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Default Extension="jpeg" ContentType="image/jpeg"/>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6"/>
  </p:notesMasterIdLst>
  <p:handoutMasterIdLst>
    <p:handoutMasterId r:id="rId17"/>
  </p:handoutMasterIdLst>
  <p:sldIdLst>
    <p:sldId id="256" r:id="rId2"/>
    <p:sldId id="274" r:id="rId3"/>
    <p:sldId id="275" r:id="rId4"/>
    <p:sldId id="284" r:id="rId5"/>
    <p:sldId id="285" r:id="rId6"/>
    <p:sldId id="286" r:id="rId7"/>
    <p:sldId id="287" r:id="rId8"/>
    <p:sldId id="270" r:id="rId9"/>
    <p:sldId id="281" r:id="rId10"/>
    <p:sldId id="266" r:id="rId11"/>
    <p:sldId id="283" r:id="rId12"/>
    <p:sldId id="272" r:id="rId13"/>
    <p:sldId id="273"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Patrick Griffith" initials="PG" lastIdx="3"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588" autoAdjust="0"/>
    <p:restoredTop sz="94737" autoAdjust="0"/>
  </p:normalViewPr>
  <p:slideViewPr>
    <p:cSldViewPr>
      <p:cViewPr>
        <p:scale>
          <a:sx n="76" d="100"/>
          <a:sy n="76" d="100"/>
        </p:scale>
        <p:origin x="-848" y="-448"/>
      </p:cViewPr>
      <p:guideLst>
        <p:guide orient="horz" pos="2160"/>
        <p:guide pos="2880"/>
      </p:guideLst>
    </p:cSldViewPr>
  </p:slideViewPr>
  <p:outlineViewPr>
    <p:cViewPr>
      <p:scale>
        <a:sx n="33" d="100"/>
        <a:sy n="33" d="100"/>
      </p:scale>
      <p:origin x="0" y="10704"/>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printerSettings" Target="printerSettings/printerSettings1.bin"/><Relationship Id="rId8" Type="http://schemas.openxmlformats.org/officeDocument/2006/relationships/slide" Target="slides/slide7.xml"/><Relationship Id="rId26" Type="http://schemas.openxmlformats.org/officeDocument/2006/relationships/customXml" Target="../customXml/item3.xml"/><Relationship Id="rId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handoutMaster" Target="handoutMasters/handoutMaster1.xml"/><Relationship Id="rId7" Type="http://schemas.openxmlformats.org/officeDocument/2006/relationships/slide" Target="slides/slide6.xml"/><Relationship Id="rId25" Type="http://schemas.openxmlformats.org/officeDocument/2006/relationships/customXml" Target="../customXml/item2.xml"/><Relationship Id="rId20" Type="http://schemas.openxmlformats.org/officeDocument/2006/relationships/presProps" Target="presProps.xml"/><Relationship Id="rId16" Type="http://schemas.openxmlformats.org/officeDocument/2006/relationships/notesMaster" Target="notesMasters/notesMaster1.xml"/><Relationship Id="rId2" Type="http://schemas.openxmlformats.org/officeDocument/2006/relationships/slide" Target="slides/slid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customXml" Target="../customXml/item1.xml"/><Relationship Id="rId23" Type="http://schemas.openxmlformats.org/officeDocument/2006/relationships/tableStyles" Target="tableStyles.xml"/><Relationship Id="rId15" Type="http://schemas.openxmlformats.org/officeDocument/2006/relationships/slide" Target="slides/slide14.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commentAuthors" Target="commentAuthors.xml"/><Relationship Id="rId9" Type="http://schemas.openxmlformats.org/officeDocument/2006/relationships/slide" Target="slides/slide8.xml"/><Relationship Id="rId22"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58E73E-66CA-4E53-B4BE-87E2383C8F7A}" type="datetimeFigureOut">
              <a:rPr lang="en-US" smtClean="0"/>
              <a:pPr/>
              <a:t>8/23/12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D8E654-40EA-45A7-A126-4D84EAA86AAD}"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438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56E445-0937-4528-B06E-957DC98D998E}" type="datetimeFigureOut">
              <a:rPr lang="en-US" smtClean="0"/>
              <a:pPr/>
              <a:t>8/23/12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6025D-AAB8-4C2D-A360-53CDC91071C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792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16025D-AAB8-4C2D-A360-53CDC91071CF}"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wmf"/><Relationship Id="rId3"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wmf"/><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C79EED-CABF-4B2D-8132-4D19B53F0713}"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17" name="Picture 16"/>
          <p:cNvPicPr/>
          <p:nvPr userDrawn="1"/>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43781" y="228600"/>
            <a:ext cx="956310" cy="882015"/>
          </a:xfrm>
          <a:prstGeom prst="rect">
            <a:avLst/>
          </a:prstGeom>
          <a:noFill/>
          <a:ln>
            <a:noFill/>
          </a:ln>
        </p:spPr>
      </p:pic>
      <p:pic>
        <p:nvPicPr>
          <p:cNvPr id="18" name="Picture 17" descr="C:\Users\CROSSR~1\AppData\Local\Temp\CrossRoads Logo with Slogan.jpg"/>
          <p:cNvPicPr/>
          <p:nvPr userDrawn="1"/>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804248" y="233166"/>
            <a:ext cx="2130793" cy="603545"/>
          </a:xfrm>
          <a:prstGeom prst="rect">
            <a:avLst/>
          </a:prstGeom>
          <a:noFill/>
          <a:ln>
            <a:noFill/>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0AB20-7444-496D-9AC0-4C86C3D13693}"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026652-1D05-4997-BBCD-8F2D89B37642}"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EAE2F4-F101-47F7-9A42-C39275CE19E8}"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pic>
        <p:nvPicPr>
          <p:cNvPr id="8" name="Picture 7"/>
          <p:cNvPicPr/>
          <p:nvPr userDrawn="1"/>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79512" y="228600"/>
            <a:ext cx="956310" cy="882015"/>
          </a:xfrm>
          <a:prstGeom prst="rect">
            <a:avLst/>
          </a:prstGeom>
          <a:noFill/>
          <a:ln>
            <a:noFill/>
          </a:ln>
        </p:spPr>
      </p:pic>
      <p:pic>
        <p:nvPicPr>
          <p:cNvPr id="9" name="Picture 8" descr="C:\Users\CROSSR~1\AppData\Local\Temp\CrossRoads Logo with Slogan.jpg"/>
          <p:cNvPicPr/>
          <p:nvPr userDrawn="1"/>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020272" y="228600"/>
            <a:ext cx="1881505" cy="499110"/>
          </a:xfrm>
          <a:prstGeom prst="rect">
            <a:avLst/>
          </a:prstGeom>
          <a:noFill/>
          <a:ln>
            <a:noFill/>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A7084-D04A-4074-BF12-480B18E9CA49}"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0E4CC81-7443-49A3-B6C4-F2831A29EBB9}"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560276-7B9E-4AE1-BFA4-7BA9C6632FA9}" type="datetime1">
              <a:rPr lang="en-US" smtClean="0"/>
              <a:pPr/>
              <a:t>8/23/12</a:t>
            </a:fld>
            <a:endParaRPr lang="en-US"/>
          </a:p>
        </p:txBody>
      </p:sp>
      <p:sp>
        <p:nvSpPr>
          <p:cNvPr id="8" name="Footer Placeholder 7"/>
          <p:cNvSpPr>
            <a:spLocks noGrp="1"/>
          </p:cNvSpPr>
          <p:nvPr>
            <p:ph type="ftr" sz="quarter" idx="11"/>
          </p:nvPr>
        </p:nvSpPr>
        <p:spPr/>
        <p:txBody>
          <a:bodyPr/>
          <a:lstStyle/>
          <a:p>
            <a:r>
              <a:rPr lang="en-US" smtClean="0"/>
              <a:t>Module 3: Session 3</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D20CD1-5DBC-4E03-BFA3-30A98FAB5B9C}"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7CC62B4-D3D4-4FA9-8780-FB5328A89E07}" type="datetime1">
              <a:rPr lang="en-US" smtClean="0"/>
              <a:pPr/>
              <a:t>8/23/12</a:t>
            </a:fld>
            <a:endParaRPr lang="en-US"/>
          </a:p>
        </p:txBody>
      </p:sp>
      <p:sp>
        <p:nvSpPr>
          <p:cNvPr id="3" name="Footer Placeholder 2"/>
          <p:cNvSpPr>
            <a:spLocks noGrp="1"/>
          </p:cNvSpPr>
          <p:nvPr>
            <p:ph type="ftr" sz="quarter" idx="11"/>
          </p:nvPr>
        </p:nvSpPr>
        <p:spPr/>
        <p:txBody>
          <a:bodyPr/>
          <a:lstStyle/>
          <a:p>
            <a:r>
              <a:rPr lang="en-US" smtClean="0"/>
              <a:t>Module 3: Session 3</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5704CFA-DDAD-4B5B-8A01-C366D01572E5}"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896F23-4DBE-4928-9E5C-E88EB9A02AB6}"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03FCBF0-3D67-4668-9243-4F8C32E195B3}" type="datetime1">
              <a:rPr lang="en-US" smtClean="0"/>
              <a:pPr/>
              <a:t>8/23/12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Module 3: Session 3</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noProof="0" smtClean="0">
                <a:latin typeface="Arial" pitchFamily="34" charset="0"/>
                <a:cs typeface="Arial" pitchFamily="34" charset="0"/>
              </a:rPr>
              <a:t>Module 3: Session 3</a:t>
            </a:r>
            <a:endParaRPr lang="en-GB" noProof="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r>
              <a:rPr lang="en-GB" sz="3200" b="1" noProof="0" dirty="0" smtClean="0">
                <a:solidFill>
                  <a:schemeClr val="tx1"/>
                </a:solidFill>
                <a:latin typeface="Arial" pitchFamily="34" charset="0"/>
                <a:cs typeface="Arial" pitchFamily="34" charset="0"/>
              </a:rPr>
              <a:t>BUDGETARY CONTROL AND MANAGEMENT </a:t>
            </a:r>
            <a:endParaRPr lang="en-GB" sz="3200" b="1" noProof="0" dirty="0">
              <a:solidFill>
                <a:schemeClr val="tx1"/>
              </a:solidFill>
              <a:latin typeface="Arial" pitchFamily="34" charset="0"/>
              <a:cs typeface="Arial" pitchFamily="34" charset="0"/>
            </a:endParaRPr>
          </a:p>
        </p:txBody>
      </p:sp>
      <p:sp>
        <p:nvSpPr>
          <p:cNvPr id="5" name="Date Placeholder 4"/>
          <p:cNvSpPr>
            <a:spLocks noGrp="1"/>
          </p:cNvSpPr>
          <p:nvPr>
            <p:ph type="dt" sz="half" idx="10"/>
          </p:nvPr>
        </p:nvSpPr>
        <p:spPr/>
        <p:txBody>
          <a:bodyPr/>
          <a:lstStyle/>
          <a:p>
            <a:fld id="{378654D5-F926-4B4B-A002-F8176CBE99F9}"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828800"/>
            <a:ext cx="7408333" cy="4297363"/>
          </a:xfrm>
        </p:spPr>
        <p:txBody>
          <a:bodyPr>
            <a:normAutofit/>
          </a:bodyPr>
          <a:lstStyle/>
          <a:p>
            <a:pPr lvl="0"/>
            <a:r>
              <a:rPr lang="en-GB" noProof="0" dirty="0" smtClean="0">
                <a:latin typeface="Arial" pitchFamily="34" charset="0"/>
                <a:cs typeface="Arial" pitchFamily="34" charset="0"/>
              </a:rPr>
              <a:t>Contract Variation is most often when some extra work gets added to a project after the contract has been signed. </a:t>
            </a:r>
          </a:p>
          <a:p>
            <a:pPr lvl="0"/>
            <a:r>
              <a:rPr lang="en-GB" noProof="0" dirty="0" smtClean="0">
                <a:latin typeface="Arial" pitchFamily="34" charset="0"/>
                <a:cs typeface="Arial" pitchFamily="34" charset="0"/>
              </a:rPr>
              <a:t>Such additions form volume variances</a:t>
            </a:r>
          </a:p>
          <a:p>
            <a:pPr lvl="0"/>
            <a:r>
              <a:rPr lang="en-GB" noProof="0" dirty="0" smtClean="0">
                <a:latin typeface="Arial" pitchFamily="34" charset="0"/>
                <a:cs typeface="Arial" pitchFamily="34" charset="0"/>
              </a:rPr>
              <a:t>An expenditure variation is due to any change from the original scope of works and extra income could be sought for this expense.</a:t>
            </a:r>
          </a:p>
        </p:txBody>
      </p:sp>
      <p:sp>
        <p:nvSpPr>
          <p:cNvPr id="2" name="Title 1"/>
          <p:cNvSpPr>
            <a:spLocks noGrp="1"/>
          </p:cNvSpPr>
          <p:nvPr>
            <p:ph type="title"/>
          </p:nvPr>
        </p:nvSpPr>
        <p:spPr/>
        <p:txBody>
          <a:bodyPr>
            <a:noAutofit/>
          </a:bodyPr>
          <a:lstStyle/>
          <a:p>
            <a:r>
              <a:rPr lang="en-GB" sz="4000" noProof="0" smtClean="0">
                <a:latin typeface="Arial" pitchFamily="34" charset="0"/>
                <a:cs typeface="Arial" pitchFamily="34" charset="0"/>
              </a:rPr>
              <a:t>Work variations</a:t>
            </a:r>
            <a:br>
              <a:rPr lang="en-GB" sz="4000" noProof="0" smtClean="0">
                <a:latin typeface="Arial" pitchFamily="34" charset="0"/>
                <a:cs typeface="Arial" pitchFamily="34" charset="0"/>
              </a:rPr>
            </a:br>
            <a:r>
              <a:rPr lang="en-GB" sz="4000" noProof="0" smtClean="0">
                <a:latin typeface="Arial" pitchFamily="34" charset="0"/>
                <a:cs typeface="Arial" pitchFamily="34" charset="0"/>
              </a:rPr>
              <a:t> and variance analysis</a:t>
            </a:r>
            <a:endParaRPr lang="en-GB" sz="4000" noProof="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BFCA3EED-6385-4F98-8545-1E4761981589}"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85926"/>
            <a:ext cx="7408333" cy="4340237"/>
          </a:xfrm>
        </p:spPr>
        <p:txBody>
          <a:bodyPr>
            <a:normAutofit/>
          </a:bodyPr>
          <a:lstStyle/>
          <a:p>
            <a:r>
              <a:rPr lang="en-GB" noProof="0" dirty="0" smtClean="0">
                <a:latin typeface="Arial" pitchFamily="34" charset="0"/>
                <a:cs typeface="Arial" pitchFamily="34" charset="0"/>
              </a:rPr>
              <a:t>Determine the variance say in labour, materials, overheads </a:t>
            </a:r>
          </a:p>
          <a:p>
            <a:r>
              <a:rPr lang="en-GB" noProof="0" dirty="0" smtClean="0">
                <a:latin typeface="Arial" pitchFamily="34" charset="0"/>
                <a:cs typeface="Arial" pitchFamily="34" charset="0"/>
              </a:rPr>
              <a:t>Investigate possible cause of variances</a:t>
            </a:r>
          </a:p>
          <a:p>
            <a:r>
              <a:rPr lang="en-GB" noProof="0" dirty="0" smtClean="0">
                <a:latin typeface="Arial" pitchFamily="34" charset="0"/>
                <a:cs typeface="Arial" pitchFamily="34" charset="0"/>
              </a:rPr>
              <a:t>Propose and implement corrective action.</a:t>
            </a:r>
          </a:p>
          <a:p>
            <a:endParaRPr lang="en-GB" noProof="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2EAE2F4-F101-47F7-9A42-C39275CE19E8}"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6" name="Title 5"/>
          <p:cNvSpPr>
            <a:spLocks noGrp="1"/>
          </p:cNvSpPr>
          <p:nvPr>
            <p:ph type="title"/>
          </p:nvPr>
        </p:nvSpPr>
        <p:spPr/>
        <p:txBody>
          <a:bodyPr/>
          <a:lstStyle/>
          <a:p>
            <a:r>
              <a:rPr lang="en-GB" noProof="0" dirty="0" smtClean="0">
                <a:latin typeface="Arial" pitchFamily="34" charset="0"/>
                <a:cs typeface="Arial" pitchFamily="34" charset="0"/>
              </a:rPr>
              <a:t>Variance analysis summary. </a:t>
            </a:r>
            <a:endParaRPr lang="en-GB" noProof="0" dirty="0">
              <a:latin typeface="Arial" pitchFamily="34" charset="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77880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977518431"/>
              </p:ext>
            </p:extLst>
          </p:nvPr>
        </p:nvGraphicFramePr>
        <p:xfrm>
          <a:off x="871538" y="2133598"/>
          <a:ext cx="7408862" cy="3113491"/>
        </p:xfrm>
        <a:graphic>
          <a:graphicData uri="http://schemas.openxmlformats.org/drawingml/2006/table">
            <a:tbl>
              <a:tblPr firstRow="1" bandRow="1">
                <a:tableStyleId>{5C22544A-7EE6-4342-B048-85BDC9FD1C3A}</a:tableStyleId>
              </a:tblPr>
              <a:tblGrid>
                <a:gridCol w="2126618"/>
                <a:gridCol w="754606"/>
                <a:gridCol w="1234810"/>
                <a:gridCol w="1234810"/>
                <a:gridCol w="1166210"/>
                <a:gridCol w="891808"/>
              </a:tblGrid>
              <a:tr h="966255">
                <a:tc>
                  <a:txBody>
                    <a:bodyPr/>
                    <a:lstStyle/>
                    <a:p>
                      <a:r>
                        <a:rPr lang="en-US" sz="2400" dirty="0" smtClean="0"/>
                        <a:t>Revenue source </a:t>
                      </a:r>
                      <a:endParaRPr lang="en-US" sz="2400" dirty="0"/>
                    </a:p>
                  </a:txBody>
                  <a:tcPr marL="82321" marR="82321"/>
                </a:tc>
                <a:tc>
                  <a:txBody>
                    <a:bodyPr/>
                    <a:lstStyle/>
                    <a:p>
                      <a:r>
                        <a:rPr lang="en-US" sz="2400" dirty="0" smtClean="0"/>
                        <a:t>yr1</a:t>
                      </a:r>
                      <a:endParaRPr lang="en-US" sz="2400" dirty="0"/>
                    </a:p>
                  </a:txBody>
                  <a:tcPr marL="82321" marR="82321"/>
                </a:tc>
                <a:tc>
                  <a:txBody>
                    <a:bodyPr/>
                    <a:lstStyle/>
                    <a:p>
                      <a:r>
                        <a:rPr lang="en-US" sz="2400" dirty="0" smtClean="0"/>
                        <a:t>yr2</a:t>
                      </a:r>
                      <a:endParaRPr lang="en-US" sz="2400" dirty="0"/>
                    </a:p>
                  </a:txBody>
                  <a:tcPr marL="82321" marR="82321"/>
                </a:tc>
                <a:tc>
                  <a:txBody>
                    <a:bodyPr/>
                    <a:lstStyle/>
                    <a:p>
                      <a:r>
                        <a:rPr lang="en-US" sz="2400" dirty="0" smtClean="0"/>
                        <a:t>yr3</a:t>
                      </a:r>
                      <a:endParaRPr lang="en-US" sz="2400" dirty="0"/>
                    </a:p>
                  </a:txBody>
                  <a:tcPr marL="82321" marR="82321"/>
                </a:tc>
                <a:tc>
                  <a:txBody>
                    <a:bodyPr/>
                    <a:lstStyle/>
                    <a:p>
                      <a:r>
                        <a:rPr lang="en-US" sz="2400" dirty="0" smtClean="0"/>
                        <a:t>yr4</a:t>
                      </a:r>
                      <a:endParaRPr lang="en-US" sz="2400" dirty="0"/>
                    </a:p>
                  </a:txBody>
                  <a:tcPr marL="82321" marR="82321"/>
                </a:tc>
                <a:tc>
                  <a:txBody>
                    <a:bodyPr/>
                    <a:lstStyle/>
                    <a:p>
                      <a:r>
                        <a:rPr lang="en-US" sz="2400" dirty="0" smtClean="0"/>
                        <a:t>yr5</a:t>
                      </a:r>
                      <a:endParaRPr lang="en-US" sz="2400" dirty="0"/>
                    </a:p>
                  </a:txBody>
                  <a:tcPr marL="82321" marR="82321"/>
                </a:tc>
              </a:tr>
              <a:tr h="536809">
                <a:tc>
                  <a:txBody>
                    <a:bodyPr/>
                    <a:lstStyle/>
                    <a:p>
                      <a:r>
                        <a:rPr lang="en-US" sz="2400" dirty="0" smtClean="0"/>
                        <a:t>Contract one</a:t>
                      </a:r>
                      <a:endParaRPr lang="en-US" sz="2400" dirty="0"/>
                    </a:p>
                  </a:txBody>
                  <a:tcPr marL="82321" marR="82321"/>
                </a:tc>
                <a:tc>
                  <a:txBody>
                    <a:bodyPr/>
                    <a:lstStyle/>
                    <a:p>
                      <a:endParaRPr lang="en-US" sz="2400" dirty="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dirty="0"/>
                    </a:p>
                  </a:txBody>
                  <a:tcPr marL="82321" marR="82321"/>
                </a:tc>
              </a:tr>
              <a:tr h="536809">
                <a:tc>
                  <a:txBody>
                    <a:bodyPr/>
                    <a:lstStyle/>
                    <a:p>
                      <a:r>
                        <a:rPr lang="en-US" sz="2400" dirty="0" smtClean="0"/>
                        <a:t>Contract two</a:t>
                      </a:r>
                      <a:endParaRPr lang="en-US" sz="2400" dirty="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r>
              <a:tr h="536809">
                <a:tc>
                  <a:txBody>
                    <a:bodyPr/>
                    <a:lstStyle/>
                    <a:p>
                      <a:r>
                        <a:rPr lang="en-US" sz="2400" dirty="0" smtClean="0"/>
                        <a:t>Contract three</a:t>
                      </a:r>
                      <a:endParaRPr lang="en-US" sz="2400" dirty="0"/>
                    </a:p>
                  </a:txBody>
                  <a:tcPr marL="82321" marR="82321"/>
                </a:tc>
                <a:tc>
                  <a:txBody>
                    <a:bodyPr/>
                    <a:lstStyle/>
                    <a:p>
                      <a:endParaRPr lang="en-US" sz="2400"/>
                    </a:p>
                  </a:txBody>
                  <a:tcPr marL="82321" marR="82321"/>
                </a:tc>
                <a:tc>
                  <a:txBody>
                    <a:bodyPr/>
                    <a:lstStyle/>
                    <a:p>
                      <a:endParaRPr lang="en-US" sz="2400" dirty="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dirty="0"/>
                    </a:p>
                  </a:txBody>
                  <a:tcPr marL="82321" marR="82321"/>
                </a:tc>
              </a:tr>
              <a:tr h="536809">
                <a:tc>
                  <a:txBody>
                    <a:bodyPr/>
                    <a:lstStyle/>
                    <a:p>
                      <a:r>
                        <a:rPr lang="en-US" sz="2400" dirty="0" smtClean="0"/>
                        <a:t>Total </a:t>
                      </a:r>
                      <a:endParaRPr lang="en-US" sz="2400" dirty="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a:p>
                  </a:txBody>
                  <a:tcPr marL="82321" marR="82321"/>
                </a:tc>
                <a:tc>
                  <a:txBody>
                    <a:bodyPr/>
                    <a:lstStyle/>
                    <a:p>
                      <a:endParaRPr lang="en-US" sz="2400" dirty="0"/>
                    </a:p>
                  </a:txBody>
                  <a:tcPr marL="82321" marR="82321"/>
                </a:tc>
              </a:tr>
            </a:tbl>
          </a:graphicData>
        </a:graphic>
      </p:graphicFrame>
      <p:sp>
        <p:nvSpPr>
          <p:cNvPr id="2" name="Title 1"/>
          <p:cNvSpPr>
            <a:spLocks noGrp="1"/>
          </p:cNvSpPr>
          <p:nvPr>
            <p:ph type="title"/>
          </p:nvPr>
        </p:nvSpPr>
        <p:spPr/>
        <p:txBody>
          <a:bodyPr>
            <a:normAutofit/>
          </a:bodyPr>
          <a:lstStyle/>
          <a:p>
            <a:r>
              <a:rPr lang="en-GB" noProof="0" smtClean="0">
                <a:latin typeface="Arial" pitchFamily="34" charset="0"/>
                <a:cs typeface="Arial" pitchFamily="34" charset="0"/>
              </a:rPr>
              <a:t>Group activity: Expenditure   </a:t>
            </a:r>
            <a:endParaRPr lang="en-GB" noProof="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6CF1C0B8-3803-4AB8-96BB-58CDC8CAE289}"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393385421"/>
              </p:ext>
            </p:extLst>
          </p:nvPr>
        </p:nvGraphicFramePr>
        <p:xfrm>
          <a:off x="838200" y="1981200"/>
          <a:ext cx="7408862" cy="3850639"/>
        </p:xfrm>
        <a:graphic>
          <a:graphicData uri="http://schemas.openxmlformats.org/drawingml/2006/table">
            <a:tbl>
              <a:tblPr firstRow="1" bandRow="1">
                <a:tableStyleId>{5C22544A-7EE6-4342-B048-85BDC9FD1C3A}</a:tableStyleId>
              </a:tblPr>
              <a:tblGrid>
                <a:gridCol w="1645568"/>
                <a:gridCol w="1152128"/>
                <a:gridCol w="1112537"/>
                <a:gridCol w="1166210"/>
                <a:gridCol w="1097609"/>
                <a:gridCol w="1234810"/>
              </a:tblGrid>
              <a:tr h="370840">
                <a:tc>
                  <a:txBody>
                    <a:bodyPr/>
                    <a:lstStyle/>
                    <a:p>
                      <a:r>
                        <a:rPr lang="en-US" dirty="0" smtClean="0"/>
                        <a:t>Particulars </a:t>
                      </a:r>
                      <a:endParaRPr lang="en-US" dirty="0"/>
                    </a:p>
                  </a:txBody>
                  <a:tcPr marL="82321" marR="82321"/>
                </a:tc>
                <a:tc>
                  <a:txBody>
                    <a:bodyPr/>
                    <a:lstStyle/>
                    <a:p>
                      <a:r>
                        <a:rPr lang="en-US" dirty="0" smtClean="0"/>
                        <a:t>Budgeted </a:t>
                      </a:r>
                      <a:endParaRPr lang="en-US" dirty="0"/>
                    </a:p>
                  </a:txBody>
                  <a:tcPr marL="82321" marR="82321"/>
                </a:tc>
                <a:tc>
                  <a:txBody>
                    <a:bodyPr/>
                    <a:lstStyle/>
                    <a:p>
                      <a:r>
                        <a:rPr lang="en-US" dirty="0" smtClean="0"/>
                        <a:t>Six month </a:t>
                      </a:r>
                      <a:r>
                        <a:rPr lang="en-US" baseline="0" dirty="0" smtClean="0"/>
                        <a:t>budget </a:t>
                      </a:r>
                      <a:endParaRPr lang="en-US" dirty="0"/>
                    </a:p>
                  </a:txBody>
                  <a:tcPr marL="82321" marR="82321"/>
                </a:tc>
                <a:tc>
                  <a:txBody>
                    <a:bodyPr/>
                    <a:lstStyle/>
                    <a:p>
                      <a:r>
                        <a:rPr lang="en-US" dirty="0" smtClean="0"/>
                        <a:t>Actual six months</a:t>
                      </a:r>
                      <a:endParaRPr lang="en-US" dirty="0"/>
                    </a:p>
                  </a:txBody>
                  <a:tcPr marL="82321" marR="82321"/>
                </a:tc>
                <a:tc>
                  <a:txBody>
                    <a:bodyPr/>
                    <a:lstStyle/>
                    <a:p>
                      <a:r>
                        <a:rPr lang="en-US" dirty="0" smtClean="0"/>
                        <a:t>variance</a:t>
                      </a:r>
                      <a:endParaRPr lang="en-US" dirty="0"/>
                    </a:p>
                  </a:txBody>
                  <a:tcPr marL="82321" marR="82321"/>
                </a:tc>
                <a:tc>
                  <a:txBody>
                    <a:bodyPr/>
                    <a:lstStyle/>
                    <a:p>
                      <a:r>
                        <a:rPr lang="en-US" dirty="0" smtClean="0"/>
                        <a:t>comment</a:t>
                      </a:r>
                      <a:endParaRPr lang="en-US" dirty="0"/>
                    </a:p>
                  </a:txBody>
                  <a:tcPr marL="82321" marR="8232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Materials</a:t>
                      </a:r>
                    </a:p>
                    <a:p>
                      <a:endParaRPr lang="en-US" dirty="0"/>
                    </a:p>
                  </a:txBody>
                  <a:tcPr marL="82321" marR="82321"/>
                </a:tc>
                <a:tc>
                  <a:txBody>
                    <a:bodyPr/>
                    <a:lstStyle/>
                    <a:p>
                      <a:endParaRPr lang="en-US" dirty="0"/>
                    </a:p>
                  </a:txBody>
                  <a:tcPr marL="82321" marR="82321"/>
                </a:tc>
                <a:tc>
                  <a:txBody>
                    <a:bodyPr/>
                    <a:lstStyle/>
                    <a:p>
                      <a:endParaRPr lang="en-US" dirty="0"/>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Labour</a:t>
                      </a:r>
                      <a:endParaRPr lang="en-US" dirty="0"/>
                    </a:p>
                  </a:txBody>
                  <a:tcPr marL="82321" marR="82321"/>
                </a:tc>
                <a:tc>
                  <a:txBody>
                    <a:bodyPr/>
                    <a:lstStyle/>
                    <a:p>
                      <a:endParaRPr lang="en-US" dirty="0"/>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Administration and overheads</a:t>
                      </a:r>
                    </a:p>
                    <a:p>
                      <a:endParaRPr lang="en-US" dirty="0"/>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dirty="0"/>
                    </a:p>
                  </a:txBody>
                  <a:tcPr marL="82321" marR="82321"/>
                </a:tc>
                <a:tc>
                  <a:txBody>
                    <a:bodyPr/>
                    <a:lstStyle/>
                    <a:p>
                      <a:endParaRPr lang="en-US"/>
                    </a:p>
                  </a:txBody>
                  <a:tcPr marL="82321" marR="82321"/>
                </a:tc>
              </a:tr>
              <a:tr h="40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Construction</a:t>
                      </a:r>
                    </a:p>
                    <a:p>
                      <a:endParaRPr lang="en-US" dirty="0"/>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r>
              <a:tr h="370840">
                <a:tc>
                  <a:txBody>
                    <a:bodyPr/>
                    <a:lstStyle/>
                    <a:p>
                      <a:r>
                        <a:rPr lang="en-US" dirty="0" smtClean="0"/>
                        <a:t>Total </a:t>
                      </a:r>
                      <a:endParaRPr lang="en-US" dirty="0"/>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a:p>
                  </a:txBody>
                  <a:tcPr marL="82321" marR="82321"/>
                </a:tc>
                <a:tc>
                  <a:txBody>
                    <a:bodyPr/>
                    <a:lstStyle/>
                    <a:p>
                      <a:endParaRPr lang="en-US" dirty="0"/>
                    </a:p>
                  </a:txBody>
                  <a:tcPr marL="82321" marR="82321"/>
                </a:tc>
              </a:tr>
            </a:tbl>
          </a:graphicData>
        </a:graphic>
      </p:graphicFrame>
      <p:sp>
        <p:nvSpPr>
          <p:cNvPr id="2" name="Title 1"/>
          <p:cNvSpPr>
            <a:spLocks noGrp="1"/>
          </p:cNvSpPr>
          <p:nvPr>
            <p:ph type="title"/>
          </p:nvPr>
        </p:nvSpPr>
        <p:spPr/>
        <p:txBody>
          <a:bodyPr>
            <a:normAutofit fontScale="90000"/>
          </a:bodyPr>
          <a:lstStyle/>
          <a:p>
            <a:r>
              <a:rPr lang="en-GB" noProof="0" dirty="0" smtClean="0">
                <a:latin typeface="Arial" pitchFamily="34" charset="0"/>
                <a:cs typeface="Arial" pitchFamily="34" charset="0"/>
              </a:rPr>
              <a:t>Group activity: </a:t>
            </a:r>
            <a:br>
              <a:rPr lang="en-GB" noProof="0" dirty="0" smtClean="0">
                <a:latin typeface="Arial" pitchFamily="34" charset="0"/>
                <a:cs typeface="Arial" pitchFamily="34" charset="0"/>
              </a:rPr>
            </a:br>
            <a:r>
              <a:rPr lang="en-GB" noProof="0" dirty="0" smtClean="0">
                <a:latin typeface="Arial" pitchFamily="34" charset="0"/>
                <a:cs typeface="Arial" pitchFamily="34" charset="0"/>
              </a:rPr>
              <a:t>expenditure  variances </a:t>
            </a:r>
            <a:endParaRPr lang="en-GB" noProof="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F08194FC-FB4E-4909-8FE2-F201B57633CC}"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132856"/>
            <a:ext cx="7408333" cy="3456385"/>
          </a:xfrm>
        </p:spPr>
        <p:txBody>
          <a:bodyPr>
            <a:normAutofit/>
          </a:bodyPr>
          <a:lstStyle/>
          <a:p>
            <a:pPr marL="457200" lvl="0" indent="-457200">
              <a:buFont typeface="+mj-lt"/>
              <a:buAutoNum type="arabicPeriod"/>
            </a:pPr>
            <a:r>
              <a:rPr lang="en-US" dirty="0" smtClean="0">
                <a:latin typeface="Arial"/>
                <a:cs typeface="Arial"/>
              </a:rPr>
              <a:t>Using </a:t>
            </a:r>
            <a:r>
              <a:rPr lang="en-US" dirty="0" smtClean="0">
                <a:latin typeface="Arial"/>
                <a:cs typeface="Arial"/>
              </a:rPr>
              <a:t>the budget developed from the previous session and the actual performance provided, find out the causes of cost variances and suggest persons responsible.</a:t>
            </a:r>
            <a:endParaRPr lang="en-US" dirty="0" smtClean="0">
              <a:latin typeface="Arial"/>
              <a:cs typeface="Arial"/>
            </a:endParaRPr>
          </a:p>
          <a:p>
            <a:pPr marL="457200" lvl="0" indent="-457200">
              <a:buFont typeface="+mj-lt"/>
              <a:buAutoNum type="arabicPeriod"/>
            </a:pPr>
            <a:r>
              <a:rPr lang="en-US" dirty="0" smtClean="0">
                <a:latin typeface="Arial"/>
                <a:cs typeface="Arial"/>
              </a:rPr>
              <a:t>Develop </a:t>
            </a:r>
            <a:r>
              <a:rPr lang="en-US" dirty="0" smtClean="0">
                <a:latin typeface="Arial"/>
                <a:cs typeface="Arial"/>
              </a:rPr>
              <a:t>a simple control budget for </a:t>
            </a:r>
            <a:r>
              <a:rPr lang="en-US" dirty="0" err="1" smtClean="0">
                <a:latin typeface="Arial"/>
                <a:cs typeface="Arial"/>
              </a:rPr>
              <a:t>Munaku</a:t>
            </a:r>
            <a:r>
              <a:rPr lang="en-US" dirty="0" smtClean="0">
                <a:latin typeface="Arial"/>
                <a:cs typeface="Arial"/>
              </a:rPr>
              <a:t>. Use </a:t>
            </a:r>
            <a:r>
              <a:rPr lang="en-US" dirty="0" smtClean="0">
                <a:latin typeface="Arial"/>
                <a:cs typeface="Arial"/>
              </a:rPr>
              <a:t>the control budget to propose a budget for 5kms of road done.</a:t>
            </a:r>
          </a:p>
          <a:p>
            <a:pPr>
              <a:buNone/>
            </a:pPr>
            <a:endParaRPr lang="en-GB" sz="2800" noProof="0" dirty="0" smtClean="0">
              <a:latin typeface="Arial" pitchFamily="34" charset="0"/>
              <a:cs typeface="Arial" pitchFamily="34" charset="0"/>
            </a:endParaRPr>
          </a:p>
          <a:p>
            <a:pPr>
              <a:buNone/>
            </a:pPr>
            <a:endParaRPr lang="en-GB" noProof="0" dirty="0" smtClean="0">
              <a:latin typeface="Arial" pitchFamily="34" charset="0"/>
              <a:cs typeface="Arial" pitchFamily="34" charset="0"/>
            </a:endParaRPr>
          </a:p>
          <a:p>
            <a:pPr lvl="0">
              <a:buNone/>
            </a:pPr>
            <a:endParaRPr lang="en-GB" noProof="0" dirty="0" smtClean="0">
              <a:latin typeface="Arial" pitchFamily="34" charset="0"/>
              <a:cs typeface="Arial" pitchFamily="34" charset="0"/>
            </a:endParaRPr>
          </a:p>
          <a:p>
            <a:endParaRPr lang="en-GB" noProof="0" dirty="0" smtClean="0">
              <a:latin typeface="Arial" pitchFamily="34" charset="0"/>
              <a:cs typeface="Arial" pitchFamily="34" charset="0"/>
            </a:endParaRPr>
          </a:p>
        </p:txBody>
      </p:sp>
      <p:sp>
        <p:nvSpPr>
          <p:cNvPr id="4" name="Title 3"/>
          <p:cNvSpPr>
            <a:spLocks noGrp="1"/>
          </p:cNvSpPr>
          <p:nvPr>
            <p:ph type="title"/>
          </p:nvPr>
        </p:nvSpPr>
        <p:spPr/>
        <p:txBody>
          <a:bodyPr/>
          <a:lstStyle/>
          <a:p>
            <a:r>
              <a:rPr lang="en-GB" noProof="0" smtClean="0">
                <a:latin typeface="Arial" pitchFamily="34" charset="0"/>
                <a:cs typeface="Arial" pitchFamily="34" charset="0"/>
              </a:rPr>
              <a:t>Group presentations</a:t>
            </a:r>
            <a:endParaRPr lang="en-GB" noProof="0">
              <a:latin typeface="Arial" pitchFamily="34" charset="0"/>
              <a:cs typeface="Arial" pitchFamily="34" charset="0"/>
            </a:endParaRPr>
          </a:p>
        </p:txBody>
      </p:sp>
      <p:sp>
        <p:nvSpPr>
          <p:cNvPr id="5" name="Date Placeholder 4"/>
          <p:cNvSpPr>
            <a:spLocks noGrp="1"/>
          </p:cNvSpPr>
          <p:nvPr>
            <p:ph type="dt" sz="half" idx="10"/>
          </p:nvPr>
        </p:nvSpPr>
        <p:spPr/>
        <p:txBody>
          <a:bodyPr/>
          <a:lstStyle/>
          <a:p>
            <a:fld id="{ACFF66C9-115A-484A-BE99-C58EF53DBEDD}"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noProof="0" dirty="0" smtClean="0">
                <a:latin typeface="Arial" pitchFamily="34" charset="0"/>
                <a:cs typeface="Arial" pitchFamily="34" charset="0"/>
              </a:rPr>
              <a:t>Understanding the connection between implementation and the budget in measuring performance</a:t>
            </a:r>
            <a:r>
              <a:rPr lang="en-GB" sz="3200" noProof="0" dirty="0" smtClean="0">
                <a:latin typeface="Arial" pitchFamily="34" charset="0"/>
                <a:cs typeface="Arial" pitchFamily="34" charset="0"/>
              </a:rPr>
              <a:t>.</a:t>
            </a:r>
            <a:endParaRPr lang="en-GB" sz="3200" noProof="0" dirty="0">
              <a:latin typeface="Arial" pitchFamily="34" charset="0"/>
              <a:cs typeface="Arial" pitchFamily="34" charset="0"/>
            </a:endParaRPr>
          </a:p>
        </p:txBody>
      </p:sp>
      <p:sp>
        <p:nvSpPr>
          <p:cNvPr id="2" name="Title 1"/>
          <p:cNvSpPr>
            <a:spLocks noGrp="1"/>
          </p:cNvSpPr>
          <p:nvPr>
            <p:ph type="title"/>
          </p:nvPr>
        </p:nvSpPr>
        <p:spPr/>
        <p:txBody>
          <a:bodyPr/>
          <a:lstStyle/>
          <a:p>
            <a:r>
              <a:rPr lang="en-GB" noProof="0" smtClean="0">
                <a:latin typeface="Arial" pitchFamily="34" charset="0"/>
                <a:cs typeface="Arial" pitchFamily="34" charset="0"/>
              </a:rPr>
              <a:t>Session objectives </a:t>
            </a:r>
            <a:endParaRPr lang="en-GB" noProof="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7AFE4DCC-210F-4FD4-BB9C-129A880F04CC}"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57400"/>
            <a:ext cx="7408333" cy="4068763"/>
          </a:xfrm>
        </p:spPr>
        <p:txBody>
          <a:bodyPr>
            <a:normAutofit fontScale="92500" lnSpcReduction="10000"/>
          </a:bodyPr>
          <a:lstStyle/>
          <a:p>
            <a:pPr marL="457200" indent="-457200">
              <a:buFont typeface="+mj-lt"/>
              <a:buAutoNum type="arabicParenR"/>
            </a:pPr>
            <a:r>
              <a:rPr lang="en-GB" sz="2595" noProof="0" dirty="0" smtClean="0">
                <a:latin typeface="Arial" pitchFamily="34" charset="0"/>
                <a:cs typeface="Arial" pitchFamily="34" charset="0"/>
              </a:rPr>
              <a:t>Ensuring that implementation corresponds to plans: objectives, outputs, timing, outcomes, costs and ensuring that the profit motive is not undermined. </a:t>
            </a:r>
          </a:p>
          <a:p>
            <a:pPr marL="457200" indent="-457200">
              <a:buFont typeface="+mj-lt"/>
              <a:buAutoNum type="arabicParenR"/>
            </a:pPr>
            <a:r>
              <a:rPr lang="en-GB" sz="2595" noProof="0" dirty="0" smtClean="0">
                <a:latin typeface="Arial" pitchFamily="34" charset="0"/>
                <a:cs typeface="Arial" pitchFamily="34" charset="0"/>
              </a:rPr>
              <a:t>Note all variances directly affect profit, unfavourable ones should be minimised</a:t>
            </a:r>
          </a:p>
          <a:p>
            <a:pPr marL="457200" indent="-457200">
              <a:buFont typeface="+mj-lt"/>
              <a:buAutoNum type="arabicParenR"/>
            </a:pPr>
            <a:r>
              <a:rPr lang="en-GB" sz="2595" noProof="0" dirty="0" smtClean="0">
                <a:latin typeface="Arial" pitchFamily="34" charset="0"/>
                <a:cs typeface="Arial" pitchFamily="34" charset="0"/>
              </a:rPr>
              <a:t>Identifying deviations and making corrective decisions</a:t>
            </a:r>
          </a:p>
          <a:p>
            <a:pPr marL="457200" indent="-457200">
              <a:buFont typeface="+mj-lt"/>
              <a:buAutoNum type="arabicParenR"/>
            </a:pPr>
            <a:r>
              <a:rPr lang="en-GB" sz="2595" noProof="0" dirty="0" smtClean="0">
                <a:latin typeface="Arial" pitchFamily="34" charset="0"/>
                <a:cs typeface="Arial" pitchFamily="34" charset="0"/>
              </a:rPr>
              <a:t>Finding out why the deviation? Who is responsible? Is it controllable? What needs to be done?</a:t>
            </a:r>
          </a:p>
          <a:p>
            <a:endParaRPr lang="en-GB" noProof="0" dirty="0" smtClean="0">
              <a:latin typeface="Arial" pitchFamily="34" charset="0"/>
              <a:cs typeface="Arial" pitchFamily="34" charset="0"/>
            </a:endParaRPr>
          </a:p>
        </p:txBody>
      </p:sp>
      <p:sp>
        <p:nvSpPr>
          <p:cNvPr id="2" name="Title 1"/>
          <p:cNvSpPr>
            <a:spLocks noGrp="1"/>
          </p:cNvSpPr>
          <p:nvPr>
            <p:ph type="title"/>
          </p:nvPr>
        </p:nvSpPr>
        <p:spPr>
          <a:xfrm>
            <a:off x="428596" y="1142984"/>
            <a:ext cx="8229600" cy="714380"/>
          </a:xfrm>
        </p:spPr>
        <p:txBody>
          <a:bodyPr>
            <a:normAutofit fontScale="90000"/>
          </a:bodyPr>
          <a:lstStyle/>
          <a:p>
            <a:r>
              <a:rPr lang="en-GB" b="1" noProof="0" dirty="0" smtClean="0">
                <a:latin typeface="Arial" pitchFamily="34" charset="0"/>
                <a:cs typeface="Arial" pitchFamily="34" charset="0"/>
              </a:rPr>
              <a:t>What is budget control?</a:t>
            </a:r>
            <a:endParaRPr lang="en-GB" b="1" noProof="0" dirty="0">
              <a:latin typeface="Arial" pitchFamily="34" charset="0"/>
              <a:cs typeface="Arial" pitchFamily="34" charset="0"/>
            </a:endParaRPr>
          </a:p>
        </p:txBody>
      </p:sp>
      <p:sp>
        <p:nvSpPr>
          <p:cNvPr id="5" name="Date Placeholder 4"/>
          <p:cNvSpPr>
            <a:spLocks noGrp="1"/>
          </p:cNvSpPr>
          <p:nvPr>
            <p:ph type="dt" sz="half" idx="10"/>
          </p:nvPr>
        </p:nvSpPr>
        <p:spPr/>
        <p:txBody>
          <a:bodyPr/>
          <a:lstStyle/>
          <a:p>
            <a:fld id="{076EC20B-37E2-4EEB-987F-64F751ABC7C6}" type="datetime1">
              <a:rPr lang="en-US" smtClean="0"/>
              <a:pPr/>
              <a:t>8/23/12</a:t>
            </a:fld>
            <a:endParaRPr lang="en-US"/>
          </a:p>
        </p:txBody>
      </p:sp>
      <p:sp>
        <p:nvSpPr>
          <p:cNvPr id="6" name="Footer Placeholder 5"/>
          <p:cNvSpPr>
            <a:spLocks noGrp="1"/>
          </p:cNvSpPr>
          <p:nvPr>
            <p:ph type="ftr" sz="quarter" idx="11"/>
          </p:nvPr>
        </p:nvSpPr>
        <p:spPr/>
        <p:txBody>
          <a:bodyPr/>
          <a:lstStyle/>
          <a:p>
            <a:r>
              <a:rPr lang="en-US" smtClean="0"/>
              <a:t>Module 3: Session 3</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425355"/>
          </a:xfrm>
        </p:spPr>
        <p:txBody>
          <a:bodyPr>
            <a:normAutofit fontScale="92500" lnSpcReduction="10000"/>
          </a:bodyPr>
          <a:lstStyle/>
          <a:p>
            <a:r>
              <a:rPr lang="en-GB" noProof="0" dirty="0" smtClean="0">
                <a:latin typeface="Arial" pitchFamily="34" charset="0"/>
                <a:cs typeface="Arial" pitchFamily="34" charset="0"/>
              </a:rPr>
              <a:t>A variance is the difference between planned and actual results. Such a difference is the total variance for that budget line.</a:t>
            </a:r>
          </a:p>
          <a:p>
            <a:r>
              <a:rPr lang="en-GB" noProof="0" dirty="0" smtClean="0">
                <a:latin typeface="Arial" pitchFamily="34" charset="0"/>
                <a:cs typeface="Arial" pitchFamily="34" charset="0"/>
              </a:rPr>
              <a:t>A variance is either favourable or adverse (unfavourable).</a:t>
            </a:r>
          </a:p>
          <a:p>
            <a:r>
              <a:rPr lang="en-GB" noProof="0" dirty="0" smtClean="0">
                <a:latin typeface="Arial" pitchFamily="34" charset="0"/>
                <a:cs typeface="Arial" pitchFamily="34" charset="0"/>
              </a:rPr>
              <a:t>Total variance is broken down into three common variances:</a:t>
            </a:r>
          </a:p>
          <a:p>
            <a:pPr lvl="1"/>
            <a:r>
              <a:rPr lang="en-GB" sz="2400" noProof="0" dirty="0" smtClean="0">
                <a:latin typeface="Arial" pitchFamily="34" charset="0"/>
                <a:cs typeface="Arial" pitchFamily="34" charset="0"/>
              </a:rPr>
              <a:t>Volume</a:t>
            </a:r>
          </a:p>
          <a:p>
            <a:pPr lvl="1"/>
            <a:r>
              <a:rPr lang="en-GB" sz="2400" noProof="0" dirty="0" smtClean="0">
                <a:latin typeface="Arial" pitchFamily="34" charset="0"/>
                <a:cs typeface="Arial" pitchFamily="34" charset="0"/>
              </a:rPr>
              <a:t>Usage or efficiency</a:t>
            </a:r>
          </a:p>
          <a:p>
            <a:pPr lvl="1"/>
            <a:r>
              <a:rPr lang="en-GB" sz="2400" noProof="0" dirty="0" smtClean="0">
                <a:latin typeface="Arial" pitchFamily="34" charset="0"/>
                <a:cs typeface="Arial" pitchFamily="34" charset="0"/>
              </a:rPr>
              <a:t>Price or rate</a:t>
            </a:r>
          </a:p>
          <a:p>
            <a:r>
              <a:rPr lang="en-GB" noProof="0" dirty="0" smtClean="0">
                <a:latin typeface="Arial" pitchFamily="34" charset="0"/>
                <a:cs typeface="Arial" pitchFamily="34" charset="0"/>
              </a:rPr>
              <a:t>Total variance = (volume + usage + efficiency variances).</a:t>
            </a:r>
          </a:p>
          <a:p>
            <a:endParaRPr lang="en-GB" noProof="0" dirty="0" smtClean="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2EAE2F4-F101-47F7-9A42-C39275CE19E8}"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Title 5"/>
          <p:cNvSpPr>
            <a:spLocks noGrp="1"/>
          </p:cNvSpPr>
          <p:nvPr>
            <p:ph type="title"/>
          </p:nvPr>
        </p:nvSpPr>
        <p:spPr/>
        <p:txBody>
          <a:bodyPr>
            <a:normAutofit/>
          </a:bodyPr>
          <a:lstStyle/>
          <a:p>
            <a:r>
              <a:rPr lang="en-GB" sz="3600" b="1" noProof="0" dirty="0" smtClean="0">
                <a:latin typeface="Arial" pitchFamily="34" charset="0"/>
                <a:cs typeface="Arial" pitchFamily="34" charset="0"/>
              </a:rPr>
              <a:t>Common Variances</a:t>
            </a:r>
            <a:endParaRPr lang="en-GB" sz="3600" b="1" noProof="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1628800"/>
            <a:ext cx="7408333" cy="4497363"/>
          </a:xfrm>
        </p:spPr>
        <p:txBody>
          <a:bodyPr>
            <a:normAutofit fontScale="70000" lnSpcReduction="20000"/>
          </a:bodyPr>
          <a:lstStyle/>
          <a:p>
            <a:r>
              <a:rPr lang="en-GB" sz="2824" noProof="0" dirty="0" smtClean="0">
                <a:latin typeface="Arial" pitchFamily="34" charset="0"/>
                <a:cs typeface="Arial" pitchFamily="34" charset="0"/>
              </a:rPr>
              <a:t>Difference due to actual output differing from planned output valued at the budgeted rates.  For example if we planned to do 24kms of road but we actually do 20kms, the  volume variance is 4kms. </a:t>
            </a:r>
          </a:p>
          <a:p>
            <a:pPr lvl="1"/>
            <a:r>
              <a:rPr lang="en-GB" sz="2824" noProof="0" dirty="0" smtClean="0">
                <a:latin typeface="Arial" pitchFamily="34" charset="0"/>
                <a:cs typeface="Arial" pitchFamily="34" charset="0"/>
              </a:rPr>
              <a:t>Revenue volume variance would be 4kmsx450m= 1,800m(A)</a:t>
            </a:r>
          </a:p>
          <a:p>
            <a:pPr lvl="1"/>
            <a:r>
              <a:rPr lang="en-GB" sz="2824" noProof="0" dirty="0" smtClean="0">
                <a:latin typeface="Arial" pitchFamily="34" charset="0"/>
                <a:cs typeface="Arial" pitchFamily="34" charset="0"/>
              </a:rPr>
              <a:t>Material volume variance would be 4kmsx8,000tonesx24,000 = 768m(F)</a:t>
            </a:r>
          </a:p>
          <a:p>
            <a:pPr lvl="1"/>
            <a:r>
              <a:rPr lang="en-GB" sz="2824" noProof="0" dirty="0" smtClean="0">
                <a:latin typeface="Arial" pitchFamily="34" charset="0"/>
                <a:cs typeface="Arial" pitchFamily="34" charset="0"/>
              </a:rPr>
              <a:t>Labour Volume variance would be 4kmsx72m= 288m(F)</a:t>
            </a:r>
          </a:p>
          <a:p>
            <a:pPr lvl="1"/>
            <a:r>
              <a:rPr lang="en-GB" sz="2824" noProof="0" dirty="0" smtClean="0">
                <a:latin typeface="Arial" pitchFamily="34" charset="0"/>
                <a:cs typeface="Arial" pitchFamily="34" charset="0"/>
              </a:rPr>
              <a:t>Fuel volume variance would be 4kmsx9,000ltrsx3,500= 126m(F)</a:t>
            </a:r>
          </a:p>
          <a:p>
            <a:r>
              <a:rPr lang="en-GB" sz="2824" noProof="0" dirty="0" smtClean="0">
                <a:latin typeface="Arial" pitchFamily="34" charset="0"/>
                <a:cs typeface="Arial" pitchFamily="34" charset="0"/>
              </a:rPr>
              <a:t>Volume variance is the budgeted revenue/costs for actual work done as compared with the total work budgeted.</a:t>
            </a:r>
          </a:p>
          <a:p>
            <a:r>
              <a:rPr lang="en-GB" sz="2824" noProof="0" dirty="0" smtClean="0">
                <a:latin typeface="Arial" pitchFamily="34" charset="0"/>
                <a:cs typeface="Arial" pitchFamily="34" charset="0"/>
              </a:rPr>
              <a:t>The net volume variance therefore is the budgeted profit lost due to non performance (or earned due to additional work done).</a:t>
            </a:r>
          </a:p>
          <a:p>
            <a:endParaRPr lang="en-GB" noProof="0" dirty="0" smtClean="0">
              <a:latin typeface="Arial" pitchFamily="34" charset="0"/>
              <a:cs typeface="Arial" pitchFamily="34" charset="0"/>
            </a:endParaRPr>
          </a:p>
          <a:p>
            <a:endParaRPr lang="en-GB" noProof="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2EAE2F4-F101-47F7-9A42-C39275CE19E8}"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Title 5"/>
          <p:cNvSpPr>
            <a:spLocks noGrp="1"/>
          </p:cNvSpPr>
          <p:nvPr>
            <p:ph type="title"/>
          </p:nvPr>
        </p:nvSpPr>
        <p:spPr/>
        <p:txBody>
          <a:bodyPr/>
          <a:lstStyle/>
          <a:p>
            <a:r>
              <a:rPr lang="en-GB" noProof="0" smtClean="0">
                <a:latin typeface="Arial" pitchFamily="34" charset="0"/>
                <a:cs typeface="Arial" pitchFamily="34" charset="0"/>
              </a:rPr>
              <a:t>Volume variance</a:t>
            </a:r>
            <a:endParaRPr lang="en-GB" noProof="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4864"/>
            <a:ext cx="7408333" cy="3921299"/>
          </a:xfrm>
        </p:spPr>
        <p:txBody>
          <a:bodyPr>
            <a:normAutofit/>
          </a:bodyPr>
          <a:lstStyle/>
          <a:p>
            <a:r>
              <a:rPr lang="en-GB" noProof="0" dirty="0" smtClean="0">
                <a:latin typeface="Arial" pitchFamily="34" charset="0"/>
                <a:cs typeface="Arial" pitchFamily="34" charset="0"/>
              </a:rPr>
              <a:t>Usage variance arises due to used material for actual output differing from that expected valued at the budgeted cost. (expected Q – actual Q)x budgeted cost</a:t>
            </a:r>
          </a:p>
          <a:p>
            <a:r>
              <a:rPr lang="en-GB" noProof="0" dirty="0" smtClean="0">
                <a:latin typeface="Arial" pitchFamily="34" charset="0"/>
                <a:cs typeface="Arial" pitchFamily="34" charset="0"/>
              </a:rPr>
              <a:t>Efficiency variance arises due to used time for actual output differing from that expected, valued at the budgeted rate. (expected hrs – actual hrs)x budgeted rate</a:t>
            </a:r>
          </a:p>
          <a:p>
            <a:r>
              <a:rPr lang="en-GB" noProof="0" dirty="0" smtClean="0">
                <a:latin typeface="Arial" pitchFamily="34" charset="0"/>
                <a:cs typeface="Arial" pitchFamily="34" charset="0"/>
              </a:rPr>
              <a:t>Favourable means economy or efficiency when adverse means wastage or inefficiency.</a:t>
            </a:r>
          </a:p>
        </p:txBody>
      </p:sp>
      <p:sp>
        <p:nvSpPr>
          <p:cNvPr id="3" name="Date Placeholder 2"/>
          <p:cNvSpPr>
            <a:spLocks noGrp="1"/>
          </p:cNvSpPr>
          <p:nvPr>
            <p:ph type="dt" sz="half" idx="10"/>
          </p:nvPr>
        </p:nvSpPr>
        <p:spPr/>
        <p:txBody>
          <a:bodyPr/>
          <a:lstStyle/>
          <a:p>
            <a:fld id="{92EAE2F4-F101-47F7-9A42-C39275CE19E8}"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Title 5"/>
          <p:cNvSpPr>
            <a:spLocks noGrp="1"/>
          </p:cNvSpPr>
          <p:nvPr>
            <p:ph type="title"/>
          </p:nvPr>
        </p:nvSpPr>
        <p:spPr/>
        <p:txBody>
          <a:bodyPr>
            <a:normAutofit/>
          </a:bodyPr>
          <a:lstStyle/>
          <a:p>
            <a:r>
              <a:rPr lang="en-GB" sz="3600" b="1" noProof="0" dirty="0" smtClean="0">
                <a:latin typeface="Arial" pitchFamily="34" charset="0"/>
                <a:cs typeface="Arial" pitchFamily="34" charset="0"/>
              </a:rPr>
              <a:t>Usage/efficiency variance</a:t>
            </a:r>
            <a:endParaRPr lang="en-GB" sz="3600" b="1" noProof="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204864"/>
            <a:ext cx="8143931" cy="3921299"/>
          </a:xfrm>
        </p:spPr>
        <p:txBody>
          <a:bodyPr>
            <a:normAutofit/>
          </a:bodyPr>
          <a:lstStyle/>
          <a:p>
            <a:r>
              <a:rPr lang="en-GB" noProof="0" dirty="0" smtClean="0">
                <a:latin typeface="Arial" pitchFamily="34" charset="0"/>
                <a:cs typeface="Arial" pitchFamily="34" charset="0"/>
              </a:rPr>
              <a:t>A price variance is caused when the price of the inputs differs from that budgeted for. (budgeted price – actual price)x actual quantity.</a:t>
            </a:r>
          </a:p>
          <a:p>
            <a:r>
              <a:rPr lang="en-GB" noProof="0" dirty="0" smtClean="0">
                <a:latin typeface="Arial" pitchFamily="34" charset="0"/>
                <a:cs typeface="Arial" pitchFamily="34" charset="0"/>
              </a:rPr>
              <a:t>A rate variance arises when the rate of labour or hire inputs differs from that budgeted for. (budgeted rate – actual rate)x actual time.</a:t>
            </a:r>
          </a:p>
          <a:p>
            <a:r>
              <a:rPr lang="en-GB" noProof="0" dirty="0" smtClean="0">
                <a:latin typeface="Arial" pitchFamily="34" charset="0"/>
                <a:cs typeface="Arial" pitchFamily="34" charset="0"/>
              </a:rPr>
              <a:t> A price variance also arises on revenue when sales price (or rate) differs from budgeted price (or rate). </a:t>
            </a:r>
          </a:p>
          <a:p>
            <a:endParaRPr lang="en-GB" noProof="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2EAE2F4-F101-47F7-9A42-C39275CE19E8}" type="datetime1">
              <a:rPr lang="en-US" smtClean="0"/>
              <a:pPr/>
              <a:t>8/23/12</a:t>
            </a:fld>
            <a:endParaRPr lang="en-US"/>
          </a:p>
        </p:txBody>
      </p:sp>
      <p:sp>
        <p:nvSpPr>
          <p:cNvPr id="4" name="Footer Placeholder 3"/>
          <p:cNvSpPr>
            <a:spLocks noGrp="1"/>
          </p:cNvSpPr>
          <p:nvPr>
            <p:ph type="ftr" sz="quarter" idx="11"/>
          </p:nvPr>
        </p:nvSpPr>
        <p:spPr/>
        <p:txBody>
          <a:bodyPr/>
          <a:lstStyle/>
          <a:p>
            <a:r>
              <a:rPr lang="en-US" smtClean="0"/>
              <a:t>Module 3: Session 3</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Title 5"/>
          <p:cNvSpPr>
            <a:spLocks noGrp="1"/>
          </p:cNvSpPr>
          <p:nvPr>
            <p:ph type="title"/>
          </p:nvPr>
        </p:nvSpPr>
        <p:spPr/>
        <p:txBody>
          <a:bodyPr/>
          <a:lstStyle/>
          <a:p>
            <a:r>
              <a:rPr lang="en-GB" noProof="0" dirty="0" smtClean="0">
                <a:latin typeface="Arial" pitchFamily="34" charset="0"/>
                <a:cs typeface="Arial" pitchFamily="34" charset="0"/>
              </a:rPr>
              <a:t>Price/rate variance</a:t>
            </a:r>
            <a:endParaRPr lang="en-GB" noProof="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27237"/>
            <a:ext cx="7408333" cy="4144963"/>
          </a:xfrm>
        </p:spPr>
        <p:txBody>
          <a:bodyPr>
            <a:noAutofit/>
          </a:bodyPr>
          <a:lstStyle/>
          <a:p>
            <a:r>
              <a:rPr lang="en-GB" noProof="0" dirty="0" smtClean="0">
                <a:latin typeface="Arial" pitchFamily="34" charset="0"/>
                <a:cs typeface="Arial" pitchFamily="34" charset="0"/>
              </a:rPr>
              <a:t>Variance may be in terms of comparing  budget outputs and unit cost with actual outputs and unit costs</a:t>
            </a:r>
          </a:p>
          <a:p>
            <a:r>
              <a:rPr lang="en-GB" noProof="0" dirty="0" smtClean="0">
                <a:latin typeface="Arial" pitchFamily="34" charset="0"/>
                <a:cs typeface="Arial" pitchFamily="34" charset="0"/>
              </a:rPr>
              <a:t>Analysis is to determine the cause of the variance, responsibility centre  and develop  corrective action</a:t>
            </a:r>
          </a:p>
          <a:p>
            <a:r>
              <a:rPr lang="en-GB" noProof="0" dirty="0" smtClean="0">
                <a:latin typeface="Arial" pitchFamily="34" charset="0"/>
                <a:cs typeface="Arial" pitchFamily="34" charset="0"/>
              </a:rPr>
              <a:t>Action may be to change course, promote the variation or do nothing</a:t>
            </a:r>
          </a:p>
        </p:txBody>
      </p:sp>
      <p:sp>
        <p:nvSpPr>
          <p:cNvPr id="7" name="Title 6"/>
          <p:cNvSpPr>
            <a:spLocks noGrp="1"/>
          </p:cNvSpPr>
          <p:nvPr>
            <p:ph type="title"/>
          </p:nvPr>
        </p:nvSpPr>
        <p:spPr>
          <a:xfrm>
            <a:off x="457200" y="423672"/>
            <a:ext cx="8229600" cy="1252728"/>
          </a:xfrm>
        </p:spPr>
        <p:txBody>
          <a:bodyPr>
            <a:normAutofit/>
          </a:bodyPr>
          <a:lstStyle/>
          <a:p>
            <a:r>
              <a:rPr lang="en-GB" sz="3600" b="1" noProof="0" dirty="0" smtClean="0">
                <a:latin typeface="Arial" pitchFamily="34" charset="0"/>
                <a:cs typeface="Arial" pitchFamily="34" charset="0"/>
              </a:rPr>
              <a:t>Interpretation of variances </a:t>
            </a:r>
            <a:br>
              <a:rPr lang="en-GB" sz="3600" b="1" noProof="0" dirty="0" smtClean="0">
                <a:latin typeface="Arial" pitchFamily="34" charset="0"/>
                <a:cs typeface="Arial" pitchFamily="34" charset="0"/>
              </a:rPr>
            </a:br>
            <a:r>
              <a:rPr lang="en-GB" sz="3600" b="1" noProof="0" dirty="0" smtClean="0">
                <a:latin typeface="Arial" pitchFamily="34" charset="0"/>
                <a:cs typeface="Arial" pitchFamily="34" charset="0"/>
              </a:rPr>
              <a:t>and their implications</a:t>
            </a:r>
            <a:endParaRPr lang="en-GB" b="1" noProof="0"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62BC60C5-7BE0-4649-A05B-B2D1B343B34E}" type="datetime1">
              <a:rPr lang="en-US" smtClean="0"/>
              <a:pPr/>
              <a:t>8/23/12</a:t>
            </a:fld>
            <a:endParaRPr lang="en-US"/>
          </a:p>
        </p:txBody>
      </p:sp>
      <p:sp>
        <p:nvSpPr>
          <p:cNvPr id="9" name="Footer Placeholder 8"/>
          <p:cNvSpPr>
            <a:spLocks noGrp="1"/>
          </p:cNvSpPr>
          <p:nvPr>
            <p:ph type="ftr" sz="quarter" idx="11"/>
          </p:nvPr>
        </p:nvSpPr>
        <p:spPr/>
        <p:txBody>
          <a:bodyPr/>
          <a:lstStyle/>
          <a:p>
            <a:r>
              <a:rPr lang="en-US" smtClean="0"/>
              <a:t>Module 3: Session 3</a:t>
            </a:r>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rmAutofit fontScale="77500" lnSpcReduction="20000"/>
          </a:bodyPr>
          <a:lstStyle/>
          <a:p>
            <a:pPr lvl="0"/>
            <a:r>
              <a:rPr lang="en-GB" sz="3097" noProof="0" dirty="0" smtClean="0">
                <a:latin typeface="Arial" pitchFamily="34" charset="0"/>
                <a:cs typeface="Arial" pitchFamily="34" charset="0"/>
              </a:rPr>
              <a:t>During variance analysis focus on controllable elements e.g. to focus on the prices variance of electricity will be futile whereas electricity usage variance is controllable.</a:t>
            </a:r>
          </a:p>
          <a:p>
            <a:r>
              <a:rPr lang="en-GB" sz="3097" noProof="0" dirty="0" smtClean="0">
                <a:latin typeface="Arial" pitchFamily="34" charset="0"/>
                <a:cs typeface="Arial" pitchFamily="34" charset="0"/>
              </a:rPr>
              <a:t>To be effective, administrators should identify the budget items they can control versus those they can't.</a:t>
            </a:r>
          </a:p>
          <a:p>
            <a:r>
              <a:rPr lang="en-GB" sz="3097" noProof="0" dirty="0" smtClean="0">
                <a:latin typeface="Arial" pitchFamily="34" charset="0"/>
                <a:cs typeface="Arial" pitchFamily="34" charset="0"/>
              </a:rPr>
              <a:t>Variances could be interlinked, look out for the linkage e.g. a favourable material price variance could be linked to an adverse material usage variance and an adverse labour efficiency variance if the material bought was substandard</a:t>
            </a:r>
            <a:r>
              <a:rPr lang="en-GB" sz="3200" noProof="0" dirty="0" smtClean="0">
                <a:latin typeface="Arial" pitchFamily="34" charset="0"/>
                <a:cs typeface="Arial" pitchFamily="34" charset="0"/>
              </a:rPr>
              <a:t>!</a:t>
            </a:r>
          </a:p>
          <a:p>
            <a:pPr lvl="0"/>
            <a:endParaRPr lang="en-GB" sz="3200" noProof="0" dirty="0" smtClean="0">
              <a:latin typeface="Arial" pitchFamily="34" charset="0"/>
              <a:cs typeface="Arial" pitchFamily="34" charset="0"/>
            </a:endParaRPr>
          </a:p>
          <a:p>
            <a:endParaRPr lang="en-GB" noProof="0"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GB" noProof="0" dirty="0" smtClean="0">
                <a:latin typeface="Arial" pitchFamily="34" charset="0"/>
                <a:cs typeface="Arial" pitchFamily="34" charset="0"/>
              </a:rPr>
              <a:t>Variances and</a:t>
            </a:r>
            <a:br>
              <a:rPr lang="en-GB" noProof="0" dirty="0" smtClean="0">
                <a:latin typeface="Arial" pitchFamily="34" charset="0"/>
                <a:cs typeface="Arial" pitchFamily="34" charset="0"/>
              </a:rPr>
            </a:br>
            <a:r>
              <a:rPr lang="en-GB" noProof="0" dirty="0" smtClean="0">
                <a:latin typeface="Arial" pitchFamily="34" charset="0"/>
                <a:cs typeface="Arial" pitchFamily="34" charset="0"/>
              </a:rPr>
              <a:t> corrective action</a:t>
            </a:r>
            <a:endParaRPr lang="en-GB" noProof="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07F00945-C34C-4049-96FE-92C24B061F6D}" type="datetime1">
              <a:rPr lang="en-US" smtClean="0"/>
              <a:pPr/>
              <a:t>8/23/12</a:t>
            </a:fld>
            <a:endParaRPr lang="en-US"/>
          </a:p>
        </p:txBody>
      </p:sp>
      <p:sp>
        <p:nvSpPr>
          <p:cNvPr id="5" name="Footer Placeholder 4"/>
          <p:cNvSpPr>
            <a:spLocks noGrp="1"/>
          </p:cNvSpPr>
          <p:nvPr>
            <p:ph type="ftr" sz="quarter" idx="11"/>
          </p:nvPr>
        </p:nvSpPr>
        <p:spPr/>
        <p:txBody>
          <a:bodyPr/>
          <a:lstStyle/>
          <a:p>
            <a:r>
              <a:rPr lang="en-US" smtClean="0"/>
              <a:t>Module 3: Session 3</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0213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0AE2E8-5087-4C62-A06B-880F92784FDD}"/>
</file>

<file path=customXml/itemProps2.xml><?xml version="1.0" encoding="utf-8"?>
<ds:datastoreItem xmlns:ds="http://schemas.openxmlformats.org/officeDocument/2006/customXml" ds:itemID="{CE862A23-EA9C-4E30-A21C-884496FA2061}"/>
</file>

<file path=customXml/itemProps3.xml><?xml version="1.0" encoding="utf-8"?>
<ds:datastoreItem xmlns:ds="http://schemas.openxmlformats.org/officeDocument/2006/customXml" ds:itemID="{8F5BB789-355A-4FDC-92FF-200DB6059259}"/>
</file>

<file path=docProps/app.xml><?xml version="1.0" encoding="utf-8"?>
<Properties xmlns="http://schemas.openxmlformats.org/officeDocument/2006/extended-properties" xmlns:vt="http://schemas.openxmlformats.org/officeDocument/2006/docPropsVTypes">
  <Template>Waveform</Template>
  <TotalTime>2751</TotalTime>
  <Words>862</Words>
  <Application>Microsoft Office PowerPoint</Application>
  <PresentationFormat>On-screen Show (4:3)</PresentationFormat>
  <Paragraphs>120</Paragraphs>
  <Slides>14</Slides>
  <Notes>1</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Waveform</vt:lpstr>
      <vt:lpstr>Module 3: Session 3</vt:lpstr>
      <vt:lpstr>Session objectives </vt:lpstr>
      <vt:lpstr>What is budget control?</vt:lpstr>
      <vt:lpstr>Common Variances</vt:lpstr>
      <vt:lpstr>Volume variance</vt:lpstr>
      <vt:lpstr>Usage/efficiency variance</vt:lpstr>
      <vt:lpstr>Price/rate variance</vt:lpstr>
      <vt:lpstr>Interpretation of variances  and their implications</vt:lpstr>
      <vt:lpstr>Variances and  corrective action</vt:lpstr>
      <vt:lpstr>Work variations  and variance analysis</vt:lpstr>
      <vt:lpstr>Variance analysis summary. </vt:lpstr>
      <vt:lpstr>Group activity: Expenditure   </vt:lpstr>
      <vt:lpstr>Group activity:  expenditure  variances </vt:lpstr>
      <vt:lpstr>Group presentations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in Financial and Business Management for Road Construction</dc:title>
  <dc:creator>Ssemmanda</dc:creator>
  <cp:keywords>TRT010</cp:keywords>
  <cp:lastModifiedBy>Patrick Griffith</cp:lastModifiedBy>
  <cp:revision>157</cp:revision>
  <dcterms:created xsi:type="dcterms:W3CDTF">2012-08-23T10:22:03Z</dcterms:created>
  <dcterms:modified xsi:type="dcterms:W3CDTF">2012-08-23T10:27:05Z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0x010100DA7FBBE45A02FF43B2DB012F633F9BF5</vt:lpwstr>
  </property>
</Properties>
</file>