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57" r:id="rId4"/>
    <p:sldId id="277" r:id="rId5"/>
    <p:sldId id="268" r:id="rId6"/>
    <p:sldId id="281" r:id="rId7"/>
    <p:sldId id="269" r:id="rId8"/>
    <p:sldId id="272" r:id="rId9"/>
    <p:sldId id="275" r:id="rId10"/>
    <p:sldId id="279" r:id="rId11"/>
    <p:sldId id="280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848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8" Type="http://schemas.openxmlformats.org/officeDocument/2006/relationships/slide" Target="slides/slide7.xml"/><Relationship Id="rId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7" Type="http://schemas.openxmlformats.org/officeDocument/2006/relationships/slide" Target="slides/slide6.xml"/><Relationship Id="rId20" Type="http://schemas.openxmlformats.org/officeDocument/2006/relationships/theme" Target="theme/theme1.xml"/><Relationship Id="rId16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3.xml"/><Relationship Id="rId1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8E73E-66CA-4E53-B4BE-87E2383C8F7A}" type="datetimeFigureOut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E654-40EA-45A7-A126-4D84EAA86A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4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60CC1-28CA-47DB-8043-2AC8D2FD18DB}" type="datetimeFigureOut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006C7-7852-449B-A467-6BCD3A6522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9383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5C7F1-4667-4BE2-9760-80E8BDE9CC2C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3536" y="210807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665" y="216074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29D2-196C-482F-AB6F-3B6DEDFF781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42F4-C77E-45CF-840B-158B81FC9F58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25EC-C84A-4F80-8C00-27DAF71A083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70497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25C1-B339-4DA3-8A65-0A62F60F8F9B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A3F1-435D-44DD-9257-4678D4D2891D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1D04-FAC6-4917-A91B-F2302B53D43C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6093-3FF2-450C-AC65-FDA588F11160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3692-A1A5-4422-8D6E-202B2BF7C548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49B9-602B-4999-92E0-0978BBFE15B5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2244-AC8B-4EE6-B05A-8749C70AAA45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B4D441-9A90-4D36-BC99-8F137333D89C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3: Session 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REVENUE BUDGET CONTROL AND MANAGEMENT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EEFF-E17D-4C5A-BAB6-A221E6F7828F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There are three basic variances to revenue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Total revenue variance equals budgeted revenue less actual revenue;</a:t>
            </a:r>
          </a:p>
          <a:p>
            <a:pPr lvl="1"/>
            <a:r>
              <a:rPr lang="en-GB" sz="2400" dirty="0" smtClean="0">
                <a:latin typeface="Arial" pitchFamily="34" charset="0"/>
                <a:cs typeface="Arial" pitchFamily="34" charset="0"/>
              </a:rPr>
              <a:t>Sales volume variance equals (budgeted quantity – actual quantity) x budgeted price.</a:t>
            </a:r>
          </a:p>
          <a:p>
            <a:pPr lvl="1"/>
            <a:r>
              <a:rPr lang="en-GB" sz="2400" dirty="0" smtClean="0">
                <a:latin typeface="Arial" pitchFamily="34" charset="0"/>
                <a:cs typeface="Arial" pitchFamily="34" charset="0"/>
              </a:rPr>
              <a:t>Sales price variance equals (budgeted contract price – actual contract price) x actual quantity.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Total revenue variance equals (sales volume variance + sales price variance)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25EC-C84A-4F80-8C00-27DAF71A083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Analyzing revenue variances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85000" lnSpcReduction="20000"/>
          </a:bodyPr>
          <a:lstStyle/>
          <a:p>
            <a:r>
              <a:rPr lang="en-GB" sz="2595" dirty="0" smtClean="0">
                <a:latin typeface="Arial" pitchFamily="34" charset="0"/>
                <a:cs typeface="Arial" pitchFamily="34" charset="0"/>
              </a:rPr>
              <a:t>Volume variance will be caused by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Fast or slow speed of construction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Events such as strikes, bad weather, accidents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Works stoppages due to say machine break down, material outage, absenteeism, poor supervision.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Variations by client</a:t>
            </a:r>
          </a:p>
          <a:p>
            <a:r>
              <a:rPr lang="en-GB" sz="2595" dirty="0" smtClean="0">
                <a:latin typeface="Arial" pitchFamily="34" charset="0"/>
                <a:cs typeface="Arial" pitchFamily="34" charset="0"/>
              </a:rPr>
              <a:t>Price variance would be caused by not getting the price per unit anticipated in the budget because: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Poor/better bidding or negotiation 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Increased/reduced competition</a:t>
            </a:r>
          </a:p>
          <a:p>
            <a:pPr lvl="1"/>
            <a:r>
              <a:rPr lang="en-GB" sz="2595" dirty="0" smtClean="0">
                <a:latin typeface="Arial" pitchFamily="34" charset="0"/>
                <a:cs typeface="Arial" pitchFamily="34" charset="0"/>
              </a:rPr>
              <a:t>Increased/reduced cost therefore higher/lower price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25EC-C84A-4F80-8C00-27DAF71A083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variance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819400"/>
            <a:ext cx="7408333" cy="33067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Analyze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causes of revenue variances for the provided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case.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revenue variances that are  un controllable and controllable under the provided case and from your experience.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25EC-C84A-4F80-8C00-27DAF71A083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 (all) 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3124200"/>
            <a:ext cx="7408333" cy="3001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a revenue variance report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possible actions on revenue variances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a strategic profit budget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6DA8-8966-41D7-9EEB-3A62F51BC6AB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57364"/>
            <a:ext cx="7408333" cy="42687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 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Accurate revenue projections help  to  predict peaks and valleys in income and profit in order to make necessary adjustments in operating activities.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Revenue budget projection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0116-7C01-4DBB-A511-FCCB00A0A5BB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3535363"/>
          </a:xfrm>
        </p:spPr>
        <p:txBody>
          <a:bodyPr/>
          <a:lstStyle/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In making projections,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analyze </a:t>
            </a:r>
            <a:r>
              <a:rPr lang="en-US" dirty="0">
                <a:latin typeface="Arial" pitchFamily="34" charset="0"/>
                <a:cs typeface="Arial" pitchFamily="34" charset="0"/>
              </a:rPr>
              <a:t>your current contract or contracts in pipeline. Make an estimate of how much income you expect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bill  </a:t>
            </a:r>
            <a:r>
              <a:rPr lang="en-US" dirty="0">
                <a:latin typeface="Arial" pitchFamily="34" charset="0"/>
                <a:cs typeface="Arial" pitchFamily="34" charset="0"/>
              </a:rPr>
              <a:t>on a month-by-month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year-by-year basis </a:t>
            </a:r>
            <a:r>
              <a:rPr lang="en-US" dirty="0">
                <a:latin typeface="Arial" pitchFamily="34" charset="0"/>
                <a:cs typeface="Arial" pitchFamily="34" charset="0"/>
              </a:rPr>
              <a:t>and enter these figures on a spreadsheet.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Revenue projections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2DD-BBB6-401E-9878-D7D7F0CE8540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23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611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anticipated contracts, you will need to have periodic meetings with UNRA or District officials who are your existing clients and ask about their ongoing needs for road works.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Project basing on  past trends, ongoing and planned contracts, anticipated contracts.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assumptions that are realistic and achievable.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Revenue projections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over five years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84E1-6AF3-4C70-B0FF-A6F4505F4C1F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67000"/>
            <a:ext cx="7408333" cy="34591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Delays in concluding  works contracts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Forecasting of potential contracts in open bidding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Estimation of completed works for invoicing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Estimation of work variations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Delays resulting from nature, industrial action, stock outs and machine break downs.  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25EC-C84A-4F80-8C00-27DAF71A083E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3: Session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Constraints to revenue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projection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10" y="2571745"/>
          <a:ext cx="7408860" cy="321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969422"/>
                <a:gridCol w="1234810"/>
                <a:gridCol w="1234810"/>
                <a:gridCol w="1234810"/>
                <a:gridCol w="1234810"/>
              </a:tblGrid>
              <a:tr h="83344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Revenue source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yr1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yr2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yr3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yr4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yr5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Road 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WIP LG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Road 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Road 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Revenue projection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F302-CC50-4FAE-8EE8-879C7D13977B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4" y="2680018"/>
          <a:ext cx="8429688" cy="3392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948"/>
                <a:gridCol w="1404948"/>
                <a:gridCol w="1404948"/>
                <a:gridCol w="1404948"/>
                <a:gridCol w="1404948"/>
                <a:gridCol w="1404948"/>
              </a:tblGrid>
              <a:tr h="7420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Revenue source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Budgeted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Budget six months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Actual six months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variance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comment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7420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One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7420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Two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7420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Three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42402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Tracking revenue variances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EBAE-4DF7-4991-BDD4-9FF39A72DD22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0835292"/>
              </p:ext>
            </p:extLst>
          </p:nvPr>
        </p:nvGraphicFramePr>
        <p:xfrm>
          <a:off x="285720" y="2285991"/>
          <a:ext cx="8501122" cy="342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859"/>
                <a:gridCol w="1429419"/>
                <a:gridCol w="1180712"/>
                <a:gridCol w="1416853"/>
                <a:gridCol w="1259426"/>
                <a:gridCol w="1416853"/>
              </a:tblGrid>
              <a:tr h="9173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Revenue source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one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two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Contract three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Comment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5314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 revenues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9173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 expenditure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5314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Profit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531463"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Profit projection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B384-545A-4EB3-B93D-E43062777E18}" type="datetime1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3: Session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FEA4E8-D853-4427-BD7A-52A23F021D45}"/>
</file>

<file path=customXml/itemProps2.xml><?xml version="1.0" encoding="utf-8"?>
<ds:datastoreItem xmlns:ds="http://schemas.openxmlformats.org/officeDocument/2006/customXml" ds:itemID="{254D00CD-F11C-43EE-9128-D8AF0BE853DE}"/>
</file>

<file path=customXml/itemProps3.xml><?xml version="1.0" encoding="utf-8"?>
<ds:datastoreItem xmlns:ds="http://schemas.openxmlformats.org/officeDocument/2006/customXml" ds:itemID="{A8445104-2375-4856-976F-4FDD5F8AC7B1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1945</TotalTime>
  <Words>530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Module 3: Session 4</vt:lpstr>
      <vt:lpstr>Session Objectives </vt:lpstr>
      <vt:lpstr> Revenue budget projection</vt:lpstr>
      <vt:lpstr>Revenue projections </vt:lpstr>
      <vt:lpstr>Revenue projections  over five years </vt:lpstr>
      <vt:lpstr>Constraints to revenue  projection</vt:lpstr>
      <vt:lpstr>Revenue projection</vt:lpstr>
      <vt:lpstr>Tracking revenue variances </vt:lpstr>
      <vt:lpstr> Profit projection </vt:lpstr>
      <vt:lpstr>Analyzing revenue variances</vt:lpstr>
      <vt:lpstr>Revenue variance analysis</vt:lpstr>
      <vt:lpstr>Group Activity (all)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Construction</dc:title>
  <dc:creator>Ssemmanda</dc:creator>
  <cp:keywords>TRT010</cp:keywords>
  <cp:lastModifiedBy>Patrick Griffith</cp:lastModifiedBy>
  <cp:revision>114</cp:revision>
  <dcterms:created xsi:type="dcterms:W3CDTF">2012-08-23T10:27:18Z</dcterms:created>
  <dcterms:modified xsi:type="dcterms:W3CDTF">2012-08-23T10:31:20Z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