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3" r:id="rId3"/>
    <p:sldId id="257" r:id="rId4"/>
    <p:sldId id="277" r:id="rId5"/>
    <p:sldId id="279" r:id="rId6"/>
    <p:sldId id="276" r:id="rId7"/>
    <p:sldId id="258" r:id="rId8"/>
    <p:sldId id="268" r:id="rId9"/>
    <p:sldId id="274" r:id="rId10"/>
    <p:sldId id="281" r:id="rId11"/>
    <p:sldId id="272" r:id="rId12"/>
    <p:sldId id="282" r:id="rId13"/>
    <p:sldId id="275" r:id="rId14"/>
    <p:sldId id="278" r:id="rId15"/>
    <p:sldId id="269" r:id="rId16"/>
    <p:sldId id="271" r:id="rId17"/>
    <p:sldId id="26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Patrick Griffith" initials="P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848" y="-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tableStyles" Target="tableStyle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1" Type="http://schemas.openxmlformats.org/officeDocument/2006/relationships/printerSettings" Target="printerSettings/printerSettings1.bin"/><Relationship Id="rId3" Type="http://schemas.openxmlformats.org/officeDocument/2006/relationships/slide" Target="slides/slide2.xml"/><Relationship Id="rId25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0" Type="http://schemas.openxmlformats.org/officeDocument/2006/relationships/handoutMaster" Target="handoutMasters/handoutMaster1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9" Type="http://schemas.openxmlformats.org/officeDocument/2006/relationships/customXml" Target="../customXml/item3.xml"/><Relationship Id="rId24" Type="http://schemas.openxmlformats.org/officeDocument/2006/relationships/viewProps" Target="viewProps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presProps" Target="presProps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22" Type="http://schemas.openxmlformats.org/officeDocument/2006/relationships/commentAuthors" Target="commentAuthor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7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8E73E-66CA-4E53-B4BE-87E2383C8F7A}" type="datetimeFigureOut">
              <a:rPr lang="en-US" smtClean="0"/>
              <a:pPr/>
              <a:t>8/27/12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E654-40EA-45A7-A126-4D84EAA86A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4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F56B8-56DC-4E28-942C-376AD35BB561}" type="datetimeFigureOut">
              <a:rPr lang="en-US" smtClean="0"/>
              <a:pPr/>
              <a:t>8/27/12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9A833-FD41-4EE8-BAA6-4961444176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96072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w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6D8F-59E7-4214-AF6E-415ECF576C22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3281" y="3132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7279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C0BE-5DEC-4AC5-96C0-6323FB52B2BF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9D2B-B6B3-434D-A674-55AB9A24D82E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52FE-71C5-4BF8-82D8-1885F354E450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288" y="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43" y="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5DA5-93CD-46EF-8038-E54978B39E67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B563-6C11-4E64-B5C8-60C0B62AB01E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259D-96D9-44F4-99E1-77CDE2D11BBB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DD2A-99F9-4E7D-930B-5032AC2A1D03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CE1C7-41B5-4E21-A2DA-9822D5A46EC3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BC22-A261-4508-9305-A2092AC5E00B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B1958-3DFC-4AF9-9900-EA21FEE55794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8E8EF62-27F0-45D0-A6D7-F7552333D117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TAX PLANNING</a:t>
            </a:r>
            <a:endParaRPr lang="en-US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Module 3: Session 6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FA17-FEAB-442D-AA95-7E9D4738226C}" type="datetime1">
              <a:rPr lang="en-US" smtClean="0"/>
              <a:pPr/>
              <a:t>8/27/12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759143" lvl="1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Companies: Provisional return – 6 months after the start of the year of income; Final return, 6 months after the end of the year of income.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Companies pay 2 installments of tax: on or before the last day of the 6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and 12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month (Sec 111)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Payments for final tax are due on the date when the return is due (Sec 103)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Individuals pay 4 installments: 31/mar, 30/Jun, 30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/Sep and 31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/Dec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52FE-71C5-4BF8-82D8-1885F354E450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Due dates for tax payment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297363"/>
          </a:xfrm>
        </p:spPr>
        <p:txBody>
          <a:bodyPr>
            <a:normAutofit fontScale="85000" lnSpcReduction="10000"/>
          </a:bodyPr>
          <a:lstStyle/>
          <a:p>
            <a:pPr marL="514350" indent="-514350"/>
            <a:r>
              <a:rPr lang="en-US" sz="2800" dirty="0" smtClean="0">
                <a:latin typeface="Arial" pitchFamily="34" charset="0"/>
                <a:cs typeface="Arial" pitchFamily="34" charset="0"/>
              </a:rPr>
              <a:t>Corporation tax is 30% of profits made by the business. Tax profit is revenue after capital allowances and:</a:t>
            </a:r>
          </a:p>
          <a:p>
            <a:pPr marL="514350" indent="-514350"/>
            <a:r>
              <a:rPr lang="en-US" sz="2800" dirty="0" smtClean="0">
                <a:latin typeface="Arial" pitchFamily="34" charset="0"/>
                <a:cs typeface="Arial" pitchFamily="34" charset="0"/>
              </a:rPr>
              <a:t>Allowing all expenses incurred ordinarily in the course of business. This covers most expenses except:</a:t>
            </a:r>
          </a:p>
          <a:p>
            <a:pPr marL="1084263" lvl="2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Capital items and depreciation</a:t>
            </a:r>
          </a:p>
          <a:p>
            <a:pPr marL="1084263" lvl="2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Entertainment and donations</a:t>
            </a:r>
          </a:p>
          <a:p>
            <a:pPr marL="1084263" lvl="2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Allowances to employees that are not taxed</a:t>
            </a:r>
          </a:p>
          <a:p>
            <a:pPr marL="514350" indent="-514350"/>
            <a:r>
              <a:rPr lang="en-US" sz="2800" dirty="0" smtClean="0">
                <a:latin typeface="Arial" pitchFamily="34" charset="0"/>
                <a:cs typeface="Arial" pitchFamily="34" charset="0"/>
              </a:rPr>
              <a:t>Contributions to 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life insurance, health insurance, or retirement plans of employees are allowable expenses but not taxed on them.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Corporation tax allowable expenses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5B8FC-A58E-4EC4-9DFB-732089C339A3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759143" lvl="1" indent="-457200">
              <a:buFont typeface="+mj-lt"/>
              <a:buAutoNum type="alphaL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Expenditure of a personal nature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lphaL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cost of education leading to an award of a qualification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lphaL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Depreciation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lphaL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Bad and doubtful debts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lphaL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Capital expenditure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lphaL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Clothing, except those which cannot be worn outside work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lphaL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Income taxes paid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lphaL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Loss  (or profit)on sale of fixed assets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lphaL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Donations, except those given to exempt organizations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lphaL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cost of commuting between a person’s residence and place of work.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52FE-71C5-4BF8-82D8-1885F354E450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Expenses not allowable for tax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348879"/>
            <a:ext cx="7408333" cy="3528393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lphaLcParenR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Invoice issued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shs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100m plus VAT 18% equals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shs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118m.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Material bought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shs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59m inclusive of  vat of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shs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9m.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The VAT tax return will indicate: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Output VAT for the month…..……..18m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Input VAT during the month………..</a:t>
            </a:r>
            <a:r>
              <a:rPr lang="en-GB" u="sng" dirty="0" smtClean="0">
                <a:latin typeface="Arial" pitchFamily="34" charset="0"/>
                <a:cs typeface="Arial" pitchFamily="34" charset="0"/>
              </a:rPr>
              <a:t>9m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VAT payable…………………………</a:t>
            </a:r>
            <a:r>
              <a:rPr lang="en-GB" u="sng" dirty="0" smtClean="0">
                <a:ln>
                  <a:solidFill>
                    <a:schemeClr val="tx1"/>
                  </a:solidFill>
                  <a:prstDash val="solid"/>
                </a:ln>
                <a:latin typeface="Arial" pitchFamily="34" charset="0"/>
                <a:cs typeface="Arial" pitchFamily="34" charset="0"/>
              </a:rPr>
              <a:t>9m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smtClean="0">
                <a:ln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The tax of </a:t>
            </a:r>
            <a:r>
              <a:rPr lang="en-GB" dirty="0" err="1" smtClean="0">
                <a:ln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shs</a:t>
            </a:r>
            <a:r>
              <a:rPr lang="en-GB" dirty="0" smtClean="0">
                <a:ln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 9m will be paid over to URA by the business on or before 15</a:t>
            </a:r>
            <a:r>
              <a:rPr lang="en-GB" baseline="30000" dirty="0" smtClean="0">
                <a:ln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Th</a:t>
            </a:r>
            <a:r>
              <a:rPr lang="en-GB" dirty="0" smtClean="0">
                <a:ln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 of the following month. This means that if the business allowed credit of 30 days, the tax will be funded by the business until the client pays up. 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smtClean="0">
                <a:ln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Failure by the client to pay means that the business will suffer the VAT and also the corporation tax on its costs.</a:t>
            </a:r>
            <a:endParaRPr lang="en-GB" dirty="0">
              <a:ln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52FE-71C5-4BF8-82D8-1885F354E450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 burden of VAT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1785926"/>
            <a:ext cx="8358246" cy="426822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If you work  for a client, spend shs 800 and bill with a margin of shs 200 and the client fails to pay, the loss you will incur is 160% of cost as shown below:</a:t>
            </a:r>
          </a:p>
          <a:p>
            <a:pPr marL="457200" indent="-457200">
              <a:buFont typeface="+mj-lt"/>
              <a:buAutoNum type="alphaLcPeriod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Billed amount will be (800+200) plus VAT 18%= 1,180</a:t>
            </a:r>
          </a:p>
          <a:p>
            <a:pPr marL="457200" indent="-457200">
              <a:buFont typeface="+mj-lt"/>
              <a:buAutoNum type="alphaLcPeriod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Loss of cost of works………………………800</a:t>
            </a:r>
          </a:p>
          <a:p>
            <a:pPr marL="457200" indent="-457200">
              <a:buFont typeface="+mj-lt"/>
              <a:buAutoNum type="alphaLcPeriod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VAT paid……………………………….........180</a:t>
            </a:r>
          </a:p>
          <a:p>
            <a:pPr marL="457200" indent="-457200">
              <a:buFont typeface="+mj-lt"/>
              <a:buAutoNum type="alphaLcPeriod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Corporation tax on bad debt– 30% …. …...</a:t>
            </a:r>
            <a:r>
              <a:rPr lang="en-GB" u="sng" dirty="0" smtClean="0">
                <a:latin typeface="Arial" pitchFamily="34" charset="0"/>
                <a:cs typeface="Arial" pitchFamily="34" charset="0"/>
              </a:rPr>
              <a:t>300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>
              <a:buFont typeface="+mj-lt"/>
              <a:buAutoNum type="alphaLcPeriod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Total loss……………………………………</a:t>
            </a:r>
            <a:r>
              <a:rPr lang="en-GB" u="sng" dirty="0" smtClean="0">
                <a:latin typeface="Arial" pitchFamily="34" charset="0"/>
                <a:cs typeface="Arial" pitchFamily="34" charset="0"/>
              </a:rPr>
              <a:t>1,280</a:t>
            </a:r>
            <a:endParaRPr lang="en-GB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52FE-71C5-4BF8-82D8-1885F354E450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The burden of a bad debt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14488"/>
            <a:ext cx="8286807" cy="441167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Tax planning involves conceiving of and implementing various strategies in order to minimize the amount of taxes paid for a given period.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Planning for reduction of tax liabilities and the freeing-up of cash flows for other purposes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Minimizing the tax liability can provide more money for expenses, investment, or growth.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 this way, tax planning can be a source of working capital.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WHAT IS TAX PLANNING?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E8D1-C500-42AF-8C63-DF0A5A6EDBC2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choice of accounting and inventory-valuation methods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The timing of equipment purchases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spreading of business income among family members and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selection of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tax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-favored benefit plans and investments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Sole Proprietorships and Partnerships tax challenges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Tax planning areas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2BDA-1536-4517-91B9-635F40BC8793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87669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r>
              <a:rPr lang="en-US" dirty="0" smtClean="0"/>
              <a:t>1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Justify the payment of taxes in Uganda and  discuss the implications of not paying taxes for a road construction company;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2.	List the requirements for tax clearance when bidding and evaluate them.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3.	Identify the different taxes and indicate how they affect your business operations.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4.	Which are the allowable deductions for income tax purposes? List any incentives available to road contractors.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5.	State some of the ways in which you may reduce your tax liability.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CC50-8956-44C0-94B3-3E117DA45851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Group Activity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Identify the rationale for payment of taxes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Analyze the impact of different taxes on profits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Discover strategy to reduce the tax liability within the law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Session Objectives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B659-B76A-4F11-B7F5-F64EB94EB5DA}" type="datetime1">
              <a:rPr lang="en-US" smtClean="0"/>
              <a:pPr/>
              <a:t>8/27/12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20888"/>
            <a:ext cx="8229600" cy="33703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Meet costs of social infrastructure services including road construction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Meet costs of other public goods such as security and social services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Meet transfers to local governments to meet costs of services including  road construction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Provision of social development framework such as education, NAADS, NARO and others. </a:t>
            </a:r>
          </a:p>
          <a:p>
            <a:pPr lvl="0">
              <a:buFontTx/>
              <a:buChar char="-"/>
            </a:pPr>
            <a:endParaRPr lang="en-US" dirty="0" smtClean="0"/>
          </a:p>
          <a:p>
            <a:pPr>
              <a:buNone/>
            </a:pPr>
            <a:endParaRPr lang="en-US" sz="1900" dirty="0" smtClean="0"/>
          </a:p>
          <a:p>
            <a:endParaRPr lang="en-US" dirty="0" smtClean="0"/>
          </a:p>
          <a:p>
            <a:pPr>
              <a:buNone/>
            </a:pPr>
            <a:endParaRPr lang="en-US" sz="2000" b="1" i="1" dirty="0" smtClean="0">
              <a:solidFill>
                <a:srgbClr val="FF0000"/>
              </a:solidFill>
            </a:endParaRPr>
          </a:p>
          <a:p>
            <a:pPr lvl="0"/>
            <a:endParaRPr lang="en-US" sz="2000" dirty="0" smtClean="0"/>
          </a:p>
          <a:p>
            <a:pPr lvl="0">
              <a:buNone/>
            </a:pPr>
            <a:endParaRPr lang="en-US" sz="2600" dirty="0" smtClean="0"/>
          </a:p>
          <a:p>
            <a:pPr lvl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9A5-4BD5-4AF1-B39B-DD72215031E9}" type="datetime1">
              <a:rPr lang="en-US" smtClean="0"/>
              <a:pPr/>
              <a:t>8/27/12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Why Taxation?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59143" lvl="1" indent="-457200">
              <a:buFont typeface="+mj-lt"/>
              <a:buAutoNum type="alphaL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Registration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lphaL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Filing returns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lphaL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Payment of due taxes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lphaL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Disclosure &amp; declaration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lphaL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Cooperation with Commissioner General and other URA officials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52FE-71C5-4BF8-82D8-1885F354E450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Obligations of the taxpayer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59143" lvl="1" indent="-457200">
              <a:buFont typeface="+mj-lt"/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Equitable, equal treatment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Confidentiality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Objections &amp; appeals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Prior notice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Accountability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Tax refunds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Customer care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52FE-71C5-4BF8-82D8-1885F354E450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Rights of a tax payer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National:</a:t>
            </a:r>
          </a:p>
          <a:p>
            <a:pPr lvl="1"/>
            <a:r>
              <a:rPr lang="en-GB" dirty="0" smtClean="0"/>
              <a:t>Inadequate funds to government to provide social infrastructure and services including funding of road construction and maintenance. Hospitals, water, electricity, security are all compromised.</a:t>
            </a:r>
          </a:p>
          <a:p>
            <a:pPr lvl="1"/>
            <a:r>
              <a:rPr lang="en-GB" dirty="0" smtClean="0"/>
              <a:t>Low public servants pay, lack of medicine in health centres, excessive borrowing etc.</a:t>
            </a:r>
          </a:p>
          <a:p>
            <a:r>
              <a:rPr lang="en-GB" dirty="0" smtClean="0"/>
              <a:t>Individual:</a:t>
            </a:r>
          </a:p>
          <a:p>
            <a:pPr lvl="1"/>
            <a:r>
              <a:rPr lang="en-GB" dirty="0" smtClean="0"/>
              <a:t>Failure to qualify to get contracts</a:t>
            </a:r>
          </a:p>
          <a:p>
            <a:pPr lvl="1"/>
            <a:r>
              <a:rPr lang="en-GB" dirty="0" smtClean="0"/>
              <a:t>Penalties for late or failed payments</a:t>
            </a:r>
          </a:p>
          <a:p>
            <a:pPr lvl="1"/>
            <a:r>
              <a:rPr lang="en-GB" dirty="0" smtClean="0"/>
              <a:t>Arbitrary assessments that are excessive.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52FE-71C5-4BF8-82D8-1885F354E450}" type="datetime1">
              <a:rPr lang="en-US" smtClean="0"/>
              <a:pPr/>
              <a:t>8/27/12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Consequences of failure to pay taxes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048000"/>
          </a:xfrm>
        </p:spPr>
        <p:txBody>
          <a:bodyPr>
            <a:normAutofit lnSpcReduction="10000"/>
          </a:bodyPr>
          <a:lstStyle/>
          <a:p>
            <a:pPr lvl="0">
              <a:buFontTx/>
              <a:buChar char="-"/>
            </a:pPr>
            <a:endParaRPr lang="en-US" sz="2600" dirty="0" smtClean="0"/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Tax avoidance is legal identification of tax benefits with in the tax laws. Look for tax incentives, allowances within the law and use to off set tax liability.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Tax evasion is illegal and may attract penalties if discovered, it should be avoided.</a:t>
            </a:r>
          </a:p>
          <a:p>
            <a:pPr lvl="0">
              <a:buFont typeface="Wingdings" pitchFamily="2" charset="2"/>
              <a:buChar char="v"/>
            </a:pPr>
            <a:endParaRPr lang="en-US" sz="4000" u="sng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23F8-2876-4E89-970B-EC408939B792}" type="datetime1">
              <a:rPr lang="en-US" smtClean="0"/>
              <a:pPr/>
              <a:t>8/27/12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                                          Module 3: Session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Tax Planning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Pay as you earn (PAYE)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charged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on employees- employer is a collector on behalf of URA. The tax is not an additional expense for the company since it is already part of employee costs. It is payable by the 15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day following.</a:t>
            </a:r>
          </a:p>
          <a:p>
            <a:pPr marL="457200" indent="-457200">
              <a:buFont typeface="+mj-lt"/>
              <a:buAutoNum type="arabicParenR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Social security (NSSF)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5% deducted from employee, 10% wage bill contributed by employer, an additional cost on operations. Payable by 15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day following.</a:t>
            </a:r>
          </a:p>
          <a:p>
            <a:pPr marL="457200" indent="-457200">
              <a:buFont typeface="+mj-lt"/>
              <a:buAutoNum type="arabicParenR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Corporation tax-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 direct tax on profits after allowable expenses.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taxes are payable?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3293-DFBF-495B-A80F-AC44707E82AE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VAT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added on billing. Is billed to the employer and paid to URA 15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day following, net of VAT on inputs during the month. No direct impact on profits but the business will finance the cost if payment from the employer delays.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If collection fails, the business suffers the cost of VAT.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6% withholding tax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by Local Governments on payment-  A tax deposit, claimed at time of corporation tax.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Licenses and district service levy: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Costs incurred to be included in job costing. Licenses are annual while the levy is deducted from the business revenue earned from the districts.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Which taxes are payable?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3293-DFBF-495B-A80F-AC44707E82AE}" type="datetime1">
              <a:rPr lang="en-US" smtClean="0"/>
              <a:pPr/>
              <a:t>8/27/12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72ED14-6469-4D22-B20D-0693248DCE6E}"/>
</file>

<file path=customXml/itemProps2.xml><?xml version="1.0" encoding="utf-8"?>
<ds:datastoreItem xmlns:ds="http://schemas.openxmlformats.org/officeDocument/2006/customXml" ds:itemID="{936FD4BA-3D7D-4148-8B64-79266B91D516}"/>
</file>

<file path=customXml/itemProps3.xml><?xml version="1.0" encoding="utf-8"?>
<ds:datastoreItem xmlns:ds="http://schemas.openxmlformats.org/officeDocument/2006/customXml" ds:itemID="{C798D67D-8A98-4C68-924A-BE1280091ABB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1454</TotalTime>
  <Words>1318</Words>
  <Application>Microsoft Office PowerPoint</Application>
  <PresentationFormat>On-screen Show (4:3)</PresentationFormat>
  <Paragraphs>161</Paragraphs>
  <Slides>17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Waveform</vt:lpstr>
      <vt:lpstr>Module 3: Session 6</vt:lpstr>
      <vt:lpstr>Session Objectives </vt:lpstr>
      <vt:lpstr>Why Taxation? </vt:lpstr>
      <vt:lpstr>Obligations of the taxpayer</vt:lpstr>
      <vt:lpstr>Rights of a tax payer</vt:lpstr>
      <vt:lpstr>Consequences of failure to pay taxes</vt:lpstr>
      <vt:lpstr>Tax Planning </vt:lpstr>
      <vt:lpstr>Which taxes are payable?</vt:lpstr>
      <vt:lpstr>Which taxes are payable?</vt:lpstr>
      <vt:lpstr>Due dates for tax payment</vt:lpstr>
      <vt:lpstr>Corporation tax allowable expenses</vt:lpstr>
      <vt:lpstr>Expenses not allowable for tax</vt:lpstr>
      <vt:lpstr>The burden of VAT</vt:lpstr>
      <vt:lpstr>The burden of a bad debt</vt:lpstr>
      <vt:lpstr>WHAT IS TAX PLANNING?</vt:lpstr>
      <vt:lpstr>Tax planning areas</vt:lpstr>
      <vt:lpstr>Group Activity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in Financial and Business Management for Road Construction</dc:title>
  <dc:creator>Ssemmanda</dc:creator>
  <cp:keywords>TRT010</cp:keywords>
  <cp:lastModifiedBy>Patrick Griffith</cp:lastModifiedBy>
  <cp:revision>163</cp:revision>
  <dcterms:created xsi:type="dcterms:W3CDTF">2012-08-27T08:31:30Z</dcterms:created>
  <dcterms:modified xsi:type="dcterms:W3CDTF">2012-08-27T08:36:29Z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