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  <p:sldMasterId id="2147483675" r:id="rId2"/>
    <p:sldMasterId id="2147483696" r:id="rId3"/>
  </p:sldMasterIdLst>
  <p:notesMasterIdLst>
    <p:notesMasterId r:id="rId16"/>
  </p:notesMasterIdLst>
  <p:handoutMasterIdLst>
    <p:handoutMasterId r:id="rId17"/>
  </p:handoutMasterIdLst>
  <p:sldIdLst>
    <p:sldId id="256" r:id="rId4"/>
    <p:sldId id="264" r:id="rId5"/>
    <p:sldId id="265" r:id="rId6"/>
    <p:sldId id="266" r:id="rId7"/>
    <p:sldId id="267" r:id="rId8"/>
    <p:sldId id="274" r:id="rId9"/>
    <p:sldId id="272" r:id="rId10"/>
    <p:sldId id="270" r:id="rId11"/>
    <p:sldId id="273" r:id="rId12"/>
    <p:sldId id="268" r:id="rId13"/>
    <p:sldId id="276" r:id="rId14"/>
    <p:sldId id="27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4839" autoAdjust="0"/>
    <p:restoredTop sz="98856" autoAdjust="0"/>
  </p:normalViewPr>
  <p:slideViewPr>
    <p:cSldViewPr>
      <p:cViewPr>
        <p:scale>
          <a:sx n="75" d="100"/>
          <a:sy n="75" d="100"/>
        </p:scale>
        <p:origin x="-904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printerSettings" Target="printerSettings/printerSettings1.bin"/><Relationship Id="rId8" Type="http://schemas.openxmlformats.org/officeDocument/2006/relationships/slide" Target="slides/slide5.xml"/><Relationship Id="rId26" Type="http://schemas.openxmlformats.org/officeDocument/2006/relationships/customXml" Target="../customXml/item3.xml"/><Relationship Id="rId2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25" Type="http://schemas.openxmlformats.org/officeDocument/2006/relationships/customXml" Target="../customXml/item2.xml"/><Relationship Id="rId20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1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24" Type="http://schemas.openxmlformats.org/officeDocument/2006/relationships/customXml" Target="../customXml/item1.xml"/><Relationship Id="rId23" Type="http://schemas.openxmlformats.org/officeDocument/2006/relationships/tableStyles" Target="tableStyles.xml"/><Relationship Id="rId15" Type="http://schemas.openxmlformats.org/officeDocument/2006/relationships/slide" Target="slides/slide12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9" Type="http://schemas.openxmlformats.org/officeDocument/2006/relationships/slide" Target="slides/slide6.xml"/><Relationship Id="rId22" Type="http://schemas.openxmlformats.org/officeDocument/2006/relationships/theme" Target="theme/theme1.xml"/><Relationship Id="rId14" Type="http://schemas.openxmlformats.org/officeDocument/2006/relationships/slide" Target="slides/slide11.xml"/><Relationship Id="rId4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6C1DB3-A394-488D-BFAA-3A9AFC8328C2}" type="datetime1">
              <a:rPr lang="en-US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2EC772-2022-4188-BA23-5AA2D8F27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277466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50EDA72-FA71-4858-BFB3-F83E0001E14A}" type="datetime1">
              <a:rPr lang="en-US"/>
              <a:pPr>
                <a:defRPr/>
              </a:pPr>
              <a:t>8/23/12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34FFB93-B194-412A-9C92-1A23F85BB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1170499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AD36C-9DF2-41C8-8B72-C2DE87EEF085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5B10A-0210-4971-9ACB-AC5933A0B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C36947E-78A8-4DA7-9F9A-C48E0D65EDD4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F3359D0-C06B-499F-B703-F153B5BCD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795A1-2B85-44EA-A13D-39EE75A5664B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BBF2-20C8-4FAC-B732-825DDF530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B4EF7-15A3-414D-81DC-B23B03D85DDD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57484-990C-4725-B3D0-E18E8B91E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974A60-C14B-4EE1-A4CF-D9F29FF7236A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5B10A-0210-4971-9ACB-AC5933A0BB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43039" y="2540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86265" y="203199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FE8645-7E26-473B-9F24-4ED04D3B3406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0AC69-7E24-4B0D-A257-6264788752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55750-EB03-47AB-997D-7151702D4BF2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906674-F58F-48CC-8C35-4A2BF129D335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EC4179-D577-4665-813C-C7F527CEB692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0D7221-1B14-43C3-AAC3-ADF05D186E98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596D1-CF3A-4F07-BE03-BA98A2B6AA14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15856AA-8FAC-4353-8673-84ED39C1E578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866E650-4F80-4214-A611-7BD1BF5E2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24478-D5E9-4157-9548-4CE3567B47BC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9CAC04-E599-4A96-8839-D0687B8A20EC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2B4DF4-0FB6-4A90-ABFA-BCA72EFBD642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571817-C047-463D-839D-7CF328246857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558C9-D80E-4A43-B6AC-1E2E544DF4A5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90EBB-2861-4761-BE23-FFD5A2B0E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EC128-2019-4C7E-A9A6-A803C6DD2A1D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39CA04B-0A22-48A7-BFF3-CA7E9F660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B1A1DF-33F0-43F8-9407-16F31AFF6573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5C3A9B2-0BE1-4390-8576-4DEEFD3B9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B47A649-0473-45E7-8F75-8A2B91ECFAD5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6FAF55-B45C-4DD6-AE87-9CC28D918D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68EDA-07C8-4B4F-809A-92EB45156B07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5FD2A-47E1-4E7D-8FF7-1B447A858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8F62E-5FBF-4F44-BDBC-91736F82D234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E76EDAD-030C-498E-8E0A-639AE3E86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2EDD-452B-4D00-A5E9-75FB828DA2D3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FB3F2-3F25-42FA-B90D-2A49EC601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DD256E-D02C-4DC9-B89C-14F62B97C547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3BFD95-4355-4023-B63C-9F7D4B1D3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ransition>
    <p:fade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F554AF-3BB9-4B0F-A36D-4E9D17561EE3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Tw Cen MT" pitchFamily="34" charset="0"/>
              </a:defRPr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39FD34-D61F-482C-AAFF-9C176869C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87" r:id="rId6"/>
    <p:sldLayoutId id="2147483693" r:id="rId7"/>
    <p:sldLayoutId id="2147483686" r:id="rId8"/>
    <p:sldLayoutId id="2147483694" r:id="rId9"/>
    <p:sldLayoutId id="2147483685" r:id="rId10"/>
    <p:sldLayoutId id="214748369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6AE34-7094-4FBD-B978-5D7CD35B07E6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3BFD95-4355-4023-B63C-9F7D4B1D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noProof="0" dirty="0" smtClean="0">
                <a:latin typeface="Arial" pitchFamily="34" charset="0"/>
                <a:cs typeface="Arial" pitchFamily="34" charset="0"/>
              </a:rPr>
              <a:t>Module 3: Management Reporting and Budgeting</a:t>
            </a:r>
            <a:endParaRPr lang="en-GB" sz="36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SESSION 1</a:t>
            </a:r>
          </a:p>
          <a:p>
            <a:r>
              <a:rPr lang="en-GB" b="1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INTRODUCTION TO MANAGEMENT REPORTING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ABC334-3436-4AB2-AFF5-298FDF9AAC8B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E1DFEA-6768-49FB-B1AC-CB6FF1373A1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72067" y="1857364"/>
            <a:ext cx="7408333" cy="4268799"/>
          </a:xfrm>
        </p:spPr>
        <p:txBody>
          <a:bodyPr>
            <a:normAutofit/>
          </a:bodyPr>
          <a:lstStyle/>
          <a:p>
            <a:pPr marL="609600" indent="-609600" eaLnBrk="1" hangingPunct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All management and staff who are involved in operations: 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Projects managers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Site engineers</a:t>
            </a:r>
            <a:endParaRPr lang="en-GB" sz="2400" noProof="0" dirty="0" smtClean="0">
              <a:latin typeface="Arial" pitchFamily="34" charset="0"/>
              <a:cs typeface="Arial" pitchFamily="34" charset="0"/>
            </a:endParaRPr>
          </a:p>
          <a:p>
            <a:pPr marL="1371600" lvl="2" indent="-457200">
              <a:buFont typeface="+mj-lt"/>
              <a:buAutoNum type="arabicParenR"/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Commercial managers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Accountant/Cashier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Stores managers</a:t>
            </a:r>
          </a:p>
          <a:p>
            <a:pPr marL="1371600" lvl="2" indent="-457200" eaLnBrk="1" hangingPunct="1">
              <a:buFont typeface="+mj-lt"/>
              <a:buAutoNum type="arabicParenR"/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Machine operators</a:t>
            </a:r>
          </a:p>
          <a:p>
            <a:pPr marL="1371600" lvl="2" indent="-457200" eaLnBrk="1" hangingPunct="1">
              <a:buFont typeface="+mj-lt"/>
              <a:buAutoNum type="arabicParenR"/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Foremen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10167-0608-4E67-A7F6-8BF19802468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32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2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2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2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200" b="1" noProof="0" dirty="0" smtClean="0">
                <a:latin typeface="Arial" pitchFamily="34" charset="0"/>
                <a:cs typeface="Arial" pitchFamily="34" charset="0"/>
              </a:rPr>
              <a:t>Who is responsible for creation of reports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0FA5C-397C-4778-BCE4-7F4C32AB1930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71600"/>
            <a:ext cx="7408333" cy="5181600"/>
          </a:xfrm>
        </p:spPr>
        <p:txBody>
          <a:bodyPr>
            <a:noAutofit/>
          </a:bodyPr>
          <a:lstStyle/>
          <a:p>
            <a:pPr marL="759143" lvl="1" indent="-457200">
              <a:buFont typeface="+mj-lt"/>
              <a:buAutoNum type="arabi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Relevance and challenges of regular reporting in micro construction firms. What reports and information are expected at the site office on a day to day basis.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Identify reports that would have been relevant for Munaku.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Assuming 10kms have been constructed in the first six months outline issues to appear in management reporting and for what purpose.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Draft a site report relating to operations of Munaku on any typical day.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Prepare a sample monthly report on labour, materials and cash on Munaku project.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FE8645-7E26-473B-9F24-4ED04D3B3406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0AC69-7E24-4B0D-A257-62647887527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Group activity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END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Q &amp; A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974A60-C14B-4EE1-A4CF-D9F29FF7236A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5B10A-0210-4971-9ACB-AC5933A0BBA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To enable trainees  appreciate the importance of regula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r </a:t>
            </a: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management reporting, management control systems, and to create understanding of why businesses must budget and report.  </a:t>
            </a:r>
          </a:p>
          <a:p>
            <a:pPr eaLnBrk="1" hangingPunct="1">
              <a:buFont typeface="Arial" charset="0"/>
              <a:buNone/>
            </a:pPr>
            <a:endParaRPr lang="en-GB" sz="24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F9031-8ED2-4DB2-9C2B-B3504965076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Module objectives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2003E8-E03E-4000-95C4-367A74CC4A9B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Introducing types of management reports</a:t>
            </a: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Purpose and the role of reports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73DCF-CBDA-4C8D-939A-B7472B6199C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Session objectives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84B648-0341-40FF-874F-2EEC76E7750F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Set of financial documents  prepared for management of the construction firm regularly as management may require.</a:t>
            </a:r>
          </a:p>
          <a:p>
            <a:pPr>
              <a:lnSpc>
                <a:spcPct val="90000"/>
              </a:lnSpc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It contains summary  of accounting and control information for that period, activity or contract with background notes and forms etc. </a:t>
            </a:r>
          </a:p>
          <a:p>
            <a:pPr>
              <a:lnSpc>
                <a:spcPct val="90000"/>
              </a:lnSpc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Financial management reports keep management informed to make appropriate choices and guidance.</a:t>
            </a:r>
          </a:p>
          <a:p>
            <a:pPr eaLnBrk="1" hangingPunct="1">
              <a:lnSpc>
                <a:spcPct val="90000"/>
              </a:lnSpc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639729-11B1-463D-AB85-206D650EF44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What is a financial report?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54E29-ECBA-4343-A277-C2AC3E04DA00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72067" y="1643050"/>
            <a:ext cx="7408333" cy="44831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Enable management to make rational and informed decisions.</a:t>
            </a:r>
          </a:p>
          <a:p>
            <a:pPr>
              <a:lnSpc>
                <a:spcPct val="90000"/>
              </a:lnSpc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Enable management control. </a:t>
            </a:r>
          </a:p>
          <a:p>
            <a:pPr>
              <a:lnSpc>
                <a:spcPct val="90000"/>
              </a:lnSpc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Evaluate of organizational performance on a continuous basis. </a:t>
            </a:r>
          </a:p>
          <a:p>
            <a:pPr>
              <a:lnSpc>
                <a:spcPct val="90000"/>
              </a:lnSpc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Facilitate decision making by other stakeholders such as financiers and investors.</a:t>
            </a:r>
          </a:p>
          <a:p>
            <a:pPr>
              <a:lnSpc>
                <a:spcPct val="90000"/>
              </a:lnSpc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Monitoring cash flow and assess cash needs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GB" sz="3000" noProof="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3000" noProof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sz="3000" noProof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sz="3000" noProof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sz="30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7C50C-A6FD-4938-80D4-ACF136FAF41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Role of reports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E3FF88-8361-4126-9802-A9FD67D5B41F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Complete and accurate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Brief and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to the point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Timely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Quantitative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Exceptional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Consider cost of perfect information</a:t>
            </a: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FE8645-7E26-473B-9F24-4ED04D3B3406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0AC69-7E24-4B0D-A257-62647887527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Characteristics of good</a:t>
            </a:r>
            <a:br>
              <a:rPr lang="en-GB" sz="36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 financial reports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872067" y="1785926"/>
            <a:ext cx="7408333" cy="434023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GB" sz="2595" noProof="0" dirty="0" smtClean="0">
                <a:latin typeface="Arial" pitchFamily="34" charset="0"/>
                <a:cs typeface="Arial" pitchFamily="34" charset="0"/>
              </a:rPr>
              <a:t>Could be daily reports, weekly, monthly, quarterly or annual reports e.g.</a:t>
            </a:r>
          </a:p>
          <a:p>
            <a:pPr lvl="1">
              <a:lnSpc>
                <a:spcPct val="90000"/>
              </a:lnSpc>
            </a:pPr>
            <a:r>
              <a:rPr lang="en-GB" sz="2595" noProof="0" dirty="0" smtClean="0">
                <a:latin typeface="Arial" pitchFamily="34" charset="0"/>
                <a:cs typeface="Arial" pitchFamily="34" charset="0"/>
              </a:rPr>
              <a:t>Daily: Cash position, pending payments, cash expected, site requirements, any information required to make quick decisions. </a:t>
            </a:r>
          </a:p>
          <a:p>
            <a:pPr lvl="1">
              <a:lnSpc>
                <a:spcPct val="90000"/>
              </a:lnSpc>
            </a:pPr>
            <a:r>
              <a:rPr lang="en-GB" sz="2595" noProof="0" dirty="0" smtClean="0">
                <a:latin typeface="Arial" pitchFamily="34" charset="0"/>
                <a:cs typeface="Arial" pitchFamily="34" charset="0"/>
              </a:rPr>
              <a:t>Weekly: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2595" dirty="0" smtClean="0">
                <a:latin typeface="Arial" pitchFamily="34" charset="0"/>
                <a:cs typeface="Arial" pitchFamily="34" charset="0"/>
              </a:rPr>
              <a:t>Cash position, current operations needs for the week and next, expected receipts and payments.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2595" dirty="0" smtClean="0">
                <a:latin typeface="Arial" pitchFamily="34" charset="0"/>
                <a:cs typeface="Arial" pitchFamily="34" charset="0"/>
              </a:rPr>
              <a:t>Materials: Delivered, used, materials needed for the next week and over the lead period, pending orders etc.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2595" dirty="0" smtClean="0">
                <a:latin typeface="Arial" pitchFamily="34" charset="0"/>
                <a:cs typeface="Arial" pitchFamily="34" charset="0"/>
              </a:rPr>
              <a:t>Labour report: Workforce present, critical activities for the week and next, deployments, output, complaints, accidents.</a:t>
            </a:r>
          </a:p>
          <a:p>
            <a:pPr lvl="1">
              <a:lnSpc>
                <a:spcPct val="90000"/>
              </a:lnSpc>
            </a:pPr>
            <a:r>
              <a:rPr lang="en-GB" sz="2595" dirty="0" smtClean="0">
                <a:latin typeface="Arial" pitchFamily="34" charset="0"/>
                <a:cs typeface="Arial" pitchFamily="34" charset="0"/>
              </a:rPr>
              <a:t>Monthly: Aged accounts receivables and accounts payables, inventory, payroll, overheads </a:t>
            </a:r>
            <a:endParaRPr lang="en-GB" sz="2595" noProof="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endParaRPr lang="en-GB" sz="2400" noProof="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None/>
            </a:pPr>
            <a:endParaRPr lang="en-GB" sz="24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A2C0B-6CC1-4645-993F-2B4AAE03A04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Routine reports to </a:t>
            </a:r>
            <a:br>
              <a:rPr lang="en-GB" sz="36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inform management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7424CC-E500-43E0-BF53-FF49CEB66EAD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872067" y="1928802"/>
            <a:ext cx="7408333" cy="41973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The frequency of reporting depends on the critical nature of information. A monthly reporting frequency may be ideal for most transactions. </a:t>
            </a:r>
          </a:p>
          <a:p>
            <a:pPr lvl="2"/>
            <a:r>
              <a:rPr lang="en-GB" noProof="0" dirty="0" smtClean="0">
                <a:latin typeface="Arial" pitchFamily="34" charset="0"/>
                <a:cs typeface="Arial" pitchFamily="34" charset="0"/>
              </a:rPr>
              <a:t>Daily for cash flow; materials, labour and machine need and usage, quantity of work done.</a:t>
            </a:r>
          </a:p>
          <a:p>
            <a:pPr lvl="2"/>
            <a:r>
              <a:rPr lang="en-GB" noProof="0" dirty="0" smtClean="0">
                <a:latin typeface="Arial" pitchFamily="34" charset="0"/>
                <a:cs typeface="Arial" pitchFamily="34" charset="0"/>
              </a:rPr>
              <a:t>Weekly reporting on labour head count and efficiency </a:t>
            </a:r>
          </a:p>
          <a:p>
            <a:pPr lvl="2"/>
            <a:r>
              <a:rPr lang="en-GB" noProof="0" dirty="0" smtClean="0">
                <a:latin typeface="Arial" pitchFamily="34" charset="0"/>
                <a:cs typeface="Arial" pitchFamily="34" charset="0"/>
              </a:rPr>
              <a:t>Monthly reporting on certification, consumable stores, aged debtors and creditors.</a:t>
            </a:r>
          </a:p>
          <a:p>
            <a:pPr lvl="2"/>
            <a:r>
              <a:rPr lang="en-GB" noProof="0" dirty="0" smtClean="0">
                <a:latin typeface="Arial" pitchFamily="34" charset="0"/>
                <a:cs typeface="Arial" pitchFamily="34" charset="0"/>
              </a:rPr>
              <a:t>Quarterly reporting on profitability.</a:t>
            </a:r>
          </a:p>
          <a:p>
            <a:pPr lvl="2"/>
            <a:r>
              <a:rPr lang="en-GB" noProof="0" dirty="0" smtClean="0">
                <a:latin typeface="Arial" pitchFamily="34" charset="0"/>
                <a:cs typeface="Arial" pitchFamily="34" charset="0"/>
              </a:rPr>
              <a:t>Annual reports for statutory corporate performance and position.</a:t>
            </a:r>
          </a:p>
          <a:p>
            <a:pPr eaLnBrk="1" hangingPunct="1"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EE1BE-2376-4C53-89EB-8221C1E4B1B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Reporting periods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66DA12-3F23-41FF-B944-D0E88FBAB55B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872067" y="1785926"/>
            <a:ext cx="7408333" cy="43402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Focus on abnormal, unexpected costs and occurrence, events that need immediate attention.</a:t>
            </a:r>
          </a:p>
          <a:p>
            <a:pPr marL="274320" lvl="1">
              <a:lnSpc>
                <a:spcPct val="90000"/>
              </a:lnSpc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Work progress reports:  Variances relating to work done, materials used, man days and machine time used. </a:t>
            </a:r>
          </a:p>
          <a:p>
            <a:pPr lvl="2">
              <a:lnSpc>
                <a:spcPct val="90000"/>
              </a:lnSpc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Variances in outputs</a:t>
            </a:r>
          </a:p>
          <a:p>
            <a:pPr lvl="2">
              <a:lnSpc>
                <a:spcPct val="90000"/>
              </a:lnSpc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Variances in inputs</a:t>
            </a:r>
          </a:p>
          <a:p>
            <a:pPr lvl="2">
              <a:lnSpc>
                <a:spcPct val="90000"/>
              </a:lnSpc>
            </a:pPr>
            <a:r>
              <a:rPr lang="en-GB" sz="2400" noProof="0" dirty="0" smtClean="0">
                <a:latin typeface="Arial" pitchFamily="34" charset="0"/>
                <a:cs typeface="Arial" pitchFamily="34" charset="0"/>
              </a:rPr>
              <a:t>What is urgent?</a:t>
            </a:r>
          </a:p>
          <a:p>
            <a:pPr eaLnBrk="1" hangingPunct="1">
              <a:buNone/>
            </a:pPr>
            <a:endParaRPr lang="en-GB" sz="28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A2C0B-6CC1-4645-993F-2B4AAE03A04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Exceptional reports</a:t>
            </a:r>
            <a:br>
              <a:rPr lang="en-GB" sz="36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 to aid control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7424CC-E500-43E0-BF53-FF49CEB66EAD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 1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heme2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933D4B-C8D3-4475-9CD3-1E200967E10D}"/>
</file>

<file path=customXml/itemProps2.xml><?xml version="1.0" encoding="utf-8"?>
<ds:datastoreItem xmlns:ds="http://schemas.openxmlformats.org/officeDocument/2006/customXml" ds:itemID="{E5BD10EF-CED1-4D90-A04E-024EF2173846}"/>
</file>

<file path=customXml/itemProps3.xml><?xml version="1.0" encoding="utf-8"?>
<ds:datastoreItem xmlns:ds="http://schemas.openxmlformats.org/officeDocument/2006/customXml" ds:itemID="{29BC5F7D-A5B2-40D6-84E2-F00BF2A3458D}"/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1656</TotalTime>
  <Words>644</Words>
  <Application>Microsoft Office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Theme2</vt:lpstr>
      <vt:lpstr>Median</vt:lpstr>
      <vt:lpstr>Waveform</vt:lpstr>
      <vt:lpstr>Module 3: Management Reporting and Budgeting</vt:lpstr>
      <vt:lpstr>Module objectives</vt:lpstr>
      <vt:lpstr>Session objectives </vt:lpstr>
      <vt:lpstr>What is a financial report?</vt:lpstr>
      <vt:lpstr>Role of reports </vt:lpstr>
      <vt:lpstr>Characteristics of good  financial reports</vt:lpstr>
      <vt:lpstr>Routine reports to  inform management</vt:lpstr>
      <vt:lpstr>Reporting periods </vt:lpstr>
      <vt:lpstr>Exceptional reports  to aid control</vt:lpstr>
      <vt:lpstr>  Who is responsible for creation of reports</vt:lpstr>
      <vt:lpstr>Group activity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Construction</dc:title>
  <dc:creator>Ssemmanda</dc:creator>
  <cp:keywords>TRT010</cp:keywords>
  <cp:lastModifiedBy>Patrick Griffith</cp:lastModifiedBy>
  <cp:revision>134</cp:revision>
  <dcterms:created xsi:type="dcterms:W3CDTF">2012-08-23T10:19:42Z</dcterms:created>
  <dcterms:modified xsi:type="dcterms:W3CDTF">2012-08-23T10:21:44Z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