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58" r:id="rId4"/>
    <p:sldId id="275" r:id="rId5"/>
    <p:sldId id="277" r:id="rId6"/>
    <p:sldId id="261" r:id="rId7"/>
    <p:sldId id="274" r:id="rId8"/>
    <p:sldId id="269" r:id="rId9"/>
    <p:sldId id="273" r:id="rId10"/>
    <p:sldId id="271" r:id="rId11"/>
    <p:sldId id="270" r:id="rId12"/>
    <p:sldId id="262" r:id="rId13"/>
    <p:sldId id="276" r:id="rId14"/>
    <p:sldId id="263" r:id="rId15"/>
    <p:sldId id="260" r:id="rId16"/>
    <p:sldId id="26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1"/>
      </p:ext>
    </p:extLst>
  </p:showPr>
  <p:clrMru>
    <a:srgbClr val="FF0000"/>
  </p:clrMru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36" autoAdjust="0"/>
    <p:restoredTop sz="94624" autoAdjust="0"/>
  </p:normalViewPr>
  <p:slideViewPr>
    <p:cSldViewPr>
      <p:cViewPr>
        <p:scale>
          <a:sx n="90" d="100"/>
          <a:sy n="90" d="100"/>
        </p:scale>
        <p:origin x="-440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26" Type="http://schemas.openxmlformats.org/officeDocument/2006/relationships/customXml" Target="../customXml/item1.xml"/><Relationship Id="rId21" Type="http://schemas.openxmlformats.org/officeDocument/2006/relationships/commentAuthors" Target="commentAuthors.xml"/><Relationship Id="rId3" Type="http://schemas.openxmlformats.org/officeDocument/2006/relationships/slide" Target="slides/slide2.xml"/><Relationship Id="rId2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heme" Target="theme/them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viewProps" Target="view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22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7AC19DF-1F39-442C-B3D5-6A95ACEFC12F}" type="datetimeFigureOut">
              <a:rPr lang="en-US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F2292FA-55DD-4480-B8AA-428C098F20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956473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78ED1-1EC9-47D5-B31F-E947F8B202CC}" type="datetimeFigureOut">
              <a:rPr lang="en-US" smtClean="0"/>
              <a:pPr/>
              <a:t>8/23/12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76570-C4AA-47A5-8172-3B362C9CC9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52469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13159D-046B-45AF-A729-41EE01ABC049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4D7B8-A5E8-4B39-A7D5-C8B04B5CD5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11665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93345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EE169-E1B2-44AC-922C-A2610A69F33C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62B8A-5A20-4E2E-819F-A95FB6E3F5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C5C89B-C518-4CE3-9C6D-D8E77E3C6F08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89F03-AA35-4813-9853-F95BC821E3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03CDE5-B8C6-48EB-96E3-AD45607328FC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A08AA6-CDBE-451C-9C9D-91F653FA7650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92D05-44C7-48F4-B884-C0083DB25D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910518-9EE4-4536-865C-F61D24DFC935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FB4F2-5495-405C-915F-C42DEFB519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F33944-8C13-4638-8628-D177BB3642CA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8F988-6D8A-4F07-AAB7-8658B7AF3F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E8EC6-5997-4E77-95CA-45AFB62DCBA7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FEB25-2C21-4AF7-913C-C032837AA9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58E41-A643-4DCC-BE1A-561890FE522B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4DC06-E884-412B-867A-B6D09E4C11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92B552-02D5-47A9-AD86-7DA93AC59597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25E05-06A6-4A7E-BEF9-51E2E22858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7E448F-5510-4CE5-BFC2-3B7478879C27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77EF5-F770-4F50-A14E-294E901946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wmf"/><Relationship Id="rId1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4C6EDEA-742B-4986-BA19-DCC8203214E3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67FEE6-3C2A-446D-BC18-03EF6CA5EC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5" name="Picture 14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92609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CROSSR~1\AppData\Local\Temp\CrossRoads Logo with Slogan.jp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9881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INTRODUCTION TO BUDGETS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Module 3: Session 2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085367-97FB-42D2-9516-BA37D561035F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4D7B8-A5E8-4B39-A7D5-C8B04B5CD5C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71612"/>
            <a:ext cx="7408333" cy="4554551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Machinery and equipment serve many contracts and a number of years. Their cost is spread as wear and tear over the period of use on contracts.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Provide for a reasonable expected life of the asset by suitable units such as machine hours or mileage.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Spread the cost (less residual value) over the contract based on proportionate budgeted units on the contract or period.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amount determined as the periodic wear and tear may be used as the budgeted cost of the asset used to earn the revenue.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Budgeting for depreciation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29CED5-C7E6-4707-B6FC-864CB42BB6A6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Expected life of asset, in machine hours, or time period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Period or units to be used  on a contract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Industrial  practice rates for depreciation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Previous experience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Basis for depreciation estimations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E2680A-B4A6-4F04-9FC5-8B37F74190FA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8307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budget is a guide and must be flexible to enable the manager to take timely action when needed.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Budget can be revised, when the business environment has radically changed or objectives have changed.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Budgets are flexed to relate to actual output for meaningful control</a:t>
            </a:r>
          </a:p>
          <a:p>
            <a:pPr>
              <a:buFont typeface="Wingdings" pitchFamily="2" charset="2"/>
              <a:buChar char="§"/>
            </a:pPr>
            <a:endParaRPr lang="en-US" sz="3200" dirty="0" smtClean="0"/>
          </a:p>
          <a:p>
            <a:endParaRPr lang="en-US" dirty="0" smtClean="0"/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Budgets in practice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E6660E-E958-481A-87C0-C8552AF068D6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7" y="1857365"/>
            <a:ext cx="8215370" cy="4000528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 cost control management, a cost per basic unit of output can be derived from the budget and used as a yardstick (the standard cost budget).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When units of output are known, the expected cost of actual production is ascertained using the standard cost. This is the flexed budget.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Variances and control action are computed based on the flexed budget rather than the total budget.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 example if we plan to do 24kms of road a year and we do 20kms only, control action is determined by flexing the budget to 20kms first.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03CDE5-B8C6-48EB-96E3-AD45607328FC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Flexing the budget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8" y="2000239"/>
          <a:ext cx="8215368" cy="3071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2"/>
                <a:gridCol w="2053842"/>
                <a:gridCol w="2053842"/>
                <a:gridCol w="2053842"/>
              </a:tblGrid>
              <a:tr h="6143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Item of spending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Quantity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Rate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amount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6143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Material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5,000 tones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20,000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100,000,000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6143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Labor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2,000 man days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30,000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60,000,000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6143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Machine hire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100 days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200,000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20,000,000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  <a:tr h="6143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 direct cost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180,000,000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Budget format-labor, materials, machinery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2A6DD4-93F3-4CEF-9F5C-7CB0771F69A0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Develop  a 3 months  operations budget for 6kms of the 24kms contract of road that has been awarded 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14350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Develop a cash  budget for first three months of the contract. 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876BA3-CA13-4F63-8A7E-1077C49175DC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Group Activity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 &amp; A</a:t>
            </a:r>
          </a:p>
        </p:txBody>
      </p:sp>
      <p:sp>
        <p:nvSpPr>
          <p:cNvPr id="24578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 END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4791E-73E4-4F62-94E9-D4F8A4181768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77EF5-F770-4F50-A14E-294E901946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72067" y="1785926"/>
            <a:ext cx="7408333" cy="43402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By the end of the training participants will be able to explain and execute the following: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To understand the role of a budget in business management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To relate annual budgets to the business plan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To budget for depreciation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To prepare control budgets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To prepare periodic budgets for contracts</a:t>
            </a: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Session Objectives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A0A35F-1331-4728-88B5-CEE79B93F3C4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55760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management control and implementation tool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Budgets link spending to plans and activities in a work plan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Monitoring anticipated and actual revenues and costs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role of a budget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8276AF-EF15-48AD-9A6A-33CBCF33C32B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1960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Monitoring and ensuring that actual spending is in accordance  with the budgeted for (planned)  expenditures.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Ensuring performance follows activity sequence as in the work plan.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Identifying  variances in revenues, expenditures and activity for management  attention and correction.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role of a budget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8276AF-EF15-48AD-9A6A-33CBCF33C32B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1 Session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 business plan is done for a period of several years say 5 and is already a policy statement.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budget for a period should be done bearing in mind the objectives, targets and strategies that were set in the plan.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 budget is usually done on an annual basis. The budget for a particular year would be done to meet or exceed the targets set in the business plan for that year.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03CDE5-B8C6-48EB-96E3-AD45607328FC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Relating Budgets and business plan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1242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Construction activity is  project driven. Therefore, budgeting should be on contract by contract basis.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Since projects have a defined life span, the budgeting cycles will follow the project cycle.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Each project/contract will have a separate operating budget </a:t>
            </a:r>
          </a:p>
        </p:txBody>
      </p:sp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Guidance to construction budgets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A2E11-CCAF-4B51-9E1C-073D1CA9C8C1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564904"/>
            <a:ext cx="7408333" cy="3312368"/>
          </a:xfrm>
        </p:spPr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A construction company has no control over the number of projects it </a:t>
            </a:r>
            <a:r>
              <a:rPr lang="en-US" dirty="0" smtClean="0">
                <a:latin typeface="Arial"/>
                <a:cs typeface="Arial"/>
              </a:rPr>
              <a:t>will be </a:t>
            </a:r>
            <a:r>
              <a:rPr lang="en-US" dirty="0">
                <a:latin typeface="Arial"/>
                <a:cs typeface="Arial"/>
              </a:rPr>
              <a:t>awarded in a competitively bid environment.  </a:t>
            </a:r>
          </a:p>
          <a:p>
            <a:r>
              <a:rPr lang="en-US" dirty="0">
                <a:latin typeface="Arial"/>
                <a:cs typeface="Arial"/>
              </a:rPr>
              <a:t>This is why it is imperative that construction </a:t>
            </a:r>
            <a:r>
              <a:rPr lang="en-US" dirty="0" smtClean="0">
                <a:latin typeface="Arial"/>
                <a:cs typeface="Arial"/>
              </a:rPr>
              <a:t>companies </a:t>
            </a:r>
            <a:r>
              <a:rPr lang="en-US" dirty="0">
                <a:latin typeface="Arial"/>
                <a:cs typeface="Arial"/>
              </a:rPr>
              <a:t>adopt project budgeting, i.e. budget as and when </a:t>
            </a:r>
            <a:r>
              <a:rPr lang="en-US" dirty="0" smtClean="0">
                <a:latin typeface="Arial"/>
                <a:cs typeface="Arial"/>
              </a:rPr>
              <a:t>a contract </a:t>
            </a:r>
            <a:r>
              <a:rPr lang="en-US" dirty="0">
                <a:latin typeface="Arial"/>
                <a:cs typeface="Arial"/>
              </a:rPr>
              <a:t>is </a:t>
            </a:r>
            <a:r>
              <a:rPr lang="en-US" dirty="0" smtClean="0">
                <a:latin typeface="Arial"/>
                <a:cs typeface="Arial"/>
              </a:rPr>
              <a:t>awarded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Guidance to construction budgets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A05FC4-5EA1-440B-AD46-7D0F359A1485}" type="datetime1">
              <a:rPr lang="en-US" smtClean="0"/>
              <a:pPr>
                <a:defRPr/>
              </a:pPr>
              <a:t>8/23/12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96642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72000"/>
          </a:xfrm>
        </p:spPr>
        <p:txBody>
          <a:bodyPr>
            <a:noAutofit/>
          </a:bodyPr>
          <a:lstStyle/>
          <a:p>
            <a:pPr marL="609600" indent="-609600">
              <a:lnSpc>
                <a:spcPct val="120000"/>
              </a:lnSpc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Start with validating  the original tender bid  to identify appropriateness and identify any possible need for correction</a:t>
            </a:r>
          </a:p>
          <a:p>
            <a:pPr marL="609600" indent="-609600">
              <a:lnSpc>
                <a:spcPct val="120000"/>
              </a:lnSpc>
              <a:buFont typeface="+mj-lt"/>
              <a:buAutoNum type="arabicParenR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Contract revenue per period: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Break down the contract deliverables and revenues to appropriate periods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2kms/month, 0.5kms/week. </a:t>
            </a:r>
          </a:p>
          <a:p>
            <a:pPr marL="609600" indent="-609600">
              <a:lnSpc>
                <a:spcPct val="120000"/>
              </a:lnSpc>
              <a:buFont typeface="+mj-lt"/>
              <a:buAutoNum type="arabicParenR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Materials and production costs: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derive operational expenses directly associated with contract, gravel, stones, culverts,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also broken down into corresponding periods as in 2 above.</a:t>
            </a:r>
          </a:p>
        </p:txBody>
      </p:sp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budget process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E65BA7-A14F-448D-BE51-78B63FA8EC03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Module 3: Session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+mj-lt"/>
              <a:buAutoNum type="arabicPeriod" startAt="5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Administration &amp; Overheads: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Estimate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indirect expenses such as management payroll, depreciation, marketing, rent, insurance, bad debt and others. 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 startAt="5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Capital Expenditure: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Estimate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machinery or automobiles, you plan to use for contract execution, to be hired or purchased.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 startAt="5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Interest and Tax 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Estimate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Interest on loans, taxes such as district levy, and annual licenses.</a:t>
            </a:r>
          </a:p>
          <a:p>
            <a:pPr marL="609600" indent="-609600">
              <a:lnSpc>
                <a:spcPct val="80000"/>
              </a:lnSpc>
              <a:buFont typeface="+mj-lt"/>
              <a:buAutoNum type="arabicPeriod" startAt="5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Cash Flow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Estimate actual cash you will receive and the actual cash payouts that will be made during a certain period including taxes paid, withdrawals, capital items and loan repayments.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3200" dirty="0" smtClean="0"/>
          </a:p>
        </p:txBody>
      </p:sp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budget process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E8369D-7E01-4632-B4CE-059197285BFE}" type="datetime1">
              <a:rPr lang="en-US" smtClean="0"/>
              <a:pPr>
                <a:defRPr/>
              </a:pPr>
              <a:t>8/23/12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Module 3: Session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C6B877-042A-4DDC-80E1-258592BD1CA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132F7A-0E68-41B7-B71E-1B92834169DF}"/>
</file>

<file path=customXml/itemProps2.xml><?xml version="1.0" encoding="utf-8"?>
<ds:datastoreItem xmlns:ds="http://schemas.openxmlformats.org/officeDocument/2006/customXml" ds:itemID="{25E696DB-15CF-4CF7-8E09-FDF097EED56A}"/>
</file>

<file path=customXml/itemProps3.xml><?xml version="1.0" encoding="utf-8"?>
<ds:datastoreItem xmlns:ds="http://schemas.openxmlformats.org/officeDocument/2006/customXml" ds:itemID="{0F86397E-BAD7-4F02-A7CE-5DC5517FB45D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1867</TotalTime>
  <Words>953</Words>
  <Application>Microsoft Office PowerPoint</Application>
  <PresentationFormat>On-screen Show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Module 3: Session 2</vt:lpstr>
      <vt:lpstr>Session Objectives </vt:lpstr>
      <vt:lpstr>The role of a budget </vt:lpstr>
      <vt:lpstr>The role of a budget </vt:lpstr>
      <vt:lpstr>Relating Budgets and business plan</vt:lpstr>
      <vt:lpstr>Guidance to construction budgets</vt:lpstr>
      <vt:lpstr>Guidance to construction budgets</vt:lpstr>
      <vt:lpstr>The budget process</vt:lpstr>
      <vt:lpstr>The budget process</vt:lpstr>
      <vt:lpstr>Budgeting for depreciation </vt:lpstr>
      <vt:lpstr>Basis for depreciation estimations</vt:lpstr>
      <vt:lpstr>Budgets in practice</vt:lpstr>
      <vt:lpstr>Flexing the budget</vt:lpstr>
      <vt:lpstr>Budget format-labor, materials, machinery </vt:lpstr>
      <vt:lpstr>Group Activity 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Construction</dc:title>
  <dc:creator>Ssemmanda</dc:creator>
  <cp:keywords>TRT010</cp:keywords>
  <cp:lastModifiedBy>Patrick Griffith</cp:lastModifiedBy>
  <cp:revision>140</cp:revision>
  <dcterms:created xsi:type="dcterms:W3CDTF">2012-08-23T10:19:16Z</dcterms:created>
  <dcterms:modified xsi:type="dcterms:W3CDTF">2012-08-23T10:19:34Z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