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Default Extension="jpeg" ContentType="image/jpeg"/>
  <Default Extension="wmf" ContentType="image/x-wmf"/>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13.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9.xml" ContentType="application/vnd.openxmlformats-officedocument.presentationml.slideLayout+xml"/>
  <Override PartName="/ppt/slideLayouts/slideLayout8.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4.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2" r:id="rId1"/>
    <p:sldMasterId id="2147483676" r:id="rId2"/>
    <p:sldMasterId id="2147483700" r:id="rId3"/>
  </p:sldMasterIdLst>
  <p:notesMasterIdLst>
    <p:notesMasterId r:id="rId18"/>
  </p:notesMasterIdLst>
  <p:sldIdLst>
    <p:sldId id="272" r:id="rId4"/>
    <p:sldId id="275" r:id="rId5"/>
    <p:sldId id="279" r:id="rId6"/>
    <p:sldId id="258" r:id="rId7"/>
    <p:sldId id="273" r:id="rId8"/>
    <p:sldId id="288" r:id="rId9"/>
    <p:sldId id="289" r:id="rId10"/>
    <p:sldId id="278" r:id="rId11"/>
    <p:sldId id="277" r:id="rId12"/>
    <p:sldId id="281" r:id="rId13"/>
    <p:sldId id="282" r:id="rId14"/>
    <p:sldId id="283" r:id="rId15"/>
    <p:sldId id="287" r:id="rId16"/>
    <p:sldId id="25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Patrick Griffith" initials="PG" lastIdx="4" clrIdx="0"/>
  <p:cmAuthor id="1" name="Ssemmanda" initials="S" lastIdx="1"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 xmlns:p="http://schemas.openxmlformats.org/presentationml/2006/main" xmlns:r="http://schemas.openxmlformats.org/officeDocument/2006/relationships" xmlns:a="http://schemas.openxmlformats.org/drawingml/2006/main">
          <a:srgbClr val="FF0000"/>
        </p14:laserClr>
      </p:ext>
      <p:ext uri="{2FDB2607-1784-4EEB-B798-7EB5836EED8A}">
        <p14:showMediaCtrls xmlns:p14="http://schemas.microsoft.com/office/powerpoint/2010/main" xmlns="" xmlns:p="http://schemas.openxmlformats.org/presentationml/2006/main" xmlns:r="http://schemas.openxmlformats.org/officeDocument/2006/relationships" xmlns:a="http://schemas.openxmlformats.org/drawingml/2006/main" val="1"/>
      </p:ext>
    </p:extLst>
  </p:showPr>
  <p:extLst>
    <p:ext uri="{E76CE94A-603C-4142-B9EB-6D1370010A27}">
      <p14:discardImageEditData xmlns:p14="http://schemas.microsoft.com/office/powerpoint/2010/main" xmlns="" xmlns:p="http://schemas.openxmlformats.org/presentationml/2006/main" xmlns:r="http://schemas.openxmlformats.org/officeDocument/2006/relationships" xmlns:a="http://schemas.openxmlformats.org/drawingml/2006/main" val="0"/>
    </p:ext>
    <p:ext uri="{D31A062A-798A-4329-ABDD-BBA856620510}">
      <p14:defaultImageDpi xmlns:p14="http://schemas.microsoft.com/office/powerpoint/2010/main" xmlns="" xmlns:p="http://schemas.openxmlformats.org/presentationml/2006/main" xmlns:r="http://schemas.openxmlformats.org/officeDocument/2006/relationships" xmlns:a="http://schemas.openxmlformats.org/drawingml/2006/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16" autoAdjust="0"/>
    <p:restoredTop sz="94737" autoAdjust="0"/>
  </p:normalViewPr>
  <p:slideViewPr>
    <p:cSldViewPr>
      <p:cViewPr>
        <p:scale>
          <a:sx n="76" d="100"/>
          <a:sy n="76" d="100"/>
        </p:scale>
        <p:origin x="-744" y="-344"/>
      </p:cViewPr>
      <p:guideLst>
        <p:guide orient="horz" pos="2160"/>
        <p:guide pos="2880"/>
      </p:guideLst>
    </p:cSldViewPr>
  </p:slideViewPr>
  <p:outlineViewPr>
    <p:cViewPr>
      <p:scale>
        <a:sx n="33" d="100"/>
        <a:sy n="33" d="100"/>
      </p:scale>
      <p:origin x="0" y="1157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notesMaster" Target="notesMasters/notesMaster1.xml"/><Relationship Id="rId8" Type="http://schemas.openxmlformats.org/officeDocument/2006/relationships/slide" Target="slides/slide5.xml"/><Relationship Id="rId26" Type="http://schemas.openxmlformats.org/officeDocument/2006/relationships/customXml" Target="../customXml/item2.xml"/><Relationship Id="rId2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7" Type="http://schemas.openxmlformats.org/officeDocument/2006/relationships/slide" Target="slides/slide4.xml"/><Relationship Id="rId25" Type="http://schemas.openxmlformats.org/officeDocument/2006/relationships/customXml" Target="../customXml/item1.xml"/><Relationship Id="rId20" Type="http://schemas.openxmlformats.org/officeDocument/2006/relationships/commentAuthors" Target="commentAuthors.xml"/><Relationship Id="rId16" Type="http://schemas.openxmlformats.org/officeDocument/2006/relationships/slide" Target="slides/slide13.xml"/><Relationship Id="rId2" Type="http://schemas.openxmlformats.org/officeDocument/2006/relationships/slideMaster" Target="slideMasters/slideMaster2.xml"/><Relationship Id="rId24" Type="http://schemas.openxmlformats.org/officeDocument/2006/relationships/tableStyles" Target="tableStyles.xml"/><Relationship Id="rId11"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theme" Target="theme/theme1.xml"/><Relationship Id="rId15" Type="http://schemas.openxmlformats.org/officeDocument/2006/relationships/slide" Target="slides/slide12.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printerSettings" Target="printerSettings/printerSettings1.bin"/><Relationship Id="rId9" Type="http://schemas.openxmlformats.org/officeDocument/2006/relationships/slide" Target="slides/slide6.xml"/><Relationship Id="rId22" Type="http://schemas.openxmlformats.org/officeDocument/2006/relationships/viewProps" Target="viewProps.xml"/><Relationship Id="rId14" Type="http://schemas.openxmlformats.org/officeDocument/2006/relationships/slide" Target="slides/slide11.xml"/><Relationship Id="rId4" Type="http://schemas.openxmlformats.org/officeDocument/2006/relationships/slide" Target="slides/slide1.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7A4B5D-A342-44AA-983F-3A2303968748}" type="datetimeFigureOut">
              <a:rPr lang="en-US" smtClean="0"/>
              <a:pPr/>
              <a:t>8/28/12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6A4156-4547-48C3-A254-5621492AFABE}" type="slidenum">
              <a:rPr lang="en-US" smtClean="0"/>
              <a:pPr/>
              <a:t>‹#›</a:t>
            </a:fld>
            <a:endParaRPr lang="en-US" dirty="0"/>
          </a:p>
        </p:txBody>
      </p:sp>
    </p:spTree>
    <p:extLst>
      <p:ext uri="{BB962C8B-B14F-4D97-AF65-F5344CB8AC3E}">
        <p14:creationId xmlns:p14="http://schemas.microsoft.com/office/powerpoint/2010/main" xmlns="" xmlns:p="http://schemas.openxmlformats.org/presentationml/2006/main" xmlns:r="http://schemas.openxmlformats.org/officeDocument/2006/relationships" xmlns:a="http://schemas.openxmlformats.org/drawingml/2006/main" val="2638808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6A4156-4547-48C3-A254-5621492AFAB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6A4156-4547-48C3-A254-5621492AFAB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6A4156-4547-48C3-A254-5621492AFAB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6A4156-4547-48C3-A254-5621492AFAB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jpeg"/><Relationship Id="rId3" Type="http://schemas.openxmlformats.org/officeDocument/2006/relationships/image" Target="../media/image5.w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jpeg"/><Relationship Id="rId3" Type="http://schemas.openxmlformats.org/officeDocument/2006/relationships/image" Target="../media/image5.w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2CD3C3-0ED0-4B6B-A77B-2ADE1FC93777}"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C71F4-8A13-4026-AB76-7CBDAFF4ED77}" type="datetime1">
              <a:rPr lang="en-US" smtClean="0"/>
              <a:pPr/>
              <a:t>8/28/12</a:t>
            </a:fld>
            <a:endParaRPr lang="en-US" dirty="0"/>
          </a:p>
        </p:txBody>
      </p:sp>
      <p:sp>
        <p:nvSpPr>
          <p:cNvPr id="3" name="Footer Placeholder 2"/>
          <p:cNvSpPr>
            <a:spLocks noGrp="1"/>
          </p:cNvSpPr>
          <p:nvPr>
            <p:ph type="ftr" sz="quarter" idx="11"/>
          </p:nvPr>
        </p:nvSpPr>
        <p:spPr/>
        <p:txBody>
          <a:bodyPr/>
          <a:lstStyle/>
          <a:p>
            <a:r>
              <a:rPr lang="en-US" dirty="0" smtClean="0"/>
              <a:t>Module 2: Session 3</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A1C692C-4F2D-45F6-A9A8-8A3A8FE2780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028FA06-3B2B-4C01-8136-B43DA7859819}"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2: Session 3</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A1C692C-4F2D-45F6-A9A8-8A3A8FE27806}"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F7A65863-6E1E-40EE-8B62-4602EEB519E7}" type="datetime1">
              <a:rPr lang="en-US" smtClean="0"/>
              <a:pPr/>
              <a:t>8/28/12</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A1C692C-4F2D-45F6-A9A8-8A3A8FE27806}"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dirty="0" smtClean="0"/>
              <a:t>Module 2: Session 3</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F6B967-7286-44D4-9B0E-28FE5E69FD48}"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A6C195E-2B9C-468C-9860-BF790C735DA8}" type="datetime1">
              <a:rPr lang="en-US" smtClean="0"/>
              <a:pPr/>
              <a:t>8/28/12</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dirty="0" smtClean="0"/>
              <a:t>Module 2: Session 3</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FA1C692C-4F2D-45F6-A9A8-8A3A8FE2780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F9BCF5-F011-4248-AA53-E1C302574E4F}"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pic>
        <p:nvPicPr>
          <p:cNvPr id="17" name="Picture 16" descr="C:\Users\CROSSR~1\AppData\Local\Temp\CrossRoads Logo with Slogan.jpg"/>
          <p:cNvPicPr/>
          <p:nvPr userDrawn="1"/>
        </p:nvPicPr>
        <p:blipFill>
          <a:blip r:embed="rId2" cstate="print">
            <a:extLst>
              <a:ext uri="{28A0092B-C50C-407E-A947-70E740481C1C}">
                <a14:useLocalDpi xmlns:a14="http://schemas.microsoft.com/office/drawing/2010/main" xmlns="" xmlns:p="http://schemas.openxmlformats.org/presentationml/2006/main" xmlns:r="http://schemas.openxmlformats.org/officeDocument/2006/relationships" xmlns:a="http://schemas.openxmlformats.org/drawingml/2006/main" val="0"/>
              </a:ext>
            </a:extLst>
          </a:blip>
          <a:srcRect/>
          <a:stretch>
            <a:fillRect/>
          </a:stretch>
        </p:blipFill>
        <p:spPr bwMode="auto">
          <a:xfrm>
            <a:off x="7043039" y="228600"/>
            <a:ext cx="1881505" cy="499110"/>
          </a:xfrm>
          <a:prstGeom prst="rect">
            <a:avLst/>
          </a:prstGeom>
          <a:noFill/>
          <a:ln>
            <a:noFill/>
          </a:ln>
        </p:spPr>
      </p:pic>
      <p:pic>
        <p:nvPicPr>
          <p:cNvPr id="18" name="Picture 17"/>
          <p:cNvPicPr/>
          <p:nvPr userDrawn="1"/>
        </p:nvPicPr>
        <p:blipFill>
          <a:blip r:embed="rId3" cstate="print">
            <a:extLst>
              <a:ext uri="{28A0092B-C50C-407E-A947-70E740481C1C}">
                <a14:useLocalDpi xmlns:a14="http://schemas.microsoft.com/office/drawing/2010/main" xmlns="" xmlns:p="http://schemas.openxmlformats.org/presentationml/2006/main" xmlns:r="http://schemas.openxmlformats.org/officeDocument/2006/relationships" xmlns:a="http://schemas.openxmlformats.org/drawingml/2006/main" val="0"/>
              </a:ext>
            </a:extLst>
          </a:blip>
          <a:srcRect/>
          <a:stretch>
            <a:fillRect/>
          </a:stretch>
        </p:blipFill>
        <p:spPr bwMode="auto">
          <a:xfrm>
            <a:off x="228600" y="228600"/>
            <a:ext cx="956310" cy="882015"/>
          </a:xfrm>
          <a:prstGeom prst="rect">
            <a:avLst/>
          </a:prstGeom>
          <a:noFill/>
          <a:ln>
            <a:noFill/>
          </a:ln>
        </p:spPr>
      </p:pic>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B77CAB-BC3D-4499-903A-66DD3B85919A}"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pic>
        <p:nvPicPr>
          <p:cNvPr id="8" name="Picture 7" descr="C:\Users\CROSSR~1\AppData\Local\Temp\CrossRoads Logo with Slogan.jpg"/>
          <p:cNvPicPr/>
          <p:nvPr userDrawn="1"/>
        </p:nvPicPr>
        <p:blipFill>
          <a:blip r:embed="rId2" cstate="print">
            <a:extLst>
              <a:ext uri="{28A0092B-C50C-407E-A947-70E740481C1C}">
                <a14:useLocalDpi xmlns:a14="http://schemas.microsoft.com/office/drawing/2010/main" xmlns="" xmlns:p="http://schemas.openxmlformats.org/presentationml/2006/main" xmlns:r="http://schemas.openxmlformats.org/officeDocument/2006/relationships" xmlns:a="http://schemas.openxmlformats.org/drawingml/2006/main" val="0"/>
              </a:ext>
            </a:extLst>
          </a:blip>
          <a:srcRect/>
          <a:stretch>
            <a:fillRect/>
          </a:stretch>
        </p:blipFill>
        <p:spPr bwMode="auto">
          <a:xfrm>
            <a:off x="7010400" y="228600"/>
            <a:ext cx="1881505" cy="499110"/>
          </a:xfrm>
          <a:prstGeom prst="rect">
            <a:avLst/>
          </a:prstGeom>
          <a:noFill/>
          <a:ln>
            <a:noFill/>
          </a:ln>
        </p:spPr>
      </p:pic>
      <p:pic>
        <p:nvPicPr>
          <p:cNvPr id="9" name="Picture 8"/>
          <p:cNvPicPr/>
          <p:nvPr userDrawn="1"/>
        </p:nvPicPr>
        <p:blipFill>
          <a:blip r:embed="rId3" cstate="print">
            <a:extLst>
              <a:ext uri="{28A0092B-C50C-407E-A947-70E740481C1C}">
                <a14:useLocalDpi xmlns:a14="http://schemas.microsoft.com/office/drawing/2010/main" xmlns="" xmlns:p="http://schemas.openxmlformats.org/presentationml/2006/main" xmlns:r="http://schemas.openxmlformats.org/officeDocument/2006/relationships" xmlns:a="http://schemas.openxmlformats.org/drawingml/2006/main" val="0"/>
              </a:ext>
            </a:extLst>
          </a:blip>
          <a:srcRect/>
          <a:stretch>
            <a:fillRect/>
          </a:stretch>
        </p:blipFill>
        <p:spPr bwMode="auto">
          <a:xfrm>
            <a:off x="228600" y="228600"/>
            <a:ext cx="956310" cy="882015"/>
          </a:xfrm>
          <a:prstGeom prst="rect">
            <a:avLst/>
          </a:prstGeom>
          <a:noFill/>
          <a:ln>
            <a:noFill/>
          </a:ln>
        </p:spPr>
      </p:pic>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94CC21-BEC7-46EB-BA20-A6ED49725159}"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D114A51-B81D-4E13-974E-9C9D519B3C1E}"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2: Session 3</a:t>
            </a:r>
            <a:endParaRPr lang="en-US" dirty="0"/>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990700-EA0C-4351-9893-1A48172E251D}" type="datetime1">
              <a:rPr lang="en-US" smtClean="0"/>
              <a:pPr/>
              <a:t>8/28/12</a:t>
            </a:fld>
            <a:endParaRPr lang="en-US" dirty="0"/>
          </a:p>
        </p:txBody>
      </p:sp>
      <p:sp>
        <p:nvSpPr>
          <p:cNvPr id="8" name="Footer Placeholder 7"/>
          <p:cNvSpPr>
            <a:spLocks noGrp="1"/>
          </p:cNvSpPr>
          <p:nvPr>
            <p:ph type="ftr" sz="quarter" idx="11"/>
          </p:nvPr>
        </p:nvSpPr>
        <p:spPr/>
        <p:txBody>
          <a:bodyPr/>
          <a:lstStyle/>
          <a:p>
            <a:r>
              <a:rPr lang="en-US" dirty="0" smtClean="0"/>
              <a:t>Module 2: Session 3</a:t>
            </a:r>
            <a:endParaRPr lang="en-US" dirty="0"/>
          </a:p>
        </p:txBody>
      </p:sp>
      <p:sp>
        <p:nvSpPr>
          <p:cNvPr id="9" name="Slide Number Placeholder 8"/>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B343184-206B-4DBB-B966-52205EF01912}"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0324BC-BB7A-4181-BA32-B6B2BBD0B251}" type="datetime1">
              <a:rPr lang="en-US" smtClean="0"/>
              <a:pPr/>
              <a:t>8/28/12</a:t>
            </a:fld>
            <a:endParaRPr lang="en-US" dirty="0"/>
          </a:p>
        </p:txBody>
      </p:sp>
      <p:sp>
        <p:nvSpPr>
          <p:cNvPr id="4" name="Footer Placeholder 3"/>
          <p:cNvSpPr>
            <a:spLocks noGrp="1"/>
          </p:cNvSpPr>
          <p:nvPr>
            <p:ph type="ftr" sz="quarter" idx="11"/>
          </p:nvPr>
        </p:nvSpPr>
        <p:spPr/>
        <p:txBody>
          <a:bodyPr/>
          <a:lstStyle/>
          <a:p>
            <a:r>
              <a:rPr lang="en-US" dirty="0" smtClean="0"/>
              <a:t>Module 2: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BBDA2022-9A41-41B0-9E4A-90151FE1A2A7}" type="datetime1">
              <a:rPr lang="en-US" smtClean="0"/>
              <a:pPr/>
              <a:t>8/28/12</a:t>
            </a:fld>
            <a:endParaRPr lang="en-US" dirty="0"/>
          </a:p>
        </p:txBody>
      </p:sp>
      <p:sp>
        <p:nvSpPr>
          <p:cNvPr id="3" name="Footer Placeholder 2"/>
          <p:cNvSpPr>
            <a:spLocks noGrp="1"/>
          </p:cNvSpPr>
          <p:nvPr>
            <p:ph type="ftr" sz="quarter" idx="11"/>
          </p:nvPr>
        </p:nvSpPr>
        <p:spPr/>
        <p:txBody>
          <a:bodyPr/>
          <a:lstStyle/>
          <a:p>
            <a:r>
              <a:rPr lang="en-US" dirty="0" smtClean="0"/>
              <a:t>Module 2: Session 3</a:t>
            </a:r>
            <a:endParaRPr lang="en-US" dirty="0"/>
          </a:p>
        </p:txBody>
      </p:sp>
      <p:sp>
        <p:nvSpPr>
          <p:cNvPr id="4" name="Slide Number Placeholder 3"/>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672D510-FD51-4248-BA15-3881B53E4F92}"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2: Session 3</a:t>
            </a:r>
            <a:endParaRPr lang="en-US" dirty="0"/>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80E8ED-AA1F-4678-B68E-C313340FCB0B}"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2: Session 3</a:t>
            </a:r>
            <a:endParaRPr lang="en-US" dirty="0"/>
          </a:p>
        </p:txBody>
      </p:sp>
      <p:sp>
        <p:nvSpPr>
          <p:cNvPr id="7" name="Slide Number Placeholder 6"/>
          <p:cNvSpPr>
            <a:spLocks noGrp="1"/>
          </p:cNvSpPr>
          <p:nvPr>
            <p:ph type="sldNum" sz="quarter" idx="12"/>
          </p:nvPr>
        </p:nvSpPr>
        <p:spPr/>
        <p:txBody>
          <a:bodyPr/>
          <a:lstStyle/>
          <a:p>
            <a:fld id="{0F5CE0F6-67D0-47AE-9D07-C40425C40283}"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EA681-5C5A-48D4-A202-AA4D4E154E07}"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C6AE14BA-7960-4452-A5F2-334B48336611}"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BD06C4-980D-4730-AAFF-8029092FB6C4}" type="datetime1">
              <a:rPr lang="en-US" smtClean="0"/>
              <a:pPr/>
              <a:t>8/28/12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r>
              <a:rPr lang="en-US" dirty="0" smtClean="0"/>
              <a:t>Module 2: Session 3</a:t>
            </a:r>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0F5CE0F6-67D0-47AE-9D07-C40425C40283}" type="slidenum">
              <a:rPr lang="en-US" smtClean="0"/>
              <a:pPr/>
              <a:t>‹#›</a:t>
            </a:fld>
            <a:endParaRPr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D296745-C5F5-4703-BEE1-87066FF11D97}" type="datetime1">
              <a:rPr lang="en-US" smtClean="0"/>
              <a:pPr/>
              <a:t>8/28/12</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dirty="0" smtClean="0"/>
              <a:t>Module 2: Session 3</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A1C692C-4F2D-45F6-A9A8-8A3A8FE2780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3BF20B1-2147-4B0F-9204-7CF80915B345}"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2: Session 3</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A1C692C-4F2D-45F6-A9A8-8A3A8FE27806}"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8019B61-2FA2-4F7D-9149-0ADFD88F215E}" type="datetime1">
              <a:rPr lang="en-US" smtClean="0"/>
              <a:pPr/>
              <a:t>8/28/12</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A1C692C-4F2D-45F6-A9A8-8A3A8FE27806}"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dirty="0" smtClean="0"/>
              <a:t>Module 2: Session 3</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66F3C06-36CE-4739-8B78-14AE10CD4D22}" type="datetime1">
              <a:rPr lang="en-US" smtClean="0"/>
              <a:pPr/>
              <a:t>8/28/12</a:t>
            </a:fld>
            <a:endParaRPr lang="en-US" dirty="0"/>
          </a:p>
        </p:txBody>
      </p:sp>
      <p:sp>
        <p:nvSpPr>
          <p:cNvPr id="10" name="Slide Number Placeholder 9"/>
          <p:cNvSpPr>
            <a:spLocks noGrp="1"/>
          </p:cNvSpPr>
          <p:nvPr>
            <p:ph type="sldNum" sz="quarter" idx="16"/>
          </p:nvPr>
        </p:nvSpPr>
        <p:spPr/>
        <p:txBody>
          <a:bodyPr rtlCol="0"/>
          <a:lstStyle/>
          <a:p>
            <a:fld id="{FA1C692C-4F2D-45F6-A9A8-8A3A8FE27806}"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dirty="0" smtClean="0"/>
              <a:t>Module 2: Session 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8AE27D4-30F1-4ADA-9617-313981544424}" type="datetime1">
              <a:rPr lang="en-US" smtClean="0"/>
              <a:pPr/>
              <a:t>8/28/12</a:t>
            </a:fld>
            <a:endParaRPr lang="en-US" dirty="0"/>
          </a:p>
        </p:txBody>
      </p:sp>
      <p:sp>
        <p:nvSpPr>
          <p:cNvPr id="12" name="Slide Number Placeholder 11"/>
          <p:cNvSpPr>
            <a:spLocks noGrp="1"/>
          </p:cNvSpPr>
          <p:nvPr>
            <p:ph type="sldNum" sz="quarter" idx="16"/>
          </p:nvPr>
        </p:nvSpPr>
        <p:spPr/>
        <p:txBody>
          <a:bodyPr rtlCol="0"/>
          <a:lstStyle/>
          <a:p>
            <a:fld id="{FA1C692C-4F2D-45F6-A9A8-8A3A8FE27806}"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dirty="0" smtClean="0"/>
              <a:t>Module 2: Session 3</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EA187C-2D63-4108-A06C-197C80DFFF55}" type="datetime1">
              <a:rPr lang="en-US" smtClean="0"/>
              <a:pPr/>
              <a:t>8/28/12</a:t>
            </a:fld>
            <a:endParaRPr lang="en-US" dirty="0"/>
          </a:p>
        </p:txBody>
      </p:sp>
      <p:sp>
        <p:nvSpPr>
          <p:cNvPr id="4" name="Footer Placeholder 3"/>
          <p:cNvSpPr>
            <a:spLocks noGrp="1"/>
          </p:cNvSpPr>
          <p:nvPr>
            <p:ph type="ftr" sz="quarter" idx="11"/>
          </p:nvPr>
        </p:nvSpPr>
        <p:spPr/>
        <p:txBody>
          <a:bodyPr/>
          <a:lstStyle/>
          <a:p>
            <a:r>
              <a:rPr lang="en-US" dirty="0" smtClean="0"/>
              <a:t>Module 2: Session 3</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A1C692C-4F2D-45F6-A9A8-8A3A8FE2780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3.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68D0-64E0-4DCA-9833-FC487982FBAD}" type="datetime1">
              <a:rPr lang="en-US" smtClean="0"/>
              <a:pPr/>
              <a:t>8/28/12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Module 2: Session 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CE0F6-67D0-47AE-9D07-C40425C4028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p:fade/>
  </p:transition>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878BB94-0E7C-4FBB-9F49-B851F91195B2}" type="datetime1">
              <a:rPr lang="en-US" smtClean="0"/>
              <a:pPr/>
              <a:t>8/28/12</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dirty="0" smtClean="0"/>
              <a:t>Module 2: Session 3</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A1C692C-4F2D-45F6-A9A8-8A3A8FE2780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FDC5D51-E5A7-422F-B102-0FF3B4A080D6}" type="datetime1">
              <a:rPr lang="en-US" smtClean="0"/>
              <a:pPr/>
              <a:t>8/28/12</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dirty="0" smtClean="0"/>
              <a:t>Module 2: Session 3</a:t>
            </a:r>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F5CE0F6-67D0-47AE-9D07-C40425C40283}"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p:fade/>
  </p:transition>
  <p:timing>
    <p:tnLst>
      <p:par>
        <p:cTn id="1" dur="indefinite" restart="never" nodeType="tmRoot"/>
      </p:par>
    </p:tnLst>
  </p:timing>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 Id="rId3" Type="http://schemas.openxmlformats.org/officeDocument/2006/relationships/hyperlink" Target="http://bizfinance.about.com/od/financialratios/qt/comparative_rat.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bizfinance.about.com/od/financialratios/f/Gross_Profit_Margin.htm" TargetMode="External"/><Relationship Id="rId4" Type="http://schemas.openxmlformats.org/officeDocument/2006/relationships/hyperlink" Target="http://bizfinance.about.com/od/financialratios/f/Operating_Profit_Margin.htm" TargetMode="External"/><Relationship Id="rId1" Type="http://schemas.openxmlformats.org/officeDocument/2006/relationships/slideLayout" Target="../slideLayouts/slideLayout1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bizfinance.about.com/od/financialratios/f/Return_on_Assets.htm" TargetMode="External"/><Relationship Id="rId4" Type="http://schemas.openxmlformats.org/officeDocument/2006/relationships/hyperlink" Target="http://bizfinance.about.com/od/financialratios/f/Return_on_Equity.htm" TargetMode="External"/><Relationship Id="rId1" Type="http://schemas.openxmlformats.org/officeDocument/2006/relationships/slideLayout" Target="../slideLayouts/slideLayout1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3600"/>
            <a:ext cx="7772400" cy="1246707"/>
          </a:xfrm>
        </p:spPr>
        <p:txBody>
          <a:bodyPr/>
          <a:lstStyle/>
          <a:p>
            <a:r>
              <a:rPr lang="en-GB" noProof="0" dirty="0" smtClean="0">
                <a:solidFill>
                  <a:schemeClr val="tx1"/>
                </a:solidFill>
                <a:latin typeface="Arial" pitchFamily="34" charset="0"/>
                <a:cs typeface="Arial" pitchFamily="34" charset="0"/>
              </a:rPr>
              <a:t>Module Four: Session 3</a:t>
            </a:r>
            <a:endParaRPr lang="en-GB" noProof="0" dirty="0">
              <a:solidFill>
                <a:schemeClr val="tx1"/>
              </a:solidFill>
              <a:latin typeface="Arial" pitchFamily="34" charset="0"/>
              <a:cs typeface="Arial" pitchFamily="34" charset="0"/>
            </a:endParaRPr>
          </a:p>
        </p:txBody>
      </p:sp>
      <p:sp>
        <p:nvSpPr>
          <p:cNvPr id="5" name="Text Placeholder 4"/>
          <p:cNvSpPr>
            <a:spLocks noGrp="1"/>
          </p:cNvSpPr>
          <p:nvPr>
            <p:ph type="subTitle" idx="1"/>
          </p:nvPr>
        </p:nvSpPr>
        <p:spPr>
          <a:xfrm>
            <a:off x="685800" y="4038600"/>
            <a:ext cx="7696200" cy="2057400"/>
          </a:xfrm>
        </p:spPr>
        <p:txBody>
          <a:bodyPr>
            <a:noAutofit/>
          </a:bodyPr>
          <a:lstStyle/>
          <a:p>
            <a:r>
              <a:rPr lang="en-GB" sz="3600" b="1" noProof="0" dirty="0" smtClean="0">
                <a:solidFill>
                  <a:schemeClr val="tx1"/>
                </a:solidFill>
                <a:latin typeface="Arial" pitchFamily="34" charset="0"/>
                <a:cs typeface="Arial" pitchFamily="34" charset="0"/>
              </a:rPr>
              <a:t>Interpretation of financial statements – Income</a:t>
            </a:r>
            <a:r>
              <a:rPr lang="en-GB" sz="3600" b="1" noProof="0" dirty="0" smtClean="0">
                <a:solidFill>
                  <a:schemeClr val="tx1"/>
                </a:solidFill>
                <a:latin typeface="Arial" pitchFamily="34" charset="0"/>
                <a:cs typeface="Arial" pitchFamily="34" charset="0"/>
              </a:rPr>
              <a:t> Statement</a:t>
            </a:r>
            <a:endParaRPr lang="en-GB" sz="3600" b="1" noProof="0" dirty="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C018D5FA-33CB-4033-B400-3B3FFB952CCE}" type="datetime1">
              <a:rPr lang="en-US" smtClean="0"/>
              <a:pPr/>
              <a:t>8/28/12</a:t>
            </a:fld>
            <a:endParaRPr lang="en-US" dirty="0"/>
          </a:p>
        </p:txBody>
      </p:sp>
      <p:sp>
        <p:nvSpPr>
          <p:cNvPr id="8" name="Footer Placeholder 7"/>
          <p:cNvSpPr>
            <a:spLocks noGrp="1"/>
          </p:cNvSpPr>
          <p:nvPr>
            <p:ph type="ftr" sz="quarter" idx="11"/>
          </p:nvPr>
        </p:nvSpPr>
        <p:spPr/>
        <p:txBody>
          <a:bodyPr/>
          <a:lstStyle/>
          <a:p>
            <a:r>
              <a:rPr lang="en-US" sz="1100" dirty="0" smtClean="0"/>
              <a:t>Module 4: Session 3</a:t>
            </a:r>
            <a:endParaRPr lang="en-US" sz="1100" dirty="0"/>
          </a:p>
        </p:txBody>
      </p:sp>
      <p:sp>
        <p:nvSpPr>
          <p:cNvPr id="7" name="Slide Number Placeholder 6"/>
          <p:cNvSpPr>
            <a:spLocks noGrp="1"/>
          </p:cNvSpPr>
          <p:nvPr>
            <p:ph type="sldNum" sz="quarter" idx="12"/>
          </p:nvPr>
        </p:nvSpPr>
        <p:spPr/>
        <p:txBody>
          <a:bodyPr/>
          <a:lstStyle/>
          <a:p>
            <a:fld id="{0F5CE0F6-67D0-47AE-9D07-C40425C40283}" type="slidenum">
              <a:rPr lang="en-US" smtClean="0"/>
              <a:pPr/>
              <a:t>1</a:t>
            </a:fld>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09600" y="1905000"/>
            <a:ext cx="8000999" cy="4221163"/>
          </a:xfrm>
        </p:spPr>
        <p:txBody>
          <a:bodyPr>
            <a:normAutofit/>
          </a:bodyPr>
          <a:lstStyle/>
          <a:p>
            <a:r>
              <a:rPr lang="en-GB" sz="2800" noProof="0" dirty="0" smtClean="0">
                <a:solidFill>
                  <a:schemeClr val="tx1"/>
                </a:solidFill>
                <a:latin typeface="Arial" pitchFamily="34" charset="0"/>
                <a:cs typeface="Arial" pitchFamily="34" charset="0"/>
              </a:rPr>
              <a:t>Financial ratio analysis is most useful if there is </a:t>
            </a:r>
            <a:r>
              <a:rPr lang="en-GB" sz="2800" noProof="0" dirty="0" smtClean="0">
                <a:solidFill>
                  <a:schemeClr val="tx1"/>
                </a:solidFill>
                <a:latin typeface="Arial" pitchFamily="34" charset="0"/>
                <a:cs typeface="Arial" pitchFamily="34" charset="0"/>
                <a:hlinkClick r:id="rId3"/>
              </a:rPr>
              <a:t>comparative data</a:t>
            </a:r>
            <a:r>
              <a:rPr lang="en-GB" sz="2800" noProof="0" dirty="0" smtClean="0">
                <a:solidFill>
                  <a:schemeClr val="tx1"/>
                </a:solidFill>
                <a:latin typeface="Arial" pitchFamily="34" charset="0"/>
                <a:cs typeface="Arial" pitchFamily="34" charset="0"/>
              </a:rPr>
              <a:t> available. </a:t>
            </a:r>
          </a:p>
          <a:p>
            <a:r>
              <a:rPr lang="en-GB" sz="2800" noProof="0" dirty="0" smtClean="0">
                <a:solidFill>
                  <a:schemeClr val="tx1"/>
                </a:solidFill>
                <a:latin typeface="Arial" pitchFamily="34" charset="0"/>
                <a:cs typeface="Arial" pitchFamily="34" charset="0"/>
              </a:rPr>
              <a:t>Comparison to different periods indicates the trend of performance</a:t>
            </a:r>
          </a:p>
          <a:p>
            <a:r>
              <a:rPr lang="en-GB" sz="2800" dirty="0" smtClean="0">
                <a:solidFill>
                  <a:schemeClr val="tx1"/>
                </a:solidFill>
                <a:latin typeface="Arial" pitchFamily="34" charset="0"/>
                <a:cs typeface="Arial" pitchFamily="34" charset="0"/>
              </a:rPr>
              <a:t>Comparison to business plans or budgets indicates the extent of achievement</a:t>
            </a:r>
          </a:p>
          <a:p>
            <a:r>
              <a:rPr lang="en-GB" sz="2800" noProof="0" dirty="0" smtClean="0">
                <a:solidFill>
                  <a:schemeClr val="tx1"/>
                </a:solidFill>
                <a:latin typeface="Arial" pitchFamily="34" charset="0"/>
                <a:cs typeface="Arial" pitchFamily="34" charset="0"/>
              </a:rPr>
              <a:t>Comparison to industry data benchmarks performance</a:t>
            </a:r>
          </a:p>
          <a:p>
            <a:pPr>
              <a:buNone/>
            </a:pPr>
            <a:endParaRPr lang="en-GB" noProof="0" dirty="0" smtClean="0">
              <a:solidFill>
                <a:schemeClr val="tx1"/>
              </a:solidFill>
              <a:latin typeface="Arial" pitchFamily="34" charset="0"/>
              <a:cs typeface="Arial" pitchFamily="34" charset="0"/>
            </a:endParaRPr>
          </a:p>
          <a:p>
            <a:endParaRPr lang="en-GB" noProof="0" dirty="0" smtClean="0">
              <a:solidFill>
                <a:schemeClr val="tx1"/>
              </a:solidFill>
              <a:latin typeface="Arial" pitchFamily="34" charset="0"/>
              <a:cs typeface="Arial" pitchFamily="34" charset="0"/>
            </a:endParaRPr>
          </a:p>
          <a:p>
            <a:pPr lvl="0"/>
            <a:endParaRPr lang="en-GB" noProof="0" dirty="0" smtClean="0">
              <a:solidFill>
                <a:schemeClr val="tx1"/>
              </a:solidFill>
              <a:latin typeface="Arial" pitchFamily="34" charset="0"/>
              <a:cs typeface="Arial" pitchFamily="34" charset="0"/>
            </a:endParaRPr>
          </a:p>
        </p:txBody>
      </p:sp>
      <p:sp>
        <p:nvSpPr>
          <p:cNvPr id="3" name="Date Placeholder 2"/>
          <p:cNvSpPr>
            <a:spLocks noGrp="1"/>
          </p:cNvSpPr>
          <p:nvPr>
            <p:ph type="dt" sz="half" idx="10"/>
          </p:nvPr>
        </p:nvSpPr>
        <p:spPr/>
        <p:txBody>
          <a:bodyPr/>
          <a:lstStyle/>
          <a:p>
            <a:fld id="{AFD79A4C-9E0F-4A04-A1E2-A0023CCD84D2}" type="datetime1">
              <a:rPr lang="en-US" smtClean="0"/>
              <a:pPr/>
              <a:t>8/28/12</a:t>
            </a:fld>
            <a:endParaRPr lang="en-US"/>
          </a:p>
        </p:txBody>
      </p:sp>
      <p:sp>
        <p:nvSpPr>
          <p:cNvPr id="4" name="Footer Placeholder 3"/>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10</a:t>
            </a:fld>
            <a:endParaRPr lang="en-US"/>
          </a:p>
        </p:txBody>
      </p:sp>
      <p:sp>
        <p:nvSpPr>
          <p:cNvPr id="2" name="Title 1"/>
          <p:cNvSpPr>
            <a:spLocks noGrp="1"/>
          </p:cNvSpPr>
          <p:nvPr>
            <p:ph type="title"/>
          </p:nvPr>
        </p:nvSpPr>
        <p:spPr/>
        <p:txBody>
          <a:bodyPr>
            <a:normAutofit/>
          </a:bodyPr>
          <a:lstStyle/>
          <a:p>
            <a:pPr lvl="0"/>
            <a:r>
              <a:rPr lang="en-GB" sz="3600" b="1" noProof="0" dirty="0" smtClean="0">
                <a:solidFill>
                  <a:schemeClr val="tx1"/>
                </a:solidFill>
                <a:latin typeface="Arial" pitchFamily="34" charset="0"/>
                <a:cs typeface="Arial" pitchFamily="34" charset="0"/>
              </a:rPr>
              <a:t>Using comparatives</a:t>
            </a:r>
            <a:endParaRPr lang="en-GB" sz="36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1905000"/>
            <a:ext cx="8534400" cy="4343400"/>
          </a:xfrm>
        </p:spPr>
        <p:txBody>
          <a:bodyPr>
            <a:normAutofit fontScale="70000" lnSpcReduction="20000"/>
          </a:bodyPr>
          <a:lstStyle/>
          <a:p>
            <a:r>
              <a:rPr lang="en-GB" sz="3200" b="1" noProof="0" dirty="0" smtClean="0">
                <a:solidFill>
                  <a:schemeClr val="tx1"/>
                </a:solidFill>
                <a:latin typeface="Arial" pitchFamily="34" charset="0"/>
                <a:cs typeface="Arial" pitchFamily="34" charset="0"/>
              </a:rPr>
              <a:t>Assess return on equity </a:t>
            </a:r>
            <a:r>
              <a:rPr lang="en-GB" sz="3200" noProof="0" dirty="0" smtClean="0">
                <a:solidFill>
                  <a:schemeClr val="tx1"/>
                </a:solidFill>
                <a:latin typeface="Arial" pitchFamily="34" charset="0"/>
                <a:cs typeface="Arial" pitchFamily="34" charset="0"/>
              </a:rPr>
              <a:t>and evaluate the satisfaction levels of owners of the business. Inadequate returns may push them to change management or switch investment.</a:t>
            </a:r>
          </a:p>
          <a:p>
            <a:r>
              <a:rPr lang="en-GB" sz="3200" b="1" noProof="0" dirty="0" smtClean="0">
                <a:solidFill>
                  <a:schemeClr val="tx1"/>
                </a:solidFill>
                <a:latin typeface="Arial" pitchFamily="34" charset="0"/>
                <a:cs typeface="Arial" pitchFamily="34" charset="0"/>
              </a:rPr>
              <a:t>Evaluate top-line sales trends. </a:t>
            </a:r>
            <a:r>
              <a:rPr lang="en-GB" sz="3200" noProof="0" dirty="0" smtClean="0">
                <a:solidFill>
                  <a:schemeClr val="tx1"/>
                </a:solidFill>
                <a:latin typeface="Arial" pitchFamily="34" charset="0"/>
                <a:cs typeface="Arial" pitchFamily="34" charset="0"/>
              </a:rPr>
              <a:t>E.g. if your competitors are growing sales while you're staying flat or declining, there could be a marketing mix or management execution issue.</a:t>
            </a:r>
          </a:p>
          <a:p>
            <a:r>
              <a:rPr lang="en-GB" sz="3200" b="1" noProof="0" dirty="0" smtClean="0">
                <a:solidFill>
                  <a:schemeClr val="tx1"/>
                </a:solidFill>
                <a:latin typeface="Arial" pitchFamily="34" charset="0"/>
                <a:cs typeface="Arial" pitchFamily="34" charset="0"/>
              </a:rPr>
              <a:t>Evaluate profit margin trends</a:t>
            </a:r>
            <a:r>
              <a:rPr lang="en-GB" sz="3200" noProof="0" dirty="0" smtClean="0">
                <a:solidFill>
                  <a:schemeClr val="tx1"/>
                </a:solidFill>
                <a:latin typeface="Arial" pitchFamily="34" charset="0"/>
                <a:cs typeface="Arial" pitchFamily="34" charset="0"/>
              </a:rPr>
              <a:t>. If your margins are falling while theirs are not, your cost structure may be too high.</a:t>
            </a:r>
          </a:p>
          <a:p>
            <a:r>
              <a:rPr lang="en-GB" sz="3200" b="1" dirty="0" smtClean="0">
                <a:solidFill>
                  <a:schemeClr val="tx1"/>
                </a:solidFill>
                <a:latin typeface="Arial" pitchFamily="34" charset="0"/>
                <a:cs typeface="Arial" pitchFamily="34" charset="0"/>
              </a:rPr>
              <a:t>Study materials, labour and overhead cost percentages </a:t>
            </a:r>
            <a:r>
              <a:rPr lang="en-GB" sz="3200" dirty="0" smtClean="0">
                <a:solidFill>
                  <a:schemeClr val="tx1"/>
                </a:solidFill>
                <a:latin typeface="Arial" pitchFamily="34" charset="0"/>
                <a:cs typeface="Arial" pitchFamily="34" charset="0"/>
              </a:rPr>
              <a:t>to revenue, they will indicate the efficiency of your methods  as well as your ability to control costs. </a:t>
            </a:r>
            <a:endParaRPr lang="en-GB" sz="3200" noProof="0" dirty="0" smtClean="0">
              <a:solidFill>
                <a:schemeClr val="tx1"/>
              </a:solidFill>
              <a:latin typeface="Arial" pitchFamily="34" charset="0"/>
              <a:cs typeface="Arial" pitchFamily="34" charset="0"/>
            </a:endParaRPr>
          </a:p>
          <a:p>
            <a:r>
              <a:rPr lang="en-GB" sz="3200" b="1" noProof="0" dirty="0" smtClean="0">
                <a:solidFill>
                  <a:schemeClr val="tx1"/>
                </a:solidFill>
                <a:latin typeface="Arial" pitchFamily="34" charset="0"/>
                <a:cs typeface="Arial" pitchFamily="34" charset="0"/>
              </a:rPr>
              <a:t>Calculate times-interest-covered</a:t>
            </a:r>
            <a:r>
              <a:rPr lang="en-GB" sz="3200" noProof="0" dirty="0" smtClean="0">
                <a:solidFill>
                  <a:schemeClr val="tx1"/>
                </a:solidFill>
                <a:latin typeface="Arial" pitchFamily="34" charset="0"/>
                <a:cs typeface="Arial" pitchFamily="34" charset="0"/>
              </a:rPr>
              <a:t>: This ratio indicates your ability to meet interest payments and capacity to borrow more. </a:t>
            </a:r>
          </a:p>
          <a:p>
            <a:pPr lvl="0"/>
            <a:endParaRPr lang="en-GB" sz="3200" noProof="0" dirty="0" smtClean="0">
              <a:solidFill>
                <a:schemeClr val="tx1"/>
              </a:solidFill>
              <a:latin typeface="Arial" pitchFamily="34" charset="0"/>
              <a:cs typeface="Arial" pitchFamily="34" charset="0"/>
            </a:endParaRPr>
          </a:p>
          <a:p>
            <a:pPr lvl="0"/>
            <a:endParaRPr lang="en-GB" noProof="0" dirty="0" smtClean="0">
              <a:solidFill>
                <a:schemeClr val="tx1"/>
              </a:solidFill>
              <a:latin typeface="Arial" pitchFamily="34" charset="0"/>
              <a:cs typeface="Arial" pitchFamily="34" charset="0"/>
            </a:endParaRPr>
          </a:p>
          <a:p>
            <a:pPr lvl="0"/>
            <a:endParaRPr lang="en-GB" noProof="0" dirty="0" smtClean="0">
              <a:solidFill>
                <a:schemeClr val="tx1"/>
              </a:solidFill>
              <a:latin typeface="Arial" pitchFamily="34" charset="0"/>
              <a:cs typeface="Arial" pitchFamily="34" charset="0"/>
            </a:endParaRPr>
          </a:p>
          <a:p>
            <a:endParaRPr lang="en-GB" noProof="0" dirty="0">
              <a:solidFill>
                <a:schemeClr val="tx1"/>
              </a:solidFill>
              <a:latin typeface="Arial" pitchFamily="34" charset="0"/>
              <a:cs typeface="Arial" pitchFamily="34" charset="0"/>
            </a:endParaRPr>
          </a:p>
        </p:txBody>
      </p:sp>
      <p:sp>
        <p:nvSpPr>
          <p:cNvPr id="3" name="Date Placeholder 2"/>
          <p:cNvSpPr>
            <a:spLocks noGrp="1"/>
          </p:cNvSpPr>
          <p:nvPr>
            <p:ph type="dt" sz="half" idx="10"/>
          </p:nvPr>
        </p:nvSpPr>
        <p:spPr/>
        <p:txBody>
          <a:bodyPr/>
          <a:lstStyle/>
          <a:p>
            <a:fld id="{A4248880-B9C7-48E6-9504-FF6D64C712D2}" type="datetime1">
              <a:rPr lang="en-US" smtClean="0"/>
              <a:pPr/>
              <a:t>8/28/12</a:t>
            </a:fld>
            <a:endParaRPr lang="en-US"/>
          </a:p>
        </p:txBody>
      </p:sp>
      <p:sp>
        <p:nvSpPr>
          <p:cNvPr id="4" name="Footer Placeholder 3"/>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11</a:t>
            </a:fld>
            <a:endParaRPr lang="en-US"/>
          </a:p>
        </p:txBody>
      </p:sp>
      <p:sp>
        <p:nvSpPr>
          <p:cNvPr id="2" name="Title 1"/>
          <p:cNvSpPr>
            <a:spLocks noGrp="1"/>
          </p:cNvSpPr>
          <p:nvPr>
            <p:ph type="title"/>
          </p:nvPr>
        </p:nvSpPr>
        <p:spPr/>
        <p:txBody>
          <a:bodyPr>
            <a:normAutofit fontScale="90000"/>
          </a:bodyPr>
          <a:lstStyle/>
          <a:p>
            <a:r>
              <a:rPr lang="en-GB" noProof="0" dirty="0" smtClean="0">
                <a:solidFill>
                  <a:schemeClr val="tx1"/>
                </a:solidFill>
                <a:latin typeface="Arial" pitchFamily="34" charset="0"/>
                <a:cs typeface="Arial" pitchFamily="34" charset="0"/>
              </a:rPr>
              <a:t/>
            </a:r>
            <a:br>
              <a:rPr lang="en-GB" noProof="0" dirty="0" smtClean="0">
                <a:solidFill>
                  <a:schemeClr val="tx1"/>
                </a:solidFill>
                <a:latin typeface="Arial" pitchFamily="34" charset="0"/>
                <a:cs typeface="Arial" pitchFamily="34" charset="0"/>
              </a:rPr>
            </a:br>
            <a:r>
              <a:rPr lang="en-GB" b="1" noProof="0" dirty="0" smtClean="0">
                <a:solidFill>
                  <a:schemeClr val="tx1"/>
                </a:solidFill>
                <a:latin typeface="Arial" pitchFamily="34" charset="0"/>
                <a:cs typeface="Arial" pitchFamily="34" charset="0"/>
              </a:rPr>
              <a:t>Using income</a:t>
            </a:r>
            <a:br>
              <a:rPr lang="en-GB" b="1" noProof="0" dirty="0" smtClean="0">
                <a:solidFill>
                  <a:schemeClr val="tx1"/>
                </a:solidFill>
                <a:latin typeface="Arial" pitchFamily="34" charset="0"/>
                <a:cs typeface="Arial" pitchFamily="34" charset="0"/>
              </a:rPr>
            </a:br>
            <a:r>
              <a:rPr lang="en-GB" b="1" noProof="0" dirty="0" smtClean="0">
                <a:solidFill>
                  <a:schemeClr val="tx1"/>
                </a:solidFill>
                <a:latin typeface="Arial" pitchFamily="34" charset="0"/>
                <a:cs typeface="Arial" pitchFamily="34" charset="0"/>
              </a:rPr>
              <a:t> statement to make a decision</a:t>
            </a:r>
            <a:r>
              <a:rPr lang="en-GB" noProof="0" dirty="0" smtClean="0">
                <a:solidFill>
                  <a:schemeClr val="tx1"/>
                </a:solidFill>
                <a:latin typeface="Arial" pitchFamily="34" charset="0"/>
                <a:cs typeface="Arial" pitchFamily="34" charset="0"/>
              </a:rPr>
              <a:t/>
            </a:r>
            <a:br>
              <a:rPr lang="en-GB" noProof="0" dirty="0" smtClean="0">
                <a:solidFill>
                  <a:schemeClr val="tx1"/>
                </a:solidFill>
                <a:latin typeface="Arial" pitchFamily="34" charset="0"/>
                <a:cs typeface="Arial" pitchFamily="34" charset="0"/>
              </a:rPr>
            </a:br>
            <a:endParaRPr lang="en-GB"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381999" cy="4373563"/>
          </a:xfrm>
        </p:spPr>
        <p:txBody>
          <a:bodyPr>
            <a:normAutofit fontScale="92500" lnSpcReduction="10000"/>
          </a:bodyPr>
          <a:lstStyle/>
          <a:p>
            <a:r>
              <a:rPr lang="en-GB" b="1" noProof="0" dirty="0" smtClean="0">
                <a:solidFill>
                  <a:schemeClr val="tx1"/>
                </a:solidFill>
                <a:latin typeface="Arial" pitchFamily="34" charset="0"/>
                <a:cs typeface="Arial" pitchFamily="34" charset="0"/>
              </a:rPr>
              <a:t> Provide Overview:</a:t>
            </a:r>
            <a:r>
              <a:rPr lang="en-GB" noProof="0" dirty="0" smtClean="0">
                <a:solidFill>
                  <a:schemeClr val="tx1"/>
                </a:solidFill>
                <a:latin typeface="Arial" pitchFamily="34" charset="0"/>
                <a:cs typeface="Arial" pitchFamily="34" charset="0"/>
              </a:rPr>
              <a:t> An income statement provides potential investor with an overview of whether the business is likely to be a good investment. </a:t>
            </a:r>
          </a:p>
          <a:p>
            <a:r>
              <a:rPr lang="en-GB" b="1" noProof="0" dirty="0" smtClean="0">
                <a:solidFill>
                  <a:schemeClr val="tx1"/>
                </a:solidFill>
                <a:latin typeface="Arial" pitchFamily="34" charset="0"/>
                <a:cs typeface="Arial" pitchFamily="34" charset="0"/>
              </a:rPr>
              <a:t>Measures performance to owners and management</a:t>
            </a:r>
          </a:p>
          <a:p>
            <a:r>
              <a:rPr lang="en-GB" b="1" noProof="0" dirty="0" smtClean="0">
                <a:solidFill>
                  <a:schemeClr val="tx1"/>
                </a:solidFill>
                <a:latin typeface="Arial" pitchFamily="34" charset="0"/>
                <a:cs typeface="Arial" pitchFamily="34" charset="0"/>
              </a:rPr>
              <a:t>Offers a basis to provide for dividends</a:t>
            </a:r>
            <a:r>
              <a:rPr lang="en-GB" noProof="0" dirty="0" smtClean="0">
                <a:solidFill>
                  <a:schemeClr val="tx1"/>
                </a:solidFill>
                <a:latin typeface="Arial" pitchFamily="34" charset="0"/>
                <a:cs typeface="Arial" pitchFamily="34" charset="0"/>
              </a:rPr>
              <a:t>: Most income statements include a statement of the business</a:t>
            </a:r>
            <a:r>
              <a:rPr lang="en-GB" dirty="0" smtClean="0">
                <a:solidFill>
                  <a:schemeClr val="tx1"/>
                </a:solidFill>
                <a:latin typeface="Arial" pitchFamily="34" charset="0"/>
                <a:cs typeface="Arial" pitchFamily="34" charset="0"/>
              </a:rPr>
              <a:t>’</a:t>
            </a:r>
            <a:r>
              <a:rPr lang="en-GB" noProof="0" dirty="0" smtClean="0">
                <a:solidFill>
                  <a:schemeClr val="tx1"/>
                </a:solidFill>
                <a:latin typeface="Arial" pitchFamily="34" charset="0"/>
                <a:cs typeface="Arial" pitchFamily="34" charset="0"/>
              </a:rPr>
              <a:t> earnings per share. </a:t>
            </a:r>
            <a:endParaRPr lang="en-GB" b="1" noProof="0" dirty="0" smtClean="0">
              <a:solidFill>
                <a:schemeClr val="tx1"/>
              </a:solidFill>
              <a:latin typeface="Arial" pitchFamily="34" charset="0"/>
              <a:cs typeface="Arial" pitchFamily="34" charset="0"/>
            </a:endParaRPr>
          </a:p>
          <a:p>
            <a:r>
              <a:rPr lang="en-GB" b="1" noProof="0" dirty="0" smtClean="0">
                <a:solidFill>
                  <a:schemeClr val="tx1"/>
                </a:solidFill>
                <a:latin typeface="Arial" pitchFamily="34" charset="0"/>
                <a:cs typeface="Arial" pitchFamily="34" charset="0"/>
              </a:rPr>
              <a:t>Point out weaknesses</a:t>
            </a:r>
            <a:r>
              <a:rPr lang="en-GB" noProof="0" dirty="0" smtClean="0">
                <a:solidFill>
                  <a:schemeClr val="tx1"/>
                </a:solidFill>
                <a:latin typeface="Arial" pitchFamily="34" charset="0"/>
                <a:cs typeface="Arial" pitchFamily="34" charset="0"/>
              </a:rPr>
              <a:t>: Owners and management can find weaknesses in their business's pricing and cost structure.</a:t>
            </a:r>
          </a:p>
          <a:p>
            <a:r>
              <a:rPr lang="en-GB" b="1" dirty="0" smtClean="0">
                <a:solidFill>
                  <a:schemeClr val="tx1"/>
                </a:solidFill>
                <a:latin typeface="Arial" pitchFamily="34" charset="0"/>
                <a:cs typeface="Arial" pitchFamily="34" charset="0"/>
              </a:rPr>
              <a:t>Gives insight into adequacy of capital structure. </a:t>
            </a:r>
          </a:p>
          <a:p>
            <a:r>
              <a:rPr lang="en-GB" b="1" dirty="0" smtClean="0">
                <a:solidFill>
                  <a:schemeClr val="tx1"/>
                </a:solidFill>
                <a:latin typeface="Arial" pitchFamily="34" charset="0"/>
                <a:cs typeface="Arial" pitchFamily="34" charset="0"/>
              </a:rPr>
              <a:t>Limitations: </a:t>
            </a:r>
            <a:r>
              <a:rPr lang="en-GB" dirty="0" smtClean="0">
                <a:solidFill>
                  <a:schemeClr val="tx1"/>
                </a:solidFill>
                <a:latin typeface="Arial" pitchFamily="34" charset="0"/>
                <a:cs typeface="Arial" pitchFamily="34" charset="0"/>
              </a:rPr>
              <a:t>Is only a short term measure of performance and</a:t>
            </a:r>
            <a:r>
              <a:rPr lang="en-GB" b="1" dirty="0" smtClean="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stakeholders </a:t>
            </a:r>
            <a:r>
              <a:rPr lang="en-GB" noProof="0" dirty="0" smtClean="0">
                <a:solidFill>
                  <a:schemeClr val="tx1"/>
                </a:solidFill>
                <a:latin typeface="Arial" pitchFamily="34" charset="0"/>
                <a:cs typeface="Arial" pitchFamily="34" charset="0"/>
              </a:rPr>
              <a:t>may not make decisions without looking at other statements such as the balance sheet and cash flow. </a:t>
            </a:r>
            <a:endParaRPr lang="en-GB" b="1" noProof="0" dirty="0" smtClean="0">
              <a:solidFill>
                <a:schemeClr val="tx1"/>
              </a:solidFill>
              <a:latin typeface="Arial" pitchFamily="34" charset="0"/>
              <a:cs typeface="Arial" pitchFamily="34" charset="0"/>
            </a:endParaRPr>
          </a:p>
          <a:p>
            <a:endParaRPr lang="en-GB" noProof="0" dirty="0" smtClean="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AF964981-1BEB-4DE2-BA1F-0DA30CC374B3}"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4: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12</a:t>
            </a:fld>
            <a:endParaRPr lang="en-US" dirty="0"/>
          </a:p>
        </p:txBody>
      </p:sp>
      <p:sp>
        <p:nvSpPr>
          <p:cNvPr id="2" name="Title 1"/>
          <p:cNvSpPr>
            <a:spLocks noGrp="1"/>
          </p:cNvSpPr>
          <p:nvPr>
            <p:ph type="title"/>
          </p:nvPr>
        </p:nvSpPr>
        <p:spPr/>
        <p:txBody>
          <a:bodyPr>
            <a:normAutofit/>
          </a:bodyPr>
          <a:lstStyle/>
          <a:p>
            <a:pPr lvl="0"/>
            <a:r>
              <a:rPr lang="en-GB" sz="3600" b="1" noProof="0" dirty="0" smtClean="0">
                <a:solidFill>
                  <a:schemeClr val="tx1"/>
                </a:solidFill>
                <a:latin typeface="Arial" pitchFamily="34" charset="0"/>
                <a:cs typeface="Arial" pitchFamily="34" charset="0"/>
              </a:rPr>
              <a:t>Income Statement uses &amp; limitations</a:t>
            </a:r>
            <a:endParaRPr lang="en-GB" sz="36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05800" cy="4876800"/>
          </a:xfrm>
        </p:spPr>
        <p:txBody>
          <a:bodyPr>
            <a:normAutofit lnSpcReduction="10000"/>
          </a:bodyPr>
          <a:lstStyle/>
          <a:p>
            <a:pPr marL="514350" lvl="0" indent="-514350">
              <a:buFont typeface="+mj-lt"/>
              <a:buAutoNum type="arabicPeriod"/>
            </a:pPr>
            <a:endParaRPr lang="en-GB" noProof="0" dirty="0" smtClean="0">
              <a:solidFill>
                <a:schemeClr val="tx1"/>
              </a:solidFill>
              <a:latin typeface="Arial" pitchFamily="34" charset="0"/>
              <a:cs typeface="Arial" pitchFamily="34" charset="0"/>
            </a:endParaRPr>
          </a:p>
          <a:p>
            <a:pPr marL="457200" lvl="0" indent="-457200">
              <a:buFont typeface="+mj-lt"/>
              <a:buAutoNum type="arabicPeriod"/>
            </a:pPr>
            <a:r>
              <a:rPr lang="en-US" dirty="0" smtClean="0">
                <a:latin typeface="Arial" pitchFamily="34" charset="0"/>
                <a:cs typeface="Arial" pitchFamily="34" charset="0"/>
              </a:rPr>
              <a:t>Identify and discuss major components that make up income statements.</a:t>
            </a:r>
          </a:p>
          <a:p>
            <a:pPr marL="457200" lvl="0" indent="-457200">
              <a:buFont typeface="+mj-lt"/>
              <a:buAutoNum type="arabicPeriod"/>
            </a:pPr>
            <a:r>
              <a:rPr lang="en-US" dirty="0" smtClean="0">
                <a:latin typeface="Arial" pitchFamily="34" charset="0"/>
                <a:cs typeface="Arial" pitchFamily="34" charset="0"/>
              </a:rPr>
              <a:t>Identify core profitability ratios and explain their uses to the business owner.</a:t>
            </a:r>
          </a:p>
          <a:p>
            <a:pPr marL="457200" lvl="0" indent="-457200">
              <a:buFont typeface="+mj-lt"/>
              <a:buAutoNum type="arabicPeriod"/>
            </a:pPr>
            <a:r>
              <a:rPr lang="en-US" dirty="0" smtClean="0">
                <a:latin typeface="Arial" pitchFamily="34" charset="0"/>
                <a:cs typeface="Arial" pitchFamily="34" charset="0"/>
              </a:rPr>
              <a:t>List the weaknesses of ratios in interpreting income statements.</a:t>
            </a:r>
          </a:p>
          <a:p>
            <a:pPr marL="457200" lvl="0" indent="-457200">
              <a:buFont typeface="+mj-lt"/>
              <a:buAutoNum type="arabicPeriod"/>
            </a:pPr>
            <a:r>
              <a:rPr lang="en-US" dirty="0" smtClean="0">
                <a:latin typeface="Arial" pitchFamily="34" charset="0"/>
                <a:cs typeface="Arial" pitchFamily="34" charset="0"/>
              </a:rPr>
              <a:t>Explain the benefits of preparing accurate and timely Income  Statements to stakeholders (Shareholders, management and credit institutions)</a:t>
            </a:r>
          </a:p>
          <a:p>
            <a:pPr marL="457200" indent="-457200">
              <a:buFont typeface="+mj-lt"/>
              <a:buAutoNum type="arabicPeriod"/>
            </a:pPr>
            <a:r>
              <a:rPr lang="en-US" dirty="0" smtClean="0">
                <a:latin typeface="Arial" pitchFamily="34" charset="0"/>
                <a:cs typeface="Arial" pitchFamily="34" charset="0"/>
              </a:rPr>
              <a:t>Discuss the indicators by themselves, or taken together that could indicate from an income statement that the going concern may be brought into question.</a:t>
            </a:r>
            <a:endParaRPr lang="en-GB" noProof="0" dirty="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DD54589F-C3AA-4E14-91DE-BD2B2A9D9DA3}"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4: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13</a:t>
            </a:fld>
            <a:endParaRPr lang="en-US" dirty="0"/>
          </a:p>
        </p:txBody>
      </p:sp>
      <p:sp>
        <p:nvSpPr>
          <p:cNvPr id="2" name="Title 1"/>
          <p:cNvSpPr>
            <a:spLocks noGrp="1"/>
          </p:cNvSpPr>
          <p:nvPr>
            <p:ph type="title"/>
          </p:nvPr>
        </p:nvSpPr>
        <p:spPr/>
        <p:txBody>
          <a:bodyPr>
            <a:normAutofit/>
          </a:bodyPr>
          <a:lstStyle/>
          <a:p>
            <a:r>
              <a:rPr lang="en-GB" sz="3600" b="1" noProof="0" dirty="0" smtClean="0">
                <a:solidFill>
                  <a:schemeClr val="tx1"/>
                </a:solidFill>
                <a:latin typeface="Arial" pitchFamily="34" charset="0"/>
                <a:cs typeface="Arial" pitchFamily="34" charset="0"/>
              </a:rPr>
              <a:t>Group Activity </a:t>
            </a:r>
            <a:endParaRPr lang="en-GB" sz="36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b="1" noProof="0" dirty="0" smtClean="0">
                <a:solidFill>
                  <a:schemeClr val="tx1"/>
                </a:solidFill>
                <a:latin typeface="Arial" pitchFamily="34" charset="0"/>
                <a:cs typeface="Arial" pitchFamily="34" charset="0"/>
              </a:rPr>
              <a:t>Q &amp; A</a:t>
            </a:r>
            <a:endParaRPr lang="en-GB" sz="3600" b="1" noProof="0" dirty="0">
              <a:solidFill>
                <a:schemeClr val="tx1"/>
              </a:solidFill>
              <a:latin typeface="Arial" pitchFamily="34" charset="0"/>
              <a:cs typeface="Arial" pitchFamily="34" charset="0"/>
            </a:endParaRPr>
          </a:p>
        </p:txBody>
      </p:sp>
      <p:sp>
        <p:nvSpPr>
          <p:cNvPr id="6" name="Text Placeholder 5"/>
          <p:cNvSpPr>
            <a:spLocks noGrp="1"/>
          </p:cNvSpPr>
          <p:nvPr>
            <p:ph type="body" idx="1"/>
          </p:nvPr>
        </p:nvSpPr>
        <p:spPr/>
        <p:txBody>
          <a:bodyPr>
            <a:normAutofit/>
          </a:bodyPr>
          <a:lstStyle/>
          <a:p>
            <a:r>
              <a:rPr lang="en-GB" sz="2800" noProof="0" dirty="0" smtClean="0">
                <a:solidFill>
                  <a:schemeClr val="tx1"/>
                </a:solidFill>
                <a:latin typeface="Arial" pitchFamily="34" charset="0"/>
                <a:cs typeface="Arial" pitchFamily="34" charset="0"/>
              </a:rPr>
              <a:t> </a:t>
            </a:r>
            <a:r>
              <a:rPr lang="en-GB" sz="3600" b="1" noProof="0" dirty="0" smtClean="0">
                <a:solidFill>
                  <a:schemeClr val="tx1"/>
                </a:solidFill>
                <a:latin typeface="Arial" pitchFamily="34" charset="0"/>
                <a:cs typeface="Arial" pitchFamily="34" charset="0"/>
              </a:rPr>
              <a:t>END</a:t>
            </a:r>
            <a:endParaRPr lang="en-GB" sz="3600" b="1" noProof="0" dirty="0">
              <a:solidFill>
                <a:schemeClr val="tx1"/>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A34E3E25-F1FE-426F-8F68-92F500A8ABA4}" type="datetime1">
              <a:rPr lang="en-US" smtClean="0"/>
              <a:pPr/>
              <a:t>8/28/12</a:t>
            </a:fld>
            <a:endParaRPr lang="en-US" dirty="0"/>
          </a:p>
        </p:txBody>
      </p:sp>
      <p:sp>
        <p:nvSpPr>
          <p:cNvPr id="10" name="Footer Placeholder 9"/>
          <p:cNvSpPr>
            <a:spLocks noGrp="1"/>
          </p:cNvSpPr>
          <p:nvPr>
            <p:ph type="ftr" sz="quarter" idx="11"/>
          </p:nvPr>
        </p:nvSpPr>
        <p:spPr/>
        <p:txBody>
          <a:bodyPr/>
          <a:lstStyle/>
          <a:p>
            <a:r>
              <a:rPr lang="en-US" dirty="0" smtClean="0"/>
              <a:t>Module 4: Session 3</a:t>
            </a:r>
            <a:endParaRPr lang="en-US" dirty="0"/>
          </a:p>
        </p:txBody>
      </p:sp>
      <p:sp>
        <p:nvSpPr>
          <p:cNvPr id="9" name="Slide Number Placeholder 8"/>
          <p:cNvSpPr>
            <a:spLocks noGrp="1"/>
          </p:cNvSpPr>
          <p:nvPr>
            <p:ph type="sldNum" sz="quarter" idx="12"/>
          </p:nvPr>
        </p:nvSpPr>
        <p:spPr/>
        <p:txBody>
          <a:bodyPr/>
          <a:lstStyle/>
          <a:p>
            <a:fld id="{0F5CE0F6-67D0-47AE-9D07-C40425C40283}" type="slidenum">
              <a:rPr lang="en-US" smtClean="0"/>
              <a:pPr/>
              <a:t>14</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000999" cy="4343400"/>
          </a:xfrm>
        </p:spPr>
        <p:txBody>
          <a:bodyPr>
            <a:normAutofit/>
          </a:bodyPr>
          <a:lstStyle/>
          <a:p>
            <a:pPr marL="534988" lvl="0" indent="-534988">
              <a:buFont typeface="+mj-lt"/>
              <a:buAutoNum type="arabicPeriod"/>
            </a:pPr>
            <a:r>
              <a:rPr lang="en-GB" sz="2800" noProof="0" dirty="0" smtClean="0">
                <a:solidFill>
                  <a:schemeClr val="tx1"/>
                </a:solidFill>
                <a:latin typeface="Arial" pitchFamily="34" charset="0"/>
                <a:cs typeface="Arial" pitchFamily="34" charset="0"/>
              </a:rPr>
              <a:t>To </a:t>
            </a:r>
            <a:r>
              <a:rPr lang="en-GB" sz="2800" noProof="0" dirty="0" smtClean="0">
                <a:solidFill>
                  <a:schemeClr val="tx1"/>
                </a:solidFill>
                <a:latin typeface="Arial" pitchFamily="34" charset="0"/>
                <a:cs typeface="Arial" pitchFamily="34" charset="0"/>
              </a:rPr>
              <a:t>enable the participants appreciate the importance of income statements in financial and business management</a:t>
            </a:r>
            <a:endParaRPr lang="en-GB" sz="2800" noProof="0" dirty="0" smtClean="0">
              <a:solidFill>
                <a:schemeClr val="tx1"/>
              </a:solidFill>
              <a:latin typeface="Arial" pitchFamily="34" charset="0"/>
              <a:cs typeface="Arial" pitchFamily="34" charset="0"/>
            </a:endParaRPr>
          </a:p>
          <a:p>
            <a:pPr marL="514350" lvl="0" indent="-514350">
              <a:buFont typeface="+mj-lt"/>
              <a:buAutoNum type="arabicPeriod"/>
            </a:pPr>
            <a:r>
              <a:rPr lang="en-GB" sz="2800" noProof="0" dirty="0" smtClean="0">
                <a:solidFill>
                  <a:schemeClr val="tx1"/>
                </a:solidFill>
                <a:latin typeface="Arial" pitchFamily="34" charset="0"/>
                <a:cs typeface="Arial" pitchFamily="34" charset="0"/>
              </a:rPr>
              <a:t>To </a:t>
            </a:r>
            <a:r>
              <a:rPr lang="en-GB" sz="2800" noProof="0" dirty="0" smtClean="0">
                <a:solidFill>
                  <a:schemeClr val="tx1"/>
                </a:solidFill>
                <a:latin typeface="Arial" pitchFamily="34" charset="0"/>
                <a:cs typeface="Arial" pitchFamily="34" charset="0"/>
              </a:rPr>
              <a:t>explain the income </a:t>
            </a:r>
            <a:r>
              <a:rPr lang="en-GB" sz="2800" noProof="0" dirty="0" smtClean="0">
                <a:solidFill>
                  <a:schemeClr val="tx1"/>
                </a:solidFill>
                <a:latin typeface="Arial" pitchFamily="34" charset="0"/>
                <a:cs typeface="Arial" pitchFamily="34" charset="0"/>
              </a:rPr>
              <a:t>statement</a:t>
            </a:r>
            <a:endParaRPr lang="en-GB" sz="2800" dirty="0" smtClean="0">
              <a:solidFill>
                <a:schemeClr val="tx1"/>
              </a:solidFill>
              <a:latin typeface="Arial" pitchFamily="34" charset="0"/>
              <a:cs typeface="Arial" pitchFamily="34" charset="0"/>
            </a:endParaRPr>
          </a:p>
          <a:p>
            <a:pPr marL="514350" lvl="0" indent="-514350">
              <a:buFont typeface="+mj-lt"/>
              <a:buAutoNum type="arabicPeriod"/>
            </a:pPr>
            <a:r>
              <a:rPr lang="en-GB" sz="2800" noProof="0" dirty="0" smtClean="0">
                <a:solidFill>
                  <a:schemeClr val="tx1"/>
                </a:solidFill>
                <a:latin typeface="Arial" pitchFamily="34" charset="0"/>
                <a:cs typeface="Arial" pitchFamily="34" charset="0"/>
              </a:rPr>
              <a:t>To </a:t>
            </a:r>
            <a:r>
              <a:rPr lang="en-GB" sz="2800" noProof="0" dirty="0" smtClean="0">
                <a:solidFill>
                  <a:schemeClr val="tx1"/>
                </a:solidFill>
                <a:latin typeface="Arial" pitchFamily="34" charset="0"/>
                <a:cs typeface="Arial" pitchFamily="34" charset="0"/>
              </a:rPr>
              <a:t>enable the participants interpret income statement.</a:t>
            </a:r>
            <a:endParaRPr lang="en-GB" sz="2800" noProof="0" dirty="0" smtClean="0">
              <a:solidFill>
                <a:schemeClr val="tx1"/>
              </a:solidFill>
              <a:latin typeface="Arial" pitchFamily="34" charset="0"/>
              <a:cs typeface="Arial" pitchFamily="34" charset="0"/>
            </a:endParaRPr>
          </a:p>
          <a:p>
            <a:pPr marL="514350" lvl="0" indent="-514350">
              <a:buFont typeface="+mj-lt"/>
              <a:buAutoNum type="arabicPeriod"/>
            </a:pPr>
            <a:r>
              <a:rPr lang="en-GB" sz="2800" noProof="0" dirty="0" smtClean="0">
                <a:solidFill>
                  <a:schemeClr val="tx1"/>
                </a:solidFill>
                <a:latin typeface="Arial" pitchFamily="34" charset="0"/>
                <a:cs typeface="Arial" pitchFamily="34" charset="0"/>
              </a:rPr>
              <a:t>To </a:t>
            </a:r>
            <a:r>
              <a:rPr lang="en-GB" sz="2800" noProof="0" dirty="0" smtClean="0">
                <a:solidFill>
                  <a:schemeClr val="tx1"/>
                </a:solidFill>
                <a:latin typeface="Arial" pitchFamily="34" charset="0"/>
                <a:cs typeface="Arial" pitchFamily="34" charset="0"/>
              </a:rPr>
              <a:t>enable participants use income statements to make decisions</a:t>
            </a:r>
          </a:p>
          <a:p>
            <a:pPr marL="457200" lvl="0" indent="-457200">
              <a:buNone/>
            </a:pPr>
            <a:endParaRPr lang="en-GB" sz="3500" noProof="0" dirty="0" smtClean="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6DF6A449-ABD5-4F10-AE06-C31005FB4B66}"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4: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2</a:t>
            </a:fld>
            <a:endParaRPr lang="en-US" dirty="0"/>
          </a:p>
        </p:txBody>
      </p:sp>
      <p:sp>
        <p:nvSpPr>
          <p:cNvPr id="2" name="Title 1"/>
          <p:cNvSpPr>
            <a:spLocks noGrp="1"/>
          </p:cNvSpPr>
          <p:nvPr>
            <p:ph type="title"/>
          </p:nvPr>
        </p:nvSpPr>
        <p:spPr/>
        <p:txBody>
          <a:bodyPr>
            <a:normAutofit/>
          </a:bodyPr>
          <a:lstStyle/>
          <a:p>
            <a:r>
              <a:rPr lang="en-GB" dirty="0" smtClean="0">
                <a:solidFill>
                  <a:schemeClr val="tx1"/>
                </a:solidFill>
                <a:latin typeface="Arial" pitchFamily="34" charset="0"/>
                <a:cs typeface="Arial" pitchFamily="34" charset="0"/>
              </a:rPr>
              <a:t>Objectives of the</a:t>
            </a:r>
            <a:r>
              <a:rPr lang="en-GB" noProof="0" dirty="0" smtClean="0">
                <a:solidFill>
                  <a:schemeClr val="tx1"/>
                </a:solidFill>
                <a:latin typeface="Arial" pitchFamily="34" charset="0"/>
                <a:cs typeface="Arial" pitchFamily="34" charset="0"/>
              </a:rPr>
              <a:t> session </a:t>
            </a:r>
            <a:endParaRPr lang="en-GB"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82000" cy="4343400"/>
          </a:xfrm>
        </p:spPr>
        <p:txBody>
          <a:bodyPr>
            <a:normAutofit/>
          </a:bodyPr>
          <a:lstStyle/>
          <a:p>
            <a:r>
              <a:rPr lang="en-GB" sz="2800" noProof="0" dirty="0" smtClean="0">
                <a:solidFill>
                  <a:schemeClr val="tx1"/>
                </a:solidFill>
                <a:latin typeface="Arial" pitchFamily="34" charset="0"/>
                <a:cs typeface="Arial" pitchFamily="34" charset="0"/>
              </a:rPr>
              <a:t>Financial statement that measures a company's financial performance over a specific short term accounting period.</a:t>
            </a:r>
          </a:p>
          <a:p>
            <a:r>
              <a:rPr lang="en-GB" sz="2800" noProof="0" dirty="0" smtClean="0">
                <a:solidFill>
                  <a:schemeClr val="tx1"/>
                </a:solidFill>
                <a:latin typeface="Arial" pitchFamily="34" charset="0"/>
                <a:cs typeface="Arial" pitchFamily="34" charset="0"/>
              </a:rPr>
              <a:t>Gives a summary of business  revenues and expenses </a:t>
            </a:r>
          </a:p>
          <a:p>
            <a:r>
              <a:rPr lang="en-GB" sz="2800" noProof="0" dirty="0" smtClean="0">
                <a:solidFill>
                  <a:schemeClr val="tx1"/>
                </a:solidFill>
                <a:latin typeface="Arial" pitchFamily="34" charset="0"/>
                <a:cs typeface="Arial" pitchFamily="34" charset="0"/>
              </a:rPr>
              <a:t>Shows the bottom line - profit or loss incurred over an accounting period, typically in a month, a quarter but not exceeding a year. </a:t>
            </a:r>
          </a:p>
          <a:p>
            <a:endParaRPr lang="en-GB" noProof="0" dirty="0" smtClean="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CBC247B6-AB3F-4679-A759-81F218533FA1}" type="datetime1">
              <a:rPr lang="en-US" smtClean="0"/>
              <a:pPr/>
              <a:t>8/28/12</a:t>
            </a:fld>
            <a:endParaRPr lang="en-US" dirty="0"/>
          </a:p>
        </p:txBody>
      </p:sp>
      <p:sp>
        <p:nvSpPr>
          <p:cNvPr id="5" name="Footer Placeholder 4"/>
          <p:cNvSpPr>
            <a:spLocks noGrp="1"/>
          </p:cNvSpPr>
          <p:nvPr>
            <p:ph type="ftr" sz="quarter" idx="11"/>
          </p:nvPr>
        </p:nvSpPr>
        <p:spPr/>
        <p:txBody>
          <a:bodyPr/>
          <a:lstStyle/>
          <a:p>
            <a:r>
              <a:rPr lang="en-US" dirty="0" smtClean="0"/>
              <a:t>Module 4: Session 3</a:t>
            </a:r>
            <a:endParaRPr lang="en-US" dirty="0"/>
          </a:p>
        </p:txBody>
      </p:sp>
      <p:sp>
        <p:nvSpPr>
          <p:cNvPr id="6" name="Slide Number Placeholder 5"/>
          <p:cNvSpPr>
            <a:spLocks noGrp="1"/>
          </p:cNvSpPr>
          <p:nvPr>
            <p:ph type="sldNum" sz="quarter" idx="12"/>
          </p:nvPr>
        </p:nvSpPr>
        <p:spPr/>
        <p:txBody>
          <a:bodyPr/>
          <a:lstStyle/>
          <a:p>
            <a:fld id="{0F5CE0F6-67D0-47AE-9D07-C40425C40283}" type="slidenum">
              <a:rPr lang="en-US" smtClean="0"/>
              <a:pPr/>
              <a:t>3</a:t>
            </a:fld>
            <a:endParaRPr lang="en-US" dirty="0"/>
          </a:p>
        </p:txBody>
      </p:sp>
      <p:sp>
        <p:nvSpPr>
          <p:cNvPr id="2" name="Title 1"/>
          <p:cNvSpPr>
            <a:spLocks noGrp="1"/>
          </p:cNvSpPr>
          <p:nvPr>
            <p:ph type="title"/>
          </p:nvPr>
        </p:nvSpPr>
        <p:spPr/>
        <p:txBody>
          <a:bodyPr>
            <a:normAutofit fontScale="90000"/>
          </a:bodyPr>
          <a:lstStyle/>
          <a:p>
            <a:r>
              <a:rPr lang="en-GB" noProof="0" dirty="0" smtClean="0">
                <a:solidFill>
                  <a:schemeClr val="tx1"/>
                </a:solidFill>
                <a:latin typeface="Arial" pitchFamily="34" charset="0"/>
                <a:cs typeface="Arial" pitchFamily="34" charset="0"/>
              </a:rPr>
              <a:t>Understanding income statement</a:t>
            </a:r>
            <a:endParaRPr lang="en-GB"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6371" name="Rectangle 3"/>
          <p:cNvSpPr>
            <a:spLocks noGrp="1" noChangeArrowheads="1"/>
          </p:cNvSpPr>
          <p:nvPr>
            <p:ph idx="1"/>
          </p:nvPr>
        </p:nvSpPr>
        <p:spPr>
          <a:xfrm>
            <a:off x="381000" y="1905000"/>
            <a:ext cx="8534400" cy="4267200"/>
          </a:xfrm>
        </p:spPr>
        <p:txBody>
          <a:bodyPr>
            <a:normAutofit/>
          </a:bodyPr>
          <a:lstStyle/>
          <a:p>
            <a:pPr marL="514350" indent="-514350">
              <a:lnSpc>
                <a:spcPct val="90000"/>
              </a:lnSpc>
            </a:pPr>
            <a:r>
              <a:rPr lang="en-GB" sz="2800" noProof="0" dirty="0" smtClean="0">
                <a:solidFill>
                  <a:schemeClr val="tx1"/>
                </a:solidFill>
                <a:latin typeface="Arial" pitchFamily="34" charset="0"/>
                <a:cs typeface="Arial" pitchFamily="34" charset="0"/>
              </a:rPr>
              <a:t>To show a firm’s profitability</a:t>
            </a:r>
            <a:r>
              <a:rPr lang="en-GB" sz="2800" b="1" noProof="0" dirty="0" smtClean="0">
                <a:solidFill>
                  <a:schemeClr val="tx1"/>
                </a:solidFill>
                <a:latin typeface="Arial" pitchFamily="34" charset="0"/>
                <a:cs typeface="Arial" pitchFamily="34" charset="0"/>
              </a:rPr>
              <a:t> </a:t>
            </a:r>
          </a:p>
          <a:p>
            <a:pPr marL="514350" indent="-514350">
              <a:lnSpc>
                <a:spcPct val="90000"/>
              </a:lnSpc>
            </a:pPr>
            <a:r>
              <a:rPr lang="en-GB" sz="2800" dirty="0" smtClean="0">
                <a:solidFill>
                  <a:schemeClr val="tx1"/>
                </a:solidFill>
                <a:latin typeface="Arial" pitchFamily="34" charset="0"/>
                <a:cs typeface="Arial" pitchFamily="34" charset="0"/>
              </a:rPr>
              <a:t>To pr</a:t>
            </a:r>
            <a:r>
              <a:rPr lang="en-GB" sz="2800" noProof="0" dirty="0" err="1" smtClean="0">
                <a:solidFill>
                  <a:schemeClr val="tx1"/>
                </a:solidFill>
                <a:latin typeface="Arial" pitchFamily="34" charset="0"/>
                <a:cs typeface="Arial" pitchFamily="34" charset="0"/>
              </a:rPr>
              <a:t>ovide</a:t>
            </a:r>
            <a:r>
              <a:rPr lang="en-GB" sz="2800" noProof="0" dirty="0" smtClean="0">
                <a:solidFill>
                  <a:schemeClr val="tx1"/>
                </a:solidFill>
                <a:latin typeface="Arial" pitchFamily="34" charset="0"/>
                <a:cs typeface="Arial" pitchFamily="34" charset="0"/>
              </a:rPr>
              <a:t> the basis for a variety of decisions; Taxation, dividends, investment and growth decisions. </a:t>
            </a:r>
          </a:p>
          <a:p>
            <a:pPr marL="514350" indent="-514350">
              <a:lnSpc>
                <a:spcPct val="90000"/>
              </a:lnSpc>
            </a:pPr>
            <a:r>
              <a:rPr lang="en-GB" sz="2800" dirty="0" smtClean="0">
                <a:solidFill>
                  <a:schemeClr val="tx1"/>
                </a:solidFill>
                <a:latin typeface="Arial" pitchFamily="34" charset="0"/>
                <a:cs typeface="Arial" pitchFamily="34" charset="0"/>
              </a:rPr>
              <a:t>To </a:t>
            </a:r>
            <a:r>
              <a:rPr lang="en-GB" sz="2800" noProof="0" dirty="0" smtClean="0">
                <a:solidFill>
                  <a:schemeClr val="tx1"/>
                </a:solidFill>
                <a:latin typeface="Arial" pitchFamily="34" charset="0"/>
                <a:cs typeface="Arial" pitchFamily="34" charset="0"/>
              </a:rPr>
              <a:t> help lenders to assess the business’s ability to meet interest.</a:t>
            </a:r>
            <a:endParaRPr lang="en-GB" sz="2800" noProof="0" dirty="0" smtClean="0">
              <a:solidFill>
                <a:schemeClr val="tx1"/>
              </a:solidFill>
              <a:latin typeface="Arial" pitchFamily="34" charset="0"/>
              <a:cs typeface="Arial" pitchFamily="34" charset="0"/>
            </a:endParaRPr>
          </a:p>
          <a:p>
            <a:pPr marL="514350" indent="-514350">
              <a:lnSpc>
                <a:spcPct val="90000"/>
              </a:lnSpc>
            </a:pPr>
            <a:r>
              <a:rPr lang="en-GB" sz="2800" noProof="0" dirty="0" smtClean="0">
                <a:solidFill>
                  <a:schemeClr val="tx1"/>
                </a:solidFill>
                <a:latin typeface="Arial" pitchFamily="34" charset="0"/>
                <a:cs typeface="Arial" pitchFamily="34" charset="0"/>
              </a:rPr>
              <a:t>To inform </a:t>
            </a:r>
            <a:r>
              <a:rPr lang="en-GB" sz="2800" noProof="0" dirty="0" smtClean="0">
                <a:solidFill>
                  <a:schemeClr val="tx1"/>
                </a:solidFill>
                <a:latin typeface="Arial" pitchFamily="34" charset="0"/>
                <a:cs typeface="Arial" pitchFamily="34" charset="0"/>
              </a:rPr>
              <a:t>managers and investors how well the firm’s pricing strategy has accomplished stated objectives. </a:t>
            </a:r>
            <a:endParaRPr lang="en-GB" sz="2800" noProof="0" dirty="0">
              <a:solidFill>
                <a:schemeClr val="tx1"/>
              </a:solidFill>
              <a:latin typeface="Arial" pitchFamily="34" charset="0"/>
              <a:cs typeface="Arial" pitchFamily="34" charset="0"/>
            </a:endParaRPr>
          </a:p>
        </p:txBody>
      </p:sp>
      <p:sp>
        <p:nvSpPr>
          <p:cNvPr id="8" name="Date Placeholder 7"/>
          <p:cNvSpPr>
            <a:spLocks noGrp="1"/>
          </p:cNvSpPr>
          <p:nvPr>
            <p:ph type="dt" sz="half" idx="10"/>
          </p:nvPr>
        </p:nvSpPr>
        <p:spPr>
          <a:prstGeom prst="rect">
            <a:avLst/>
          </a:prstGeom>
        </p:spPr>
        <p:txBody>
          <a:bodyPr/>
          <a:lstStyle/>
          <a:p>
            <a:fld id="{F324F337-8F30-400C-B5D2-3F2AF4B47ADF}" type="datetime1">
              <a:rPr lang="en-US" smtClean="0"/>
              <a:pPr/>
              <a:t>8/28/12</a:t>
            </a:fld>
            <a:endParaRPr lang="en-GB" dirty="0"/>
          </a:p>
        </p:txBody>
      </p:sp>
      <p:sp>
        <p:nvSpPr>
          <p:cNvPr id="6" name="Footer Placeholder 5"/>
          <p:cNvSpPr>
            <a:spLocks noGrp="1"/>
          </p:cNvSpPr>
          <p:nvPr>
            <p:ph type="ftr" sz="quarter" idx="11"/>
          </p:nvPr>
        </p:nvSpPr>
        <p:spPr>
          <a:prstGeom prst="rect">
            <a:avLst/>
          </a:prstGeom>
        </p:spPr>
        <p:txBody>
          <a:bodyPr/>
          <a:lstStyle/>
          <a:p>
            <a:r>
              <a:rPr lang="en-US" dirty="0" smtClean="0"/>
              <a:t>Module 4: Session 3</a:t>
            </a:r>
            <a:endParaRPr lang="en-GB" dirty="0"/>
          </a:p>
        </p:txBody>
      </p:sp>
      <p:sp>
        <p:nvSpPr>
          <p:cNvPr id="7" name="Slide Number Placeholder 6"/>
          <p:cNvSpPr>
            <a:spLocks noGrp="1"/>
          </p:cNvSpPr>
          <p:nvPr>
            <p:ph type="sldNum" sz="quarter" idx="12"/>
          </p:nvPr>
        </p:nvSpPr>
        <p:spPr>
          <a:prstGeom prst="rect">
            <a:avLst/>
          </a:prstGeom>
        </p:spPr>
        <p:txBody>
          <a:bodyPr>
            <a:normAutofit/>
          </a:bodyPr>
          <a:lstStyle/>
          <a:p>
            <a:fld id="{B41A9892-5F6A-409A-B9D5-660B19238B07}" type="slidenum">
              <a:rPr lang="en-GB"/>
              <a:pPr/>
              <a:t>4</a:t>
            </a:fld>
            <a:endParaRPr lang="en-GB" dirty="0"/>
          </a:p>
        </p:txBody>
      </p:sp>
      <p:sp>
        <p:nvSpPr>
          <p:cNvPr id="186370" name="Rectangle 2"/>
          <p:cNvSpPr>
            <a:spLocks noGrp="1" noChangeArrowheads="1"/>
          </p:cNvSpPr>
          <p:nvPr>
            <p:ph type="title"/>
          </p:nvPr>
        </p:nvSpPr>
        <p:spPr>
          <a:xfrm>
            <a:off x="457200" y="609600"/>
            <a:ext cx="8229600" cy="981456"/>
          </a:xfrm>
        </p:spPr>
        <p:txBody>
          <a:bodyPr>
            <a:noAutofit/>
          </a:bodyPr>
          <a:lstStyle/>
          <a:p>
            <a:r>
              <a:rPr lang="en-GB" sz="4000" b="1" noProof="0" dirty="0" smtClean="0">
                <a:solidFill>
                  <a:schemeClr val="tx1"/>
                </a:solidFill>
                <a:latin typeface="Arial" pitchFamily="34" charset="0"/>
                <a:cs typeface="Arial" pitchFamily="34" charset="0"/>
              </a:rPr>
              <a:t/>
            </a:r>
            <a:br>
              <a:rPr lang="en-GB" sz="4000" b="1" noProof="0" dirty="0" smtClean="0">
                <a:solidFill>
                  <a:schemeClr val="tx1"/>
                </a:solidFill>
                <a:latin typeface="Arial" pitchFamily="34" charset="0"/>
                <a:cs typeface="Arial" pitchFamily="34" charset="0"/>
              </a:rPr>
            </a:br>
            <a:r>
              <a:rPr lang="en-GB" sz="4000" b="1" noProof="0" dirty="0" smtClean="0">
                <a:solidFill>
                  <a:schemeClr val="tx1"/>
                </a:solidFill>
                <a:latin typeface="Arial" pitchFamily="34" charset="0"/>
                <a:cs typeface="Arial" pitchFamily="34" charset="0"/>
              </a:rPr>
              <a:t/>
            </a:r>
            <a:br>
              <a:rPr lang="en-GB" sz="4000" b="1" noProof="0" dirty="0" smtClean="0">
                <a:solidFill>
                  <a:schemeClr val="tx1"/>
                </a:solidFill>
                <a:latin typeface="Arial" pitchFamily="34" charset="0"/>
                <a:cs typeface="Arial" pitchFamily="34" charset="0"/>
              </a:rPr>
            </a:br>
            <a:r>
              <a:rPr lang="en-GB" sz="3600" b="1" noProof="0" dirty="0" smtClean="0">
                <a:solidFill>
                  <a:schemeClr val="tx1"/>
                </a:solidFill>
                <a:latin typeface="Arial" pitchFamily="34" charset="0"/>
                <a:cs typeface="Arial" pitchFamily="34" charset="0"/>
              </a:rPr>
              <a:t>Uses of the Income Statement</a:t>
            </a:r>
            <a:r>
              <a:rPr lang="en-GB" sz="4000" noProof="0" dirty="0" smtClean="0">
                <a:solidFill>
                  <a:schemeClr val="tx1"/>
                </a:solidFill>
                <a:latin typeface="Arial" pitchFamily="34" charset="0"/>
                <a:cs typeface="Arial" pitchFamily="34" charset="0"/>
              </a:rPr>
              <a:t/>
            </a:r>
            <a:br>
              <a:rPr lang="en-GB" sz="4000" noProof="0" dirty="0" smtClean="0">
                <a:solidFill>
                  <a:schemeClr val="tx1"/>
                </a:solidFill>
                <a:latin typeface="Arial" pitchFamily="34" charset="0"/>
                <a:cs typeface="Arial" pitchFamily="34" charset="0"/>
              </a:rPr>
            </a:br>
            <a:r>
              <a:rPr lang="en-GB" sz="4000" noProof="0" dirty="0" smtClean="0">
                <a:solidFill>
                  <a:schemeClr val="tx1"/>
                </a:solidFill>
                <a:latin typeface="Arial" pitchFamily="34" charset="0"/>
                <a:cs typeface="Arial" pitchFamily="34" charset="0"/>
              </a:rPr>
              <a:t> </a:t>
            </a:r>
            <a:r>
              <a:rPr lang="en-GB" sz="4000" b="1" noProof="0" dirty="0" smtClean="0">
                <a:solidFill>
                  <a:schemeClr val="tx1"/>
                </a:solidFill>
                <a:latin typeface="Arial" pitchFamily="34" charset="0"/>
                <a:cs typeface="Arial" pitchFamily="34" charset="0"/>
              </a:rPr>
              <a:t/>
            </a:r>
            <a:br>
              <a:rPr lang="en-GB" sz="4000" b="1" noProof="0" dirty="0" smtClean="0">
                <a:solidFill>
                  <a:schemeClr val="tx1"/>
                </a:solidFill>
                <a:latin typeface="Arial" pitchFamily="34" charset="0"/>
                <a:cs typeface="Arial" pitchFamily="34" charset="0"/>
              </a:rPr>
            </a:br>
            <a:endParaRPr lang="en-GB" sz="40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495800"/>
          </a:xfrm>
        </p:spPr>
        <p:txBody>
          <a:bodyPr>
            <a:normAutofit fontScale="92500" lnSpcReduction="10000"/>
          </a:bodyPr>
          <a:lstStyle/>
          <a:p>
            <a:r>
              <a:rPr lang="en-GB" sz="2800" b="1" noProof="0" dirty="0" smtClean="0">
                <a:solidFill>
                  <a:schemeClr val="tx1"/>
                </a:solidFill>
                <a:latin typeface="Arial" pitchFamily="34" charset="0"/>
                <a:cs typeface="Arial" pitchFamily="34" charset="0"/>
              </a:rPr>
              <a:t>Revenue</a:t>
            </a:r>
            <a:r>
              <a:rPr lang="en-GB" sz="2800" noProof="0" dirty="0" smtClean="0">
                <a:solidFill>
                  <a:schemeClr val="tx1"/>
                </a:solidFill>
                <a:latin typeface="Arial" pitchFamily="34" charset="0"/>
                <a:cs typeface="Arial" pitchFamily="34" charset="0"/>
              </a:rPr>
              <a:t>: The net value of a company's sales of goods and services to its customers. </a:t>
            </a:r>
          </a:p>
          <a:p>
            <a:r>
              <a:rPr lang="en-GB" sz="2800" b="1" noProof="0" dirty="0" smtClean="0">
                <a:solidFill>
                  <a:schemeClr val="tx1"/>
                </a:solidFill>
                <a:latin typeface="Arial" pitchFamily="34" charset="0"/>
                <a:cs typeface="Arial" pitchFamily="34" charset="0"/>
              </a:rPr>
              <a:t>Cost of</a:t>
            </a:r>
            <a:r>
              <a:rPr lang="en-GB" sz="2800" b="1" noProof="0" dirty="0" smtClean="0">
                <a:solidFill>
                  <a:schemeClr val="tx1"/>
                </a:solidFill>
                <a:latin typeface="Arial" pitchFamily="34" charset="0"/>
                <a:cs typeface="Arial" pitchFamily="34" charset="0"/>
              </a:rPr>
              <a:t> works</a:t>
            </a:r>
            <a:r>
              <a:rPr lang="en-GB" sz="2800" b="1" noProof="0" dirty="0" smtClean="0">
                <a:solidFill>
                  <a:schemeClr val="tx1"/>
                </a:solidFill>
                <a:latin typeface="Arial" pitchFamily="34" charset="0"/>
                <a:cs typeface="Arial" pitchFamily="34" charset="0"/>
              </a:rPr>
              <a:t>: </a:t>
            </a:r>
            <a:r>
              <a:rPr lang="en-GB" sz="2800" noProof="0" dirty="0" smtClean="0">
                <a:solidFill>
                  <a:schemeClr val="tx1"/>
                </a:solidFill>
                <a:latin typeface="Arial" pitchFamily="34" charset="0"/>
                <a:cs typeface="Arial" pitchFamily="34" charset="0"/>
              </a:rPr>
              <a:t>The cost of materials, labour and production overheads consumed to produce the works.</a:t>
            </a:r>
          </a:p>
          <a:p>
            <a:r>
              <a:rPr lang="en-GB" sz="2800" b="1" noProof="0" dirty="0" smtClean="0">
                <a:solidFill>
                  <a:schemeClr val="tx1"/>
                </a:solidFill>
                <a:latin typeface="Arial" pitchFamily="34" charset="0"/>
                <a:cs typeface="Arial" pitchFamily="34" charset="0"/>
              </a:rPr>
              <a:t>Gross</a:t>
            </a:r>
            <a:r>
              <a:rPr lang="en-GB" sz="2800" b="1" noProof="0" dirty="0" smtClean="0">
                <a:solidFill>
                  <a:schemeClr val="tx1"/>
                </a:solidFill>
                <a:latin typeface="Arial" pitchFamily="34" charset="0"/>
                <a:cs typeface="Arial" pitchFamily="34" charset="0"/>
              </a:rPr>
              <a:t> profit</a:t>
            </a:r>
            <a:r>
              <a:rPr lang="en-GB" sz="2800" b="1" noProof="0" dirty="0" smtClean="0">
                <a:solidFill>
                  <a:schemeClr val="tx1"/>
                </a:solidFill>
                <a:latin typeface="Arial" pitchFamily="34" charset="0"/>
                <a:cs typeface="Arial" pitchFamily="34" charset="0"/>
              </a:rPr>
              <a:t>: </a:t>
            </a:r>
            <a:r>
              <a:rPr lang="en-GB" sz="2800" noProof="0" dirty="0" smtClean="0">
                <a:solidFill>
                  <a:schemeClr val="tx1"/>
                </a:solidFill>
                <a:latin typeface="Arial" pitchFamily="34" charset="0"/>
                <a:cs typeface="Arial" pitchFamily="34" charset="0"/>
              </a:rPr>
              <a:t>Gross margin or the difference between revenue and cost of works.</a:t>
            </a:r>
          </a:p>
          <a:p>
            <a:r>
              <a:rPr lang="en-GB" sz="2800" b="1" noProof="0" dirty="0" smtClean="0">
                <a:solidFill>
                  <a:schemeClr val="tx1"/>
                </a:solidFill>
                <a:latin typeface="Arial" pitchFamily="34" charset="0"/>
                <a:cs typeface="Arial" pitchFamily="34" charset="0"/>
              </a:rPr>
              <a:t>Other</a:t>
            </a:r>
            <a:r>
              <a:rPr lang="en-GB" sz="2800" b="1" noProof="0" dirty="0" smtClean="0">
                <a:solidFill>
                  <a:schemeClr val="tx1"/>
                </a:solidFill>
                <a:latin typeface="Arial" pitchFamily="34" charset="0"/>
                <a:cs typeface="Arial" pitchFamily="34" charset="0"/>
              </a:rPr>
              <a:t> expenses</a:t>
            </a:r>
            <a:r>
              <a:rPr lang="en-GB" sz="2800" b="1" noProof="0" dirty="0" smtClean="0">
                <a:solidFill>
                  <a:schemeClr val="tx1"/>
                </a:solidFill>
                <a:latin typeface="Arial" pitchFamily="34" charset="0"/>
                <a:cs typeface="Arial" pitchFamily="34" charset="0"/>
              </a:rPr>
              <a:t>: </a:t>
            </a:r>
            <a:r>
              <a:rPr lang="en-GB" sz="2800" noProof="0" dirty="0" smtClean="0">
                <a:solidFill>
                  <a:schemeClr val="tx1"/>
                </a:solidFill>
                <a:latin typeface="Arial" pitchFamily="34" charset="0"/>
                <a:cs typeface="Arial" pitchFamily="34" charset="0"/>
              </a:rPr>
              <a:t>Selling, Management, administrative, financing and general expenses incurred to run the business</a:t>
            </a:r>
          </a:p>
          <a:p>
            <a:r>
              <a:rPr lang="en-GB" sz="2800" b="1" i="1" noProof="0" dirty="0" smtClean="0">
                <a:solidFill>
                  <a:schemeClr val="tx1"/>
                </a:solidFill>
                <a:latin typeface="Arial" pitchFamily="34" charset="0"/>
                <a:cs typeface="Arial" pitchFamily="34" charset="0"/>
              </a:rPr>
              <a:t>Income before tax , Income tax, Income after tax.</a:t>
            </a:r>
            <a:endParaRPr lang="en-GB" sz="2800" noProof="0" dirty="0" smtClean="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2A7104AB-C242-4EF8-AC20-3E95B1F6468F}"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5</a:t>
            </a:fld>
            <a:endParaRPr lang="en-US" dirty="0"/>
          </a:p>
        </p:txBody>
      </p:sp>
      <p:sp>
        <p:nvSpPr>
          <p:cNvPr id="2" name="Title 1"/>
          <p:cNvSpPr>
            <a:spLocks noGrp="1"/>
          </p:cNvSpPr>
          <p:nvPr>
            <p:ph type="title"/>
          </p:nvPr>
        </p:nvSpPr>
        <p:spPr/>
        <p:txBody>
          <a:bodyPr>
            <a:normAutofit/>
          </a:bodyPr>
          <a:lstStyle/>
          <a:p>
            <a:r>
              <a:rPr lang="en-GB" sz="3600" b="1" noProof="0" dirty="0" smtClean="0">
                <a:solidFill>
                  <a:schemeClr val="tx1"/>
                </a:solidFill>
                <a:latin typeface="Arial" pitchFamily="34" charset="0"/>
                <a:cs typeface="Arial" pitchFamily="34" charset="0"/>
              </a:rPr>
              <a:t>Income statement content </a:t>
            </a:r>
            <a:endParaRPr lang="en-GB" sz="36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609600" y="1851471"/>
          <a:ext cx="8001000" cy="3260189"/>
        </p:xfrm>
        <a:graphic>
          <a:graphicData uri="http://schemas.openxmlformats.org/drawingml/2006/table">
            <a:tbl>
              <a:tblPr firstRow="1" bandRow="1">
                <a:tableStyleId>{5C22544A-7EE6-4342-B048-85BDC9FD1C3A}</a:tableStyleId>
              </a:tblPr>
              <a:tblGrid>
                <a:gridCol w="3550283"/>
                <a:gridCol w="4450717"/>
              </a:tblGrid>
              <a:tr h="747714">
                <a:tc>
                  <a:txBody>
                    <a:bodyPr/>
                    <a:lstStyle/>
                    <a:p>
                      <a:r>
                        <a:rPr lang="en-US" sz="2400" dirty="0" smtClean="0">
                          <a:latin typeface="Arial" pitchFamily="34" charset="0"/>
                          <a:cs typeface="Arial" pitchFamily="34" charset="0"/>
                        </a:rPr>
                        <a:t>Gross profit</a:t>
                      </a:r>
                      <a:r>
                        <a:rPr lang="en-US" sz="2400" baseline="0" dirty="0" smtClean="0">
                          <a:latin typeface="Arial" pitchFamily="34" charset="0"/>
                          <a:cs typeface="Arial" pitchFamily="34" charset="0"/>
                        </a:rPr>
                        <a:t> margin</a:t>
                      </a:r>
                      <a:endParaRPr lang="en-US" sz="2400" dirty="0">
                        <a:latin typeface="Arial" pitchFamily="34" charset="0"/>
                        <a:cs typeface="Arial" pitchFamily="34" charset="0"/>
                      </a:endParaRPr>
                    </a:p>
                  </a:txBody>
                  <a:tcPr/>
                </a:tc>
                <a:tc>
                  <a:txBody>
                    <a:bodyPr/>
                    <a:lstStyle/>
                    <a:p>
                      <a:r>
                        <a:rPr lang="en-US" sz="2400" b="1" kern="1200" dirty="0" smtClean="0">
                          <a:solidFill>
                            <a:schemeClr val="lt1"/>
                          </a:solidFill>
                          <a:latin typeface="Arial" pitchFamily="34" charset="0"/>
                          <a:ea typeface="+mn-ea"/>
                          <a:cs typeface="Arial" pitchFamily="34" charset="0"/>
                        </a:rPr>
                        <a:t>Gross Profit/Net Sales = ____%. </a:t>
                      </a:r>
                      <a:endParaRPr lang="en-US" sz="2400" dirty="0">
                        <a:latin typeface="Arial" pitchFamily="34" charset="0"/>
                        <a:cs typeface="Arial" pitchFamily="34" charset="0"/>
                      </a:endParaRPr>
                    </a:p>
                  </a:txBody>
                  <a:tcPr/>
                </a:tc>
              </a:tr>
              <a:tr h="399370">
                <a:tc>
                  <a:txBody>
                    <a:bodyPr/>
                    <a:lstStyle/>
                    <a:p>
                      <a:r>
                        <a:rPr lang="en-US" b="1" dirty="0" smtClean="0">
                          <a:latin typeface="Arial" pitchFamily="34" charset="0"/>
                          <a:cs typeface="Arial" pitchFamily="34" charset="0"/>
                        </a:rPr>
                        <a:t>Operating Profit Margin (EBIT)</a:t>
                      </a:r>
                      <a:endParaRPr lang="en-US" b="1" dirty="0">
                        <a:latin typeface="Arial" pitchFamily="34" charset="0"/>
                        <a:cs typeface="Arial" pitchFamily="34" charset="0"/>
                      </a:endParaRPr>
                    </a:p>
                  </a:txBody>
                  <a:tcPr/>
                </a:tc>
                <a:tc>
                  <a:txBody>
                    <a:bodyPr/>
                    <a:lstStyle/>
                    <a:p>
                      <a:r>
                        <a:rPr lang="en-US" sz="1800" b="1" kern="1200" dirty="0" smtClean="0">
                          <a:solidFill>
                            <a:schemeClr val="dk1"/>
                          </a:solidFill>
                          <a:latin typeface="Arial" pitchFamily="34" charset="0"/>
                          <a:ea typeface="+mn-ea"/>
                          <a:cs typeface="Arial" pitchFamily="34" charset="0"/>
                        </a:rPr>
                        <a:t>EBIT/Net Sales = _____%</a:t>
                      </a:r>
                      <a:r>
                        <a:rPr lang="en-US" sz="1800" kern="1200" dirty="0" smtClean="0">
                          <a:solidFill>
                            <a:schemeClr val="dk1"/>
                          </a:solidFill>
                          <a:latin typeface="Arial" pitchFamily="34" charset="0"/>
                          <a:ea typeface="+mn-ea"/>
                          <a:cs typeface="Arial" pitchFamily="34" charset="0"/>
                        </a:rPr>
                        <a:t>. </a:t>
                      </a:r>
                      <a:endParaRPr lang="en-US" dirty="0">
                        <a:latin typeface="Arial" pitchFamily="34" charset="0"/>
                        <a:cs typeface="Arial" pitchFamily="34" charset="0"/>
                      </a:endParaRPr>
                    </a:p>
                  </a:txBody>
                  <a:tcPr/>
                </a:tc>
              </a:tr>
              <a:tr h="581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dk1"/>
                          </a:solidFill>
                          <a:latin typeface="Arial" pitchFamily="34" charset="0"/>
                          <a:ea typeface="+mn-ea"/>
                          <a:cs typeface="Arial" pitchFamily="34" charset="0"/>
                        </a:rPr>
                        <a:t>Net</a:t>
                      </a:r>
                      <a:r>
                        <a:rPr lang="en-US" sz="1800" b="1" u="none" strike="noStrike" kern="1200" baseline="0" dirty="0" smtClean="0">
                          <a:solidFill>
                            <a:schemeClr val="dk1"/>
                          </a:solidFill>
                          <a:latin typeface="Arial" pitchFamily="34" charset="0"/>
                          <a:ea typeface="+mn-ea"/>
                          <a:cs typeface="Arial" pitchFamily="34" charset="0"/>
                        </a:rPr>
                        <a:t> Profit Margin</a:t>
                      </a:r>
                      <a:endParaRPr lang="en-US" sz="1800" kern="1200" dirty="0" smtClean="0">
                        <a:solidFill>
                          <a:schemeClr val="dk1"/>
                        </a:solidFill>
                        <a:latin typeface="Arial" pitchFamily="34" charset="0"/>
                        <a:ea typeface="+mn-ea"/>
                        <a:cs typeface="Arial" pitchFamily="34" charset="0"/>
                      </a:endParaRPr>
                    </a:p>
                    <a:p>
                      <a:endParaRPr lang="en-US" dirty="0">
                        <a:latin typeface="Arial" pitchFamily="34" charset="0"/>
                        <a:cs typeface="Arial" pitchFamily="34" charset="0"/>
                      </a:endParaRPr>
                    </a:p>
                  </a:txBody>
                  <a:tcPr/>
                </a:tc>
                <a:tc>
                  <a:txBody>
                    <a:bodyPr/>
                    <a:lstStyle/>
                    <a:p>
                      <a:r>
                        <a:rPr lang="en-US" sz="1800" b="1" kern="1200" dirty="0" smtClean="0">
                          <a:solidFill>
                            <a:schemeClr val="dk1"/>
                          </a:solidFill>
                          <a:latin typeface="Arial" pitchFamily="34" charset="0"/>
                          <a:ea typeface="+mn-ea"/>
                          <a:cs typeface="Arial" pitchFamily="34" charset="0"/>
                        </a:rPr>
                        <a:t>Net Income before</a:t>
                      </a:r>
                      <a:r>
                        <a:rPr lang="en-US" sz="1800" b="1" kern="1200" baseline="0" dirty="0" smtClean="0">
                          <a:solidFill>
                            <a:schemeClr val="dk1"/>
                          </a:solidFill>
                          <a:latin typeface="Arial" pitchFamily="34" charset="0"/>
                          <a:ea typeface="+mn-ea"/>
                          <a:cs typeface="Arial" pitchFamily="34" charset="0"/>
                        </a:rPr>
                        <a:t> tax</a:t>
                      </a:r>
                      <a:r>
                        <a:rPr lang="en-US" sz="1800" b="1" kern="1200" dirty="0" smtClean="0">
                          <a:solidFill>
                            <a:schemeClr val="dk1"/>
                          </a:solidFill>
                          <a:latin typeface="Arial" pitchFamily="34" charset="0"/>
                          <a:ea typeface="+mn-ea"/>
                          <a:cs typeface="Arial" pitchFamily="34" charset="0"/>
                        </a:rPr>
                        <a:t>/Net Sales = _____%</a:t>
                      </a:r>
                      <a:r>
                        <a:rPr lang="en-US" sz="1800" kern="1200" dirty="0" smtClean="0">
                          <a:solidFill>
                            <a:schemeClr val="dk1"/>
                          </a:solidFill>
                          <a:latin typeface="Arial" pitchFamily="34" charset="0"/>
                          <a:ea typeface="+mn-ea"/>
                          <a:cs typeface="Arial" pitchFamily="34" charset="0"/>
                        </a:rPr>
                        <a:t>. </a:t>
                      </a:r>
                      <a:endParaRPr lang="en-US" dirty="0">
                        <a:latin typeface="Arial" pitchFamily="34" charset="0"/>
                        <a:cs typeface="Arial" pitchFamily="34" charset="0"/>
                      </a:endParaRPr>
                    </a:p>
                  </a:txBody>
                  <a:tcPr/>
                </a:tc>
              </a:tr>
              <a:tr h="599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dirty="0" smtClean="0">
                          <a:solidFill>
                            <a:schemeClr val="dk1"/>
                          </a:solidFill>
                          <a:latin typeface="Arial" pitchFamily="34" charset="0"/>
                          <a:ea typeface="+mn-ea"/>
                          <a:cs typeface="Arial" pitchFamily="34" charset="0"/>
                        </a:rPr>
                        <a:t>Return</a:t>
                      </a:r>
                      <a:r>
                        <a:rPr lang="en-US" sz="1800" b="1" u="none" strike="noStrike" kern="1200" baseline="0" dirty="0" smtClean="0">
                          <a:solidFill>
                            <a:schemeClr val="dk1"/>
                          </a:solidFill>
                          <a:latin typeface="Arial" pitchFamily="34" charset="0"/>
                          <a:ea typeface="+mn-ea"/>
                          <a:cs typeface="Arial" pitchFamily="34" charset="0"/>
                        </a:rPr>
                        <a:t> on Assets</a:t>
                      </a:r>
                    </a:p>
                  </a:txBody>
                  <a:tcPr/>
                </a:tc>
                <a:tc>
                  <a:txBody>
                    <a:bodyPr/>
                    <a:lstStyle/>
                    <a:p>
                      <a:r>
                        <a:rPr lang="en-US" sz="1800" b="1" kern="1200" dirty="0" smtClean="0">
                          <a:solidFill>
                            <a:schemeClr val="dk1"/>
                          </a:solidFill>
                          <a:latin typeface="Arial" pitchFamily="34" charset="0"/>
                          <a:ea typeface="+mn-ea"/>
                          <a:cs typeface="Arial" pitchFamily="34" charset="0"/>
                        </a:rPr>
                        <a:t>EBIT/Total Assets</a:t>
                      </a:r>
                      <a:r>
                        <a:rPr lang="en-US" sz="1800" kern="1200" dirty="0" smtClean="0">
                          <a:solidFill>
                            <a:schemeClr val="dk1"/>
                          </a:solidFill>
                          <a:latin typeface="Arial" pitchFamily="34" charset="0"/>
                          <a:ea typeface="+mn-ea"/>
                          <a:cs typeface="Arial" pitchFamily="34" charset="0"/>
                        </a:rPr>
                        <a:t> = _____%. </a:t>
                      </a:r>
                      <a:endParaRPr lang="en-US" dirty="0">
                        <a:latin typeface="Arial" pitchFamily="34" charset="0"/>
                        <a:cs typeface="Arial" pitchFamily="34" charset="0"/>
                      </a:endParaRPr>
                    </a:p>
                  </a:txBody>
                  <a:tcPr/>
                </a:tc>
              </a:tr>
              <a:tr h="399370">
                <a:tc>
                  <a:txBody>
                    <a:bodyPr/>
                    <a:lstStyle/>
                    <a:p>
                      <a:r>
                        <a:rPr lang="en-US" b="1" dirty="0" smtClean="0">
                          <a:latin typeface="Arial" pitchFamily="34" charset="0"/>
                          <a:cs typeface="Arial" pitchFamily="34" charset="0"/>
                        </a:rPr>
                        <a:t>Return on Equity</a:t>
                      </a:r>
                      <a:endParaRPr lang="en-US" b="1" dirty="0">
                        <a:latin typeface="Arial" pitchFamily="34" charset="0"/>
                        <a:cs typeface="Arial" pitchFamily="34" charset="0"/>
                      </a:endParaRPr>
                    </a:p>
                  </a:txBody>
                  <a:tcPr/>
                </a:tc>
                <a:tc>
                  <a:txBody>
                    <a:bodyPr/>
                    <a:lstStyle/>
                    <a:p>
                      <a:r>
                        <a:rPr lang="en-US" sz="1800" b="1" kern="1200" dirty="0" smtClean="0">
                          <a:solidFill>
                            <a:schemeClr val="dk1"/>
                          </a:solidFill>
                          <a:latin typeface="Arial" pitchFamily="34" charset="0"/>
                          <a:ea typeface="+mn-ea"/>
                          <a:cs typeface="Arial" pitchFamily="34" charset="0"/>
                        </a:rPr>
                        <a:t>Income after tax/ Equity</a:t>
                      </a:r>
                      <a:r>
                        <a:rPr lang="en-US" sz="1800" kern="1200" dirty="0" smtClean="0">
                          <a:solidFill>
                            <a:schemeClr val="dk1"/>
                          </a:solidFill>
                          <a:latin typeface="Arial" pitchFamily="34" charset="0"/>
                          <a:ea typeface="+mn-ea"/>
                          <a:cs typeface="Arial" pitchFamily="34" charset="0"/>
                        </a:rPr>
                        <a:t> = _____%. </a:t>
                      </a:r>
                      <a:endParaRPr lang="en-US" dirty="0">
                        <a:latin typeface="Arial" pitchFamily="34" charset="0"/>
                        <a:cs typeface="Arial" pitchFamily="34" charset="0"/>
                      </a:endParaRPr>
                    </a:p>
                  </a:txBody>
                  <a:tcPr/>
                </a:tc>
              </a:tr>
              <a:tr h="399370">
                <a:tc>
                  <a:txBody>
                    <a:bodyPr/>
                    <a:lstStyle/>
                    <a:p>
                      <a:r>
                        <a:rPr lang="en-US" b="1" dirty="0" smtClean="0">
                          <a:latin typeface="Arial" pitchFamily="34" charset="0"/>
                          <a:cs typeface="Arial" pitchFamily="34" charset="0"/>
                        </a:rPr>
                        <a:t>EBIT</a:t>
                      </a:r>
                      <a:endParaRPr lang="en-US" b="1" dirty="0">
                        <a:latin typeface="Arial" pitchFamily="34" charset="0"/>
                        <a:cs typeface="Arial" pitchFamily="34" charset="0"/>
                      </a:endParaRPr>
                    </a:p>
                  </a:txBody>
                  <a:tcPr/>
                </a:tc>
                <a:tc>
                  <a:txBody>
                    <a:bodyPr/>
                    <a:lstStyle/>
                    <a:p>
                      <a:r>
                        <a:rPr lang="en-US" b="1" dirty="0" smtClean="0">
                          <a:latin typeface="Arial" pitchFamily="34" charset="0"/>
                          <a:cs typeface="Arial" pitchFamily="34" charset="0"/>
                        </a:rPr>
                        <a:t>Earnings before interest and tax</a:t>
                      </a:r>
                      <a:endParaRPr lang="en-US" dirty="0">
                        <a:latin typeface="Arial" pitchFamily="34" charset="0"/>
                        <a:cs typeface="Arial" pitchFamily="34" charset="0"/>
                      </a:endParaRPr>
                    </a:p>
                  </a:txBody>
                  <a:tcPr/>
                </a:tc>
              </a:tr>
            </a:tbl>
          </a:graphicData>
        </a:graphic>
      </p:graphicFrame>
      <p:sp>
        <p:nvSpPr>
          <p:cNvPr id="3" name="Date Placeholder 2"/>
          <p:cNvSpPr>
            <a:spLocks noGrp="1"/>
          </p:cNvSpPr>
          <p:nvPr>
            <p:ph type="dt" sz="half" idx="10"/>
          </p:nvPr>
        </p:nvSpPr>
        <p:spPr/>
        <p:txBody>
          <a:bodyPr/>
          <a:lstStyle/>
          <a:p>
            <a:fld id="{BBB77CAB-BC3D-4499-903A-66DD3B85919A}" type="datetime1">
              <a:rPr lang="en-US" smtClean="0"/>
              <a:pPr/>
              <a:t>8/28/12</a:t>
            </a:fld>
            <a:endParaRPr lang="en-US" dirty="0"/>
          </a:p>
        </p:txBody>
      </p:sp>
      <p:sp>
        <p:nvSpPr>
          <p:cNvPr id="4" name="Footer Placeholder 3"/>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6</a:t>
            </a:fld>
            <a:endParaRPr lang="en-US" dirty="0"/>
          </a:p>
        </p:txBody>
      </p:sp>
      <p:sp>
        <p:nvSpPr>
          <p:cNvPr id="6" name="Title 5"/>
          <p:cNvSpPr>
            <a:spLocks noGrp="1"/>
          </p:cNvSpPr>
          <p:nvPr>
            <p:ph type="title"/>
          </p:nvPr>
        </p:nvSpPr>
        <p:spPr/>
        <p:txBody>
          <a:bodyPr>
            <a:normAutofit/>
          </a:bodyPr>
          <a:lstStyle/>
          <a:p>
            <a:r>
              <a:rPr lang="en-GB" sz="3600" b="1" noProof="0" dirty="0" smtClean="0">
                <a:solidFill>
                  <a:schemeClr val="tx1"/>
                </a:solidFill>
                <a:latin typeface="Arial" pitchFamily="34" charset="0"/>
                <a:cs typeface="Arial" pitchFamily="34" charset="0"/>
              </a:rPr>
              <a:t> Profitability ratios</a:t>
            </a:r>
            <a:endParaRPr lang="en-GB" sz="3600" b="1" noProof="0" dirty="0">
              <a:solidFill>
                <a:schemeClr val="tx1"/>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2133599"/>
          <a:ext cx="8686800" cy="3735939"/>
        </p:xfrm>
        <a:graphic>
          <a:graphicData uri="http://schemas.openxmlformats.org/drawingml/2006/table">
            <a:tbl>
              <a:tblPr firstRow="1" bandRow="1">
                <a:tableStyleId>{5C22544A-7EE6-4342-B048-85BDC9FD1C3A}</a:tableStyleId>
              </a:tblPr>
              <a:tblGrid>
                <a:gridCol w="3854593"/>
                <a:gridCol w="4832207"/>
              </a:tblGrid>
              <a:tr h="763870">
                <a:tc>
                  <a:txBody>
                    <a:bodyPr/>
                    <a:lstStyle/>
                    <a:p>
                      <a:r>
                        <a:rPr lang="en-GB" sz="2400" noProof="0" dirty="0" smtClean="0">
                          <a:latin typeface="Arial" pitchFamily="34" charset="0"/>
                          <a:cs typeface="Arial" pitchFamily="34" charset="0"/>
                        </a:rPr>
                        <a:t>Cost of works to revenue</a:t>
                      </a:r>
                      <a:endParaRPr lang="en-GB" sz="2400" noProof="0" dirty="0">
                        <a:latin typeface="Arial" pitchFamily="34" charset="0"/>
                        <a:cs typeface="Arial" pitchFamily="34" charset="0"/>
                      </a:endParaRPr>
                    </a:p>
                  </a:txBody>
                  <a:tcPr/>
                </a:tc>
                <a:tc>
                  <a:txBody>
                    <a:bodyPr/>
                    <a:lstStyle/>
                    <a:p>
                      <a:r>
                        <a:rPr lang="en-GB" sz="2400" b="1" kern="1200" noProof="0" smtClean="0">
                          <a:solidFill>
                            <a:schemeClr val="lt1"/>
                          </a:solidFill>
                          <a:latin typeface="Arial" pitchFamily="34" charset="0"/>
                          <a:ea typeface="+mn-ea"/>
                          <a:cs typeface="Arial" pitchFamily="34" charset="0"/>
                        </a:rPr>
                        <a:t>Cost of works/Revenue = ____%. </a:t>
                      </a:r>
                      <a:endParaRPr lang="en-GB" sz="2400" noProof="0">
                        <a:latin typeface="Arial" pitchFamily="34" charset="0"/>
                        <a:cs typeface="Arial" pitchFamily="34" charset="0"/>
                      </a:endParaRPr>
                    </a:p>
                  </a:txBody>
                  <a:tcPr/>
                </a:tc>
              </a:tr>
              <a:tr h="381829">
                <a:tc>
                  <a:txBody>
                    <a:bodyPr/>
                    <a:lstStyle/>
                    <a:p>
                      <a:r>
                        <a:rPr lang="en-GB" b="1" noProof="0" dirty="0" smtClean="0">
                          <a:latin typeface="Arial" pitchFamily="34" charset="0"/>
                          <a:cs typeface="Arial" pitchFamily="34" charset="0"/>
                        </a:rPr>
                        <a:t>Material cost ratio</a:t>
                      </a:r>
                      <a:endParaRPr lang="en-GB" b="1" noProof="0" dirty="0">
                        <a:latin typeface="Arial" pitchFamily="34" charset="0"/>
                        <a:cs typeface="Arial" pitchFamily="34" charset="0"/>
                      </a:endParaRPr>
                    </a:p>
                  </a:txBody>
                  <a:tcPr/>
                </a:tc>
                <a:tc>
                  <a:txBody>
                    <a:bodyPr/>
                    <a:lstStyle/>
                    <a:p>
                      <a:r>
                        <a:rPr lang="en-GB" sz="1800" b="1" kern="1200" noProof="0" dirty="0" smtClean="0">
                          <a:solidFill>
                            <a:schemeClr val="dk1"/>
                          </a:solidFill>
                          <a:latin typeface="Arial" pitchFamily="34" charset="0"/>
                          <a:ea typeface="+mn-ea"/>
                          <a:cs typeface="Arial" pitchFamily="34" charset="0"/>
                        </a:rPr>
                        <a:t>Cost of material/ Revenue = _____%</a:t>
                      </a:r>
                      <a:r>
                        <a:rPr lang="en-GB" sz="1800" kern="1200" noProof="0" dirty="0" smtClean="0">
                          <a:solidFill>
                            <a:schemeClr val="dk1"/>
                          </a:solidFill>
                          <a:latin typeface="Arial" pitchFamily="34" charset="0"/>
                          <a:ea typeface="+mn-ea"/>
                          <a:cs typeface="Arial" pitchFamily="34" charset="0"/>
                        </a:rPr>
                        <a:t>. </a:t>
                      </a:r>
                      <a:endParaRPr lang="en-GB" noProof="0" dirty="0">
                        <a:latin typeface="Arial" pitchFamily="34" charset="0"/>
                        <a:cs typeface="Arial" pitchFamily="34" charset="0"/>
                      </a:endParaRPr>
                    </a:p>
                  </a:txBody>
                  <a:tcPr/>
                </a:tc>
              </a:tr>
              <a:tr h="5941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none" strike="noStrike" kern="1200" noProof="0" dirty="0" smtClean="0">
                          <a:solidFill>
                            <a:schemeClr val="dk1"/>
                          </a:solidFill>
                          <a:latin typeface="Arial" pitchFamily="34" charset="0"/>
                          <a:ea typeface="+mn-ea"/>
                          <a:cs typeface="Arial" pitchFamily="34" charset="0"/>
                        </a:rPr>
                        <a:t>Labour cost ratio</a:t>
                      </a:r>
                      <a:endParaRPr lang="en-GB" sz="1800" kern="1200" noProof="0" dirty="0" smtClean="0">
                        <a:solidFill>
                          <a:schemeClr val="dk1"/>
                        </a:solidFill>
                        <a:latin typeface="Arial" pitchFamily="34" charset="0"/>
                        <a:ea typeface="+mn-ea"/>
                        <a:cs typeface="Arial" pitchFamily="34" charset="0"/>
                      </a:endParaRPr>
                    </a:p>
                  </a:txBody>
                  <a:tcPr/>
                </a:tc>
                <a:tc>
                  <a:txBody>
                    <a:bodyPr/>
                    <a:lstStyle/>
                    <a:p>
                      <a:r>
                        <a:rPr lang="en-GB" sz="1800" b="1" kern="1200" noProof="0" dirty="0" smtClean="0">
                          <a:solidFill>
                            <a:schemeClr val="dk1"/>
                          </a:solidFill>
                          <a:latin typeface="Arial" pitchFamily="34" charset="0"/>
                          <a:ea typeface="+mn-ea"/>
                          <a:cs typeface="Arial" pitchFamily="34" charset="0"/>
                        </a:rPr>
                        <a:t>Labour</a:t>
                      </a:r>
                      <a:r>
                        <a:rPr lang="en-GB" sz="1800" b="1" kern="1200" baseline="0" noProof="0" dirty="0" smtClean="0">
                          <a:solidFill>
                            <a:schemeClr val="dk1"/>
                          </a:solidFill>
                          <a:latin typeface="Arial" pitchFamily="34" charset="0"/>
                          <a:ea typeface="+mn-ea"/>
                          <a:cs typeface="Arial" pitchFamily="34" charset="0"/>
                        </a:rPr>
                        <a:t> cost</a:t>
                      </a:r>
                      <a:r>
                        <a:rPr lang="en-GB" sz="1800" b="1" kern="1200" noProof="0" dirty="0" smtClean="0">
                          <a:solidFill>
                            <a:schemeClr val="dk1"/>
                          </a:solidFill>
                          <a:latin typeface="Arial" pitchFamily="34" charset="0"/>
                          <a:ea typeface="+mn-ea"/>
                          <a:cs typeface="Arial" pitchFamily="34" charset="0"/>
                        </a:rPr>
                        <a:t>/Revenue= _____%</a:t>
                      </a:r>
                      <a:r>
                        <a:rPr lang="en-GB" sz="1800" kern="1200" noProof="0" dirty="0" smtClean="0">
                          <a:solidFill>
                            <a:schemeClr val="dk1"/>
                          </a:solidFill>
                          <a:latin typeface="Arial" pitchFamily="34" charset="0"/>
                          <a:ea typeface="+mn-ea"/>
                          <a:cs typeface="Arial" pitchFamily="34" charset="0"/>
                        </a:rPr>
                        <a:t>. </a:t>
                      </a:r>
                      <a:endParaRPr lang="en-GB" noProof="0" dirty="0">
                        <a:latin typeface="Arial" pitchFamily="34" charset="0"/>
                        <a:cs typeface="Arial" pitchFamily="34" charset="0"/>
                      </a:endParaRPr>
                    </a:p>
                  </a:txBody>
                  <a:tcPr/>
                </a:tc>
              </a:tr>
              <a:tr h="533291">
                <a:tc>
                  <a:txBody>
                    <a:bodyPr/>
                    <a:lstStyle/>
                    <a:p>
                      <a:r>
                        <a:rPr lang="en-GB" b="1" noProof="0" smtClean="0">
                          <a:latin typeface="Arial" pitchFamily="34" charset="0"/>
                          <a:cs typeface="Arial" pitchFamily="34" charset="0"/>
                        </a:rPr>
                        <a:t>Labour</a:t>
                      </a:r>
                      <a:r>
                        <a:rPr lang="en-GB" b="1" baseline="0" noProof="0" smtClean="0">
                          <a:latin typeface="Arial" pitchFamily="34" charset="0"/>
                          <a:cs typeface="Arial" pitchFamily="34" charset="0"/>
                        </a:rPr>
                        <a:t> productivity ratio</a:t>
                      </a:r>
                      <a:endParaRPr lang="en-GB" b="1" noProof="0">
                        <a:latin typeface="Arial" pitchFamily="34" charset="0"/>
                        <a:cs typeface="Arial" pitchFamily="34" charset="0"/>
                      </a:endParaRPr>
                    </a:p>
                  </a:txBody>
                  <a:tcPr/>
                </a:tc>
                <a:tc>
                  <a:txBody>
                    <a:bodyPr/>
                    <a:lstStyle/>
                    <a:p>
                      <a:r>
                        <a:rPr lang="en-GB" sz="1800" b="1" kern="1200" noProof="0" dirty="0" smtClean="0">
                          <a:solidFill>
                            <a:schemeClr val="dk1"/>
                          </a:solidFill>
                          <a:latin typeface="Arial" pitchFamily="34" charset="0"/>
                          <a:ea typeface="+mn-ea"/>
                          <a:cs typeface="Arial" pitchFamily="34" charset="0"/>
                        </a:rPr>
                        <a:t>Revenue/labour cost or labour hrs= _____</a:t>
                      </a:r>
                      <a:r>
                        <a:rPr lang="en-GB" sz="1800" kern="1200" noProof="0" dirty="0" smtClean="0">
                          <a:solidFill>
                            <a:schemeClr val="dk1"/>
                          </a:solidFill>
                          <a:latin typeface="Arial" pitchFamily="34" charset="0"/>
                          <a:ea typeface="+mn-ea"/>
                          <a:cs typeface="Arial" pitchFamily="34" charset="0"/>
                        </a:rPr>
                        <a:t>. </a:t>
                      </a:r>
                      <a:endParaRPr lang="en-GB" noProof="0" dirty="0">
                        <a:latin typeface="Arial" pitchFamily="34" charset="0"/>
                        <a:cs typeface="Arial" pitchFamily="34" charset="0"/>
                      </a:endParaRPr>
                    </a:p>
                  </a:txBody>
                  <a:tcPr/>
                </a:tc>
              </a:tr>
              <a:tr h="5941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none" strike="noStrike" kern="1200" noProof="0" smtClean="0">
                          <a:solidFill>
                            <a:schemeClr val="dk1"/>
                          </a:solidFill>
                          <a:latin typeface="Arial" pitchFamily="34" charset="0"/>
                          <a:ea typeface="+mn-ea"/>
                          <a:cs typeface="Arial" pitchFamily="34" charset="0"/>
                        </a:rPr>
                        <a:t>Production</a:t>
                      </a:r>
                      <a:r>
                        <a:rPr lang="en-GB" sz="1800" b="1" u="none" strike="noStrike" kern="1200" baseline="0" noProof="0" smtClean="0">
                          <a:solidFill>
                            <a:schemeClr val="dk1"/>
                          </a:solidFill>
                          <a:latin typeface="Arial" pitchFamily="34" charset="0"/>
                          <a:ea typeface="+mn-ea"/>
                          <a:cs typeface="Arial" pitchFamily="34" charset="0"/>
                        </a:rPr>
                        <a:t> overheads ratio</a:t>
                      </a:r>
                      <a:endParaRPr lang="en-GB" sz="1800" kern="1200" noProof="0" smtClean="0">
                        <a:solidFill>
                          <a:schemeClr val="dk1"/>
                        </a:solidFill>
                        <a:latin typeface="Arial" pitchFamily="34" charset="0"/>
                        <a:ea typeface="+mn-ea"/>
                        <a:cs typeface="Arial" pitchFamily="34" charset="0"/>
                      </a:endParaRPr>
                    </a:p>
                    <a:p>
                      <a:endParaRPr lang="en-GB" noProof="0">
                        <a:latin typeface="Arial" pitchFamily="34" charset="0"/>
                        <a:cs typeface="Arial" pitchFamily="34" charset="0"/>
                      </a:endParaRPr>
                    </a:p>
                  </a:txBody>
                  <a:tcPr/>
                </a:tc>
                <a:tc>
                  <a:txBody>
                    <a:bodyPr/>
                    <a:lstStyle/>
                    <a:p>
                      <a:r>
                        <a:rPr lang="en-GB" sz="1800" b="1" kern="1200" noProof="0" dirty="0" smtClean="0">
                          <a:solidFill>
                            <a:schemeClr val="dk1"/>
                          </a:solidFill>
                          <a:latin typeface="Arial" pitchFamily="34" charset="0"/>
                          <a:ea typeface="+mn-ea"/>
                          <a:cs typeface="Arial" pitchFamily="34" charset="0"/>
                        </a:rPr>
                        <a:t>Production overheads/Revenue </a:t>
                      </a:r>
                      <a:r>
                        <a:rPr lang="en-GB" sz="1800" kern="1200" noProof="0" dirty="0" smtClean="0">
                          <a:solidFill>
                            <a:schemeClr val="dk1"/>
                          </a:solidFill>
                          <a:latin typeface="Arial" pitchFamily="34" charset="0"/>
                          <a:ea typeface="+mn-ea"/>
                          <a:cs typeface="Arial" pitchFamily="34" charset="0"/>
                        </a:rPr>
                        <a:t>= _____%. </a:t>
                      </a:r>
                      <a:endParaRPr lang="en-GB" noProof="0" dirty="0">
                        <a:latin typeface="Arial" pitchFamily="34" charset="0"/>
                        <a:cs typeface="Arial" pitchFamily="34" charset="0"/>
                      </a:endParaRPr>
                    </a:p>
                  </a:txBody>
                  <a:tcPr/>
                </a:tc>
              </a:tr>
              <a:tr h="381829">
                <a:tc>
                  <a:txBody>
                    <a:bodyPr/>
                    <a:lstStyle/>
                    <a:p>
                      <a:r>
                        <a:rPr lang="en-GB" b="1" noProof="0" smtClean="0">
                          <a:latin typeface="Arial" pitchFamily="34" charset="0"/>
                          <a:cs typeface="Arial" pitchFamily="34" charset="0"/>
                        </a:rPr>
                        <a:t>Interest  ratio</a:t>
                      </a:r>
                      <a:endParaRPr lang="en-GB" b="1" noProof="0">
                        <a:latin typeface="Arial" pitchFamily="34" charset="0"/>
                        <a:cs typeface="Arial" pitchFamily="34" charset="0"/>
                      </a:endParaRPr>
                    </a:p>
                  </a:txBody>
                  <a:tcPr/>
                </a:tc>
                <a:tc>
                  <a:txBody>
                    <a:bodyPr/>
                    <a:lstStyle/>
                    <a:p>
                      <a:r>
                        <a:rPr lang="en-GB" sz="1800" kern="1200" noProof="0" dirty="0" smtClean="0">
                          <a:solidFill>
                            <a:schemeClr val="dk1"/>
                          </a:solidFill>
                          <a:latin typeface="Arial" pitchFamily="34" charset="0"/>
                          <a:ea typeface="+mn-ea"/>
                          <a:cs typeface="Arial" pitchFamily="34" charset="0"/>
                        </a:rPr>
                        <a:t> Interest/net sales= _____%. </a:t>
                      </a:r>
                      <a:endParaRPr lang="en-GB" noProof="0" dirty="0">
                        <a:latin typeface="Arial" pitchFamily="34" charset="0"/>
                        <a:cs typeface="Arial" pitchFamily="34" charset="0"/>
                      </a:endParaRPr>
                    </a:p>
                  </a:txBody>
                  <a:tcPr/>
                </a:tc>
              </a:tr>
              <a:tr h="381829">
                <a:tc>
                  <a:txBody>
                    <a:bodyPr/>
                    <a:lstStyle/>
                    <a:p>
                      <a:r>
                        <a:rPr lang="en-US" b="1" dirty="0" smtClean="0">
                          <a:latin typeface="Arial" pitchFamily="34" charset="0"/>
                          <a:cs typeface="Arial" pitchFamily="34" charset="0"/>
                        </a:rPr>
                        <a:t>Interest cover</a:t>
                      </a:r>
                      <a:endParaRPr lang="en-US" b="1" dirty="0">
                        <a:latin typeface="Arial" pitchFamily="34" charset="0"/>
                        <a:cs typeface="Arial" pitchFamily="34" charset="0"/>
                      </a:endParaRPr>
                    </a:p>
                  </a:txBody>
                  <a:tcPr/>
                </a:tc>
                <a:tc>
                  <a:txBody>
                    <a:bodyPr/>
                    <a:lstStyle/>
                    <a:p>
                      <a:r>
                        <a:rPr lang="en-US" b="1" dirty="0" smtClean="0">
                          <a:latin typeface="Arial" pitchFamily="34" charset="0"/>
                          <a:cs typeface="Arial" pitchFamily="34" charset="0"/>
                        </a:rPr>
                        <a:t>EBIT/Interest</a:t>
                      </a:r>
                      <a:endParaRPr lang="en-US" dirty="0">
                        <a:latin typeface="Arial" pitchFamily="34" charset="0"/>
                        <a:cs typeface="Arial" pitchFamily="34" charset="0"/>
                      </a:endParaRPr>
                    </a:p>
                  </a:txBody>
                  <a:tcPr/>
                </a:tc>
              </a:tr>
            </a:tbl>
          </a:graphicData>
        </a:graphic>
      </p:graphicFrame>
      <p:sp>
        <p:nvSpPr>
          <p:cNvPr id="3" name="Date Placeholder 2"/>
          <p:cNvSpPr>
            <a:spLocks noGrp="1"/>
          </p:cNvSpPr>
          <p:nvPr>
            <p:ph type="dt" sz="half" idx="10"/>
          </p:nvPr>
        </p:nvSpPr>
        <p:spPr/>
        <p:txBody>
          <a:bodyPr/>
          <a:lstStyle/>
          <a:p>
            <a:fld id="{BBB77CAB-BC3D-4499-903A-66DD3B85919A}" type="datetime1">
              <a:rPr lang="en-US" smtClean="0"/>
              <a:pPr/>
              <a:t>8/28/12</a:t>
            </a:fld>
            <a:endParaRPr lang="en-US" dirty="0"/>
          </a:p>
        </p:txBody>
      </p:sp>
      <p:sp>
        <p:nvSpPr>
          <p:cNvPr id="4" name="Footer Placeholder 3"/>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7</a:t>
            </a:fld>
            <a:endParaRPr lang="en-US" dirty="0"/>
          </a:p>
        </p:txBody>
      </p:sp>
      <p:sp>
        <p:nvSpPr>
          <p:cNvPr id="6" name="Title 5"/>
          <p:cNvSpPr>
            <a:spLocks noGrp="1"/>
          </p:cNvSpPr>
          <p:nvPr>
            <p:ph type="title"/>
          </p:nvPr>
        </p:nvSpPr>
        <p:spPr/>
        <p:txBody>
          <a:bodyPr/>
          <a:lstStyle/>
          <a:p>
            <a:r>
              <a:rPr lang="en-GB" noProof="0" dirty="0" smtClean="0">
                <a:solidFill>
                  <a:schemeClr val="tx1"/>
                </a:solidFill>
                <a:latin typeface="Arial" pitchFamily="34" charset="0"/>
                <a:cs typeface="Arial" pitchFamily="34" charset="0"/>
              </a:rPr>
              <a:t> </a:t>
            </a:r>
            <a:r>
              <a:rPr lang="en-GB" sz="3600" b="1" noProof="0" dirty="0" smtClean="0">
                <a:solidFill>
                  <a:schemeClr val="tx1"/>
                </a:solidFill>
                <a:latin typeface="Arial" pitchFamily="34" charset="0"/>
                <a:cs typeface="Arial" pitchFamily="34" charset="0"/>
              </a:rPr>
              <a:t>Cost ratios</a:t>
            </a:r>
            <a:endParaRPr lang="en-GB" sz="3600" b="1" noProof="0" dirty="0">
              <a:solidFill>
                <a:schemeClr val="tx1"/>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343400"/>
          </a:xfrm>
        </p:spPr>
        <p:txBody>
          <a:bodyPr>
            <a:noAutofit/>
          </a:bodyPr>
          <a:lstStyle/>
          <a:p>
            <a:r>
              <a:rPr lang="en-GB" b="1" noProof="0" dirty="0" smtClean="0">
                <a:solidFill>
                  <a:schemeClr val="tx1"/>
                </a:solidFill>
                <a:latin typeface="Arial" pitchFamily="34" charset="0"/>
                <a:cs typeface="Arial" pitchFamily="34" charset="0"/>
                <a:hlinkClick r:id="rId3"/>
              </a:rPr>
              <a:t>Gross Profit Margin</a:t>
            </a:r>
            <a:r>
              <a:rPr lang="en-GB" b="1" noProof="0" dirty="0" smtClean="0">
                <a:solidFill>
                  <a:schemeClr val="tx1"/>
                </a:solidFill>
                <a:latin typeface="Arial" pitchFamily="34" charset="0"/>
                <a:cs typeface="Arial" pitchFamily="34" charset="0"/>
              </a:rPr>
              <a:t>: </a:t>
            </a:r>
            <a:r>
              <a:rPr lang="en-GB" noProof="0" dirty="0" smtClean="0">
                <a:solidFill>
                  <a:schemeClr val="tx1"/>
                </a:solidFill>
                <a:latin typeface="Arial" pitchFamily="34" charset="0"/>
                <a:cs typeface="Arial" pitchFamily="34" charset="0"/>
              </a:rPr>
              <a:t>looks at cost of works as a percentage of revenue. This ratio reflects the pricing policy of a business:</a:t>
            </a:r>
          </a:p>
          <a:p>
            <a:r>
              <a:rPr lang="en-GB" b="1" dirty="0" smtClean="0">
                <a:solidFill>
                  <a:schemeClr val="tx1"/>
                </a:solidFill>
                <a:latin typeface="Arial" pitchFamily="34" charset="0"/>
                <a:cs typeface="Arial" pitchFamily="34" charset="0"/>
                <a:hlinkClick r:id="rId4"/>
              </a:rPr>
              <a:t>Operating Profit Margin: </a:t>
            </a:r>
            <a:r>
              <a:rPr lang="en-GB" b="1" dirty="0" smtClean="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measures</a:t>
            </a:r>
            <a:r>
              <a:rPr lang="en-GB" b="1" dirty="0" smtClean="0">
                <a:solidFill>
                  <a:schemeClr val="tx1"/>
                </a:solidFill>
                <a:latin typeface="Arial" pitchFamily="34" charset="0"/>
                <a:cs typeface="Arial" pitchFamily="34" charset="0"/>
              </a:rPr>
              <a:t> </a:t>
            </a:r>
            <a:r>
              <a:rPr lang="en-GB" dirty="0" smtClean="0">
                <a:solidFill>
                  <a:schemeClr val="tx1"/>
                </a:solidFill>
                <a:latin typeface="Arial" pitchFamily="34" charset="0"/>
                <a:cs typeface="Arial" pitchFamily="34" charset="0"/>
              </a:rPr>
              <a:t>operating efficiency, incorporating all of the expenses excluding financing costs as a percentage to revenue. </a:t>
            </a:r>
          </a:p>
          <a:p>
            <a:r>
              <a:rPr lang="en-GB" b="1" noProof="0" dirty="0" smtClean="0">
                <a:solidFill>
                  <a:schemeClr val="tx1"/>
                </a:solidFill>
                <a:latin typeface="Arial" pitchFamily="34" charset="0"/>
                <a:cs typeface="Arial" pitchFamily="34" charset="0"/>
                <a:hlinkClick r:id="rId4"/>
              </a:rPr>
              <a:t>Net Profit Margin</a:t>
            </a:r>
            <a:r>
              <a:rPr lang="en-GB" b="1" noProof="0" dirty="0" smtClean="0">
                <a:solidFill>
                  <a:schemeClr val="tx1"/>
                </a:solidFill>
                <a:latin typeface="Arial" pitchFamily="34" charset="0"/>
                <a:cs typeface="Arial" pitchFamily="34" charset="0"/>
              </a:rPr>
              <a:t>:</a:t>
            </a:r>
            <a:r>
              <a:rPr lang="en-GB" noProof="0" dirty="0" smtClean="0">
                <a:solidFill>
                  <a:schemeClr val="tx1"/>
                </a:solidFill>
                <a:latin typeface="Arial" pitchFamily="34" charset="0"/>
                <a:cs typeface="Arial" pitchFamily="34" charset="0"/>
              </a:rPr>
              <a:t> is a measure of overall operating efficiency, incorporating all of the expenses of production, administrative and financing of business activity as percentage of revenue.</a:t>
            </a:r>
            <a:r>
              <a:rPr lang="en-GB" b="1" noProof="0" dirty="0" smtClean="0">
                <a:solidFill>
                  <a:schemeClr val="tx1"/>
                </a:solidFill>
                <a:latin typeface="Arial" pitchFamily="34" charset="0"/>
                <a:cs typeface="Arial" pitchFamily="34" charset="0"/>
              </a:rPr>
              <a:t> When all is done what is earned out of revenue generated.</a:t>
            </a:r>
            <a:endParaRPr lang="en-GB" noProof="0" dirty="0" smtClean="0">
              <a:solidFill>
                <a:schemeClr val="tx1"/>
              </a:solidFill>
              <a:latin typeface="Arial" pitchFamily="34" charset="0"/>
              <a:cs typeface="Arial" pitchFamily="34" charset="0"/>
            </a:endParaRPr>
          </a:p>
          <a:p>
            <a:endParaRPr lang="en-GB" noProof="0" dirty="0" smtClean="0">
              <a:solidFill>
                <a:schemeClr val="tx1"/>
              </a:solidFill>
              <a:latin typeface="Arial" pitchFamily="34" charset="0"/>
              <a:cs typeface="Arial" pitchFamily="34" charset="0"/>
            </a:endParaRPr>
          </a:p>
          <a:p>
            <a:pPr lvl="0"/>
            <a:endParaRPr lang="en-GB" sz="2800" noProof="0" dirty="0" smtClean="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13584C2D-91E0-48A8-A175-717011EA5250}" type="datetime1">
              <a:rPr lang="en-US" smtClean="0"/>
              <a:pPr/>
              <a:t>8/28/12</a:t>
            </a:fld>
            <a:endParaRPr lang="en-US" dirty="0"/>
          </a:p>
        </p:txBody>
      </p:sp>
      <p:sp>
        <p:nvSpPr>
          <p:cNvPr id="6" name="Footer Placeholder 5"/>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8</a:t>
            </a:fld>
            <a:endParaRPr lang="en-US"/>
          </a:p>
        </p:txBody>
      </p:sp>
      <p:sp>
        <p:nvSpPr>
          <p:cNvPr id="2" name="Title 1"/>
          <p:cNvSpPr>
            <a:spLocks noGrp="1"/>
          </p:cNvSpPr>
          <p:nvPr>
            <p:ph type="title"/>
          </p:nvPr>
        </p:nvSpPr>
        <p:spPr/>
        <p:txBody>
          <a:bodyPr>
            <a:normAutofit/>
          </a:bodyPr>
          <a:lstStyle/>
          <a:p>
            <a:pPr lvl="0"/>
            <a:r>
              <a:rPr lang="en-GB" sz="3600" b="1" noProof="0" dirty="0" smtClean="0">
                <a:solidFill>
                  <a:schemeClr val="tx1"/>
                </a:solidFill>
                <a:latin typeface="Arial" pitchFamily="34" charset="0"/>
                <a:cs typeface="Arial" pitchFamily="34" charset="0"/>
              </a:rPr>
              <a:t>Profitability ratios</a:t>
            </a:r>
            <a:br>
              <a:rPr lang="en-GB" sz="3600" b="1" noProof="0" dirty="0" smtClean="0">
                <a:solidFill>
                  <a:schemeClr val="tx1"/>
                </a:solidFill>
                <a:latin typeface="Arial" pitchFamily="34" charset="0"/>
                <a:cs typeface="Arial" pitchFamily="34" charset="0"/>
              </a:rPr>
            </a:br>
            <a:r>
              <a:rPr lang="en-GB" sz="3600" b="1" noProof="0" dirty="0" smtClean="0">
                <a:solidFill>
                  <a:schemeClr val="tx1"/>
                </a:solidFill>
                <a:latin typeface="Arial" pitchFamily="34" charset="0"/>
                <a:cs typeface="Arial" pitchFamily="34" charset="0"/>
              </a:rPr>
              <a:t> in financial analysis</a:t>
            </a:r>
            <a:endParaRPr lang="en-GB" sz="3600" b="1"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1905000"/>
            <a:ext cx="8458199" cy="4343400"/>
          </a:xfrm>
        </p:spPr>
        <p:txBody>
          <a:bodyPr>
            <a:normAutofit/>
          </a:bodyPr>
          <a:lstStyle/>
          <a:p>
            <a:r>
              <a:rPr lang="en-GB" b="1" noProof="0" dirty="0" smtClean="0">
                <a:solidFill>
                  <a:schemeClr val="tx1"/>
                </a:solidFill>
                <a:latin typeface="Arial" pitchFamily="34" charset="0"/>
                <a:cs typeface="Arial" pitchFamily="34" charset="0"/>
                <a:hlinkClick r:id="rId3"/>
              </a:rPr>
              <a:t>Return on assets</a:t>
            </a:r>
            <a:r>
              <a:rPr lang="en-GB" b="1" noProof="0" dirty="0" smtClean="0">
                <a:solidFill>
                  <a:schemeClr val="tx1"/>
                </a:solidFill>
                <a:latin typeface="Arial" pitchFamily="34" charset="0"/>
                <a:cs typeface="Arial" pitchFamily="34" charset="0"/>
              </a:rPr>
              <a:t> </a:t>
            </a:r>
            <a:r>
              <a:rPr lang="en-GB" noProof="0" dirty="0" smtClean="0">
                <a:solidFill>
                  <a:schemeClr val="tx1"/>
                </a:solidFill>
                <a:latin typeface="Arial" pitchFamily="34" charset="0"/>
                <a:cs typeface="Arial" pitchFamily="34" charset="0"/>
              </a:rPr>
              <a:t>is an important profitability ratio because it measures the efficiency with which the company is managing its investment in total assets and using them to generate profit. It is the ratio of earnings before interest and tax (EBIT) to total assets (equity plus debt). </a:t>
            </a:r>
          </a:p>
          <a:p>
            <a:r>
              <a:rPr lang="en-GB" b="1" noProof="0" dirty="0" smtClean="0">
                <a:solidFill>
                  <a:schemeClr val="tx1"/>
                </a:solidFill>
                <a:latin typeface="Arial" pitchFamily="34" charset="0"/>
                <a:cs typeface="Arial" pitchFamily="34" charset="0"/>
                <a:hlinkClick r:id="rId4"/>
              </a:rPr>
              <a:t>Return on </a:t>
            </a:r>
            <a:r>
              <a:rPr lang="en-GB" b="1" u="sng" noProof="0" dirty="0" smtClean="0">
                <a:solidFill>
                  <a:schemeClr val="bg2">
                    <a:lumMod val="50000"/>
                  </a:schemeClr>
                </a:solidFill>
                <a:latin typeface="Arial" pitchFamily="34" charset="0"/>
                <a:cs typeface="Arial" pitchFamily="34" charset="0"/>
                <a:hlinkClick r:id="rId4"/>
              </a:rPr>
              <a:t>Equity</a:t>
            </a:r>
            <a:r>
              <a:rPr lang="en-GB" b="1" u="sng" noProof="0" dirty="0" smtClean="0">
                <a:solidFill>
                  <a:schemeClr val="bg2">
                    <a:lumMod val="50000"/>
                  </a:schemeClr>
                </a:solidFill>
                <a:latin typeface="Arial" pitchFamily="34" charset="0"/>
                <a:cs typeface="Arial" pitchFamily="34" charset="0"/>
              </a:rPr>
              <a:t>/Return on investment</a:t>
            </a:r>
            <a:r>
              <a:rPr lang="en-GB" b="1" noProof="0" dirty="0" smtClean="0">
                <a:solidFill>
                  <a:schemeClr val="tx1"/>
                </a:solidFill>
                <a:latin typeface="Arial" pitchFamily="34" charset="0"/>
                <a:cs typeface="Arial" pitchFamily="34" charset="0"/>
              </a:rPr>
              <a:t>:</a:t>
            </a:r>
            <a:r>
              <a:rPr lang="en-GB" noProof="0" dirty="0" smtClean="0">
                <a:solidFill>
                  <a:schemeClr val="tx1"/>
                </a:solidFill>
                <a:latin typeface="Arial" pitchFamily="34" charset="0"/>
                <a:cs typeface="Arial" pitchFamily="34" charset="0"/>
              </a:rPr>
              <a:t> It measures the return on the investment </a:t>
            </a:r>
            <a:r>
              <a:rPr lang="en-GB" dirty="0" smtClean="0">
                <a:solidFill>
                  <a:schemeClr val="tx1"/>
                </a:solidFill>
                <a:latin typeface="Arial" pitchFamily="34" charset="0"/>
                <a:cs typeface="Arial" pitchFamily="34" charset="0"/>
              </a:rPr>
              <a:t>owners </a:t>
            </a:r>
            <a:r>
              <a:rPr lang="en-GB" noProof="0" dirty="0" smtClean="0">
                <a:solidFill>
                  <a:schemeClr val="tx1"/>
                </a:solidFill>
                <a:latin typeface="Arial" pitchFamily="34" charset="0"/>
                <a:cs typeface="Arial" pitchFamily="34" charset="0"/>
              </a:rPr>
              <a:t>have put into the company. This is the ratio potential investors look at when deciding whether or not to invest in the company. </a:t>
            </a:r>
          </a:p>
          <a:p>
            <a:endParaRPr lang="en-GB" noProof="0" dirty="0" smtClean="0">
              <a:solidFill>
                <a:schemeClr val="tx1"/>
              </a:solidFill>
              <a:latin typeface="Arial" pitchFamily="34" charset="0"/>
              <a:cs typeface="Arial" pitchFamily="34" charset="0"/>
            </a:endParaRPr>
          </a:p>
          <a:p>
            <a:endParaRPr lang="en-GB" noProof="0" dirty="0" smtClean="0">
              <a:solidFill>
                <a:schemeClr val="tx1"/>
              </a:solidFill>
              <a:latin typeface="Arial" pitchFamily="34" charset="0"/>
              <a:cs typeface="Arial" pitchFamily="34" charset="0"/>
            </a:endParaRPr>
          </a:p>
          <a:p>
            <a:endParaRPr lang="en-GB" sz="2800" noProof="0" dirty="0" smtClean="0">
              <a:solidFill>
                <a:schemeClr val="tx1"/>
              </a:solidFill>
              <a:latin typeface="Arial" pitchFamily="34" charset="0"/>
              <a:cs typeface="Arial" pitchFamily="34" charset="0"/>
            </a:endParaRPr>
          </a:p>
          <a:p>
            <a:pPr lvl="0"/>
            <a:endParaRPr lang="en-GB" sz="2600" i="1" noProof="0" dirty="0" smtClean="0">
              <a:solidFill>
                <a:schemeClr val="tx1"/>
              </a:solidFill>
              <a:latin typeface="Arial" pitchFamily="34" charset="0"/>
              <a:cs typeface="Arial" pitchFamily="34" charset="0"/>
            </a:endParaRPr>
          </a:p>
        </p:txBody>
      </p:sp>
      <p:sp>
        <p:nvSpPr>
          <p:cNvPr id="3" name="Date Placeholder 2"/>
          <p:cNvSpPr>
            <a:spLocks noGrp="1"/>
          </p:cNvSpPr>
          <p:nvPr>
            <p:ph type="dt" sz="half" idx="10"/>
          </p:nvPr>
        </p:nvSpPr>
        <p:spPr/>
        <p:txBody>
          <a:bodyPr/>
          <a:lstStyle/>
          <a:p>
            <a:fld id="{AC3C81D0-45E1-460E-900A-524A110C0BF1}" type="datetime1">
              <a:rPr lang="en-US" smtClean="0"/>
              <a:pPr/>
              <a:t>8/28/12</a:t>
            </a:fld>
            <a:endParaRPr lang="en-US"/>
          </a:p>
        </p:txBody>
      </p:sp>
      <p:sp>
        <p:nvSpPr>
          <p:cNvPr id="4" name="Footer Placeholder 3"/>
          <p:cNvSpPr>
            <a:spLocks noGrp="1"/>
          </p:cNvSpPr>
          <p:nvPr>
            <p:ph type="ftr" sz="quarter" idx="11"/>
          </p:nvPr>
        </p:nvSpPr>
        <p:spPr/>
        <p:txBody>
          <a:bodyPr/>
          <a:lstStyle/>
          <a:p>
            <a:r>
              <a:rPr lang="en-US" dirty="0" smtClean="0"/>
              <a:t>Module 4: Session 3</a:t>
            </a:r>
            <a:endParaRPr lang="en-US" dirty="0"/>
          </a:p>
        </p:txBody>
      </p:sp>
      <p:sp>
        <p:nvSpPr>
          <p:cNvPr id="5" name="Slide Number Placeholder 4"/>
          <p:cNvSpPr>
            <a:spLocks noGrp="1"/>
          </p:cNvSpPr>
          <p:nvPr>
            <p:ph type="sldNum" sz="quarter" idx="12"/>
          </p:nvPr>
        </p:nvSpPr>
        <p:spPr/>
        <p:txBody>
          <a:bodyPr/>
          <a:lstStyle/>
          <a:p>
            <a:fld id="{0F5CE0F6-67D0-47AE-9D07-C40425C40283}" type="slidenum">
              <a:rPr lang="en-US" smtClean="0"/>
              <a:pPr/>
              <a:t>9</a:t>
            </a:fld>
            <a:endParaRPr lang="en-US"/>
          </a:p>
        </p:txBody>
      </p:sp>
      <p:sp>
        <p:nvSpPr>
          <p:cNvPr id="2" name="Title 1"/>
          <p:cNvSpPr>
            <a:spLocks noGrp="1"/>
          </p:cNvSpPr>
          <p:nvPr>
            <p:ph type="title"/>
          </p:nvPr>
        </p:nvSpPr>
        <p:spPr/>
        <p:txBody>
          <a:bodyPr>
            <a:normAutofit/>
          </a:bodyPr>
          <a:lstStyle/>
          <a:p>
            <a:pPr lvl="0"/>
            <a:r>
              <a:rPr lang="en-GB" noProof="0" dirty="0" smtClean="0">
                <a:solidFill>
                  <a:schemeClr val="tx1"/>
                </a:solidFill>
                <a:latin typeface="Arial" pitchFamily="34" charset="0"/>
                <a:cs typeface="Arial" pitchFamily="34" charset="0"/>
              </a:rPr>
              <a:t>Cont’d</a:t>
            </a:r>
            <a:endParaRPr lang="en-GB" noProof="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241AA8-C26E-4D57-8C4A-EC962299597B}"/>
</file>

<file path=customXml/itemProps2.xml><?xml version="1.0" encoding="utf-8"?>
<ds:datastoreItem xmlns:ds="http://schemas.openxmlformats.org/officeDocument/2006/customXml" ds:itemID="{8559F9A3-665B-4263-975D-B16FDC4332A0}"/>
</file>

<file path=customXml/itemProps3.xml><?xml version="1.0" encoding="utf-8"?>
<ds:datastoreItem xmlns:ds="http://schemas.openxmlformats.org/officeDocument/2006/customXml" ds:itemID="{6FFD3420-5C23-469B-8A7F-79A871EFF7C6}"/>
</file>

<file path=docProps/app.xml><?xml version="1.0" encoding="utf-8"?>
<Properties xmlns="http://schemas.openxmlformats.org/officeDocument/2006/extended-properties" xmlns:vt="http://schemas.openxmlformats.org/officeDocument/2006/docPropsVTypes">
  <Template>Theme2</Template>
  <TotalTime>1825</TotalTime>
  <Words>1098</Words>
  <Application>Microsoft Office PowerPoint</Application>
  <PresentationFormat>On-screen Show (4:3)</PresentationFormat>
  <Paragraphs>145</Paragraphs>
  <Slides>14</Slides>
  <Notes>14</Notes>
  <HiddenSlides>0</HiddenSlides>
  <MMClips>0</MMClips>
  <ScaleCrop>false</ScaleCrop>
  <HeadingPairs>
    <vt:vector size="4" baseType="variant">
      <vt:variant>
        <vt:lpstr>Design Template</vt:lpstr>
      </vt:variant>
      <vt:variant>
        <vt:i4>3</vt:i4>
      </vt:variant>
      <vt:variant>
        <vt:lpstr>Slide Titles</vt:lpstr>
      </vt:variant>
      <vt:variant>
        <vt:i4>14</vt:i4>
      </vt:variant>
    </vt:vector>
  </HeadingPairs>
  <TitlesOfParts>
    <vt:vector size="17" baseType="lpstr">
      <vt:lpstr>Theme2</vt:lpstr>
      <vt:lpstr>Median</vt:lpstr>
      <vt:lpstr>Waveform</vt:lpstr>
      <vt:lpstr>Module Four: Session 3</vt:lpstr>
      <vt:lpstr>Objectives of the session </vt:lpstr>
      <vt:lpstr>Understanding income statement</vt:lpstr>
      <vt:lpstr>  Uses of the Income Statement   </vt:lpstr>
      <vt:lpstr>Income statement content </vt:lpstr>
      <vt:lpstr> Profitability ratios</vt:lpstr>
      <vt:lpstr> Cost ratios</vt:lpstr>
      <vt:lpstr>Profitability ratios  in financial analysis</vt:lpstr>
      <vt:lpstr>Cont’d</vt:lpstr>
      <vt:lpstr>Using comparatives</vt:lpstr>
      <vt:lpstr> Using income  statement to make a decision </vt:lpstr>
      <vt:lpstr>Income Statement uses &amp; limitations</vt:lpstr>
      <vt:lpstr>Group Activity </vt:lpstr>
      <vt:lpstr>Q &amp;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dc:title>
  <dc:creator>Mr. P-Kandole</dc:creator>
  <cp:keywords>TRT011</cp:keywords>
  <cp:lastModifiedBy>Patrick Griffith</cp:lastModifiedBy>
  <cp:revision>76</cp:revision>
  <dcterms:created xsi:type="dcterms:W3CDTF">2012-08-28T09:39:21Z</dcterms:created>
  <dcterms:modified xsi:type="dcterms:W3CDTF">2012-08-28T09:56:30Z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0x010100DA7FBBE45A02FF43B2DB012F633F9BF5</vt:lpwstr>
  </property>
</Properties>
</file>