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theme/theme4.xml" ContentType="application/vnd.openxmlformats-officedocument.theme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6" r:id="rId2"/>
    <p:sldMasterId id="2147483700" r:id="rId3"/>
  </p:sldMasterIdLst>
  <p:notesMasterIdLst>
    <p:notesMasterId r:id="rId27"/>
  </p:notesMasterIdLst>
  <p:sldIdLst>
    <p:sldId id="272" r:id="rId4"/>
    <p:sldId id="275" r:id="rId5"/>
    <p:sldId id="282" r:id="rId6"/>
    <p:sldId id="293" r:id="rId7"/>
    <p:sldId id="302" r:id="rId8"/>
    <p:sldId id="297" r:id="rId9"/>
    <p:sldId id="298" r:id="rId10"/>
    <p:sldId id="299" r:id="rId11"/>
    <p:sldId id="301" r:id="rId12"/>
    <p:sldId id="300" r:id="rId13"/>
    <p:sldId id="303" r:id="rId14"/>
    <p:sldId id="304" r:id="rId15"/>
    <p:sldId id="258" r:id="rId16"/>
    <p:sldId id="273" r:id="rId17"/>
    <p:sldId id="305" r:id="rId18"/>
    <p:sldId id="306" r:id="rId19"/>
    <p:sldId id="317" r:id="rId20"/>
    <p:sldId id="309" r:id="rId21"/>
    <p:sldId id="310" r:id="rId22"/>
    <p:sldId id="318" r:id="rId23"/>
    <p:sldId id="319" r:id="rId24"/>
    <p:sldId id="316" r:id="rId25"/>
    <p:sldId id="25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trick Griffith" initials="PG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25" autoAdjust="0"/>
  </p:normalViewPr>
  <p:slideViewPr>
    <p:cSldViewPr>
      <p:cViewPr>
        <p:scale>
          <a:sx n="76" d="100"/>
          <a:sy n="76" d="100"/>
        </p:scale>
        <p:origin x="-110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1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34" Type="http://schemas.openxmlformats.org/officeDocument/2006/relationships/customXml" Target="../customXml/item1.xml"/><Relationship Id="rId25" Type="http://schemas.openxmlformats.org/officeDocument/2006/relationships/slide" Target="slides/slide22.xml"/><Relationship Id="rId7" Type="http://schemas.openxmlformats.org/officeDocument/2006/relationships/slide" Target="slides/slide4.xml"/><Relationship Id="rId33" Type="http://schemas.openxmlformats.org/officeDocument/2006/relationships/tableStyles" Target="tableStyles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4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32" Type="http://schemas.openxmlformats.org/officeDocument/2006/relationships/theme" Target="theme/theme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3" Type="http://schemas.openxmlformats.org/officeDocument/2006/relationships/slide" Target="slides/slide20.xml"/><Relationship Id="rId28" Type="http://schemas.openxmlformats.org/officeDocument/2006/relationships/printerSettings" Target="printerSettings/printerSettings1.bin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36" Type="http://schemas.openxmlformats.org/officeDocument/2006/relationships/customXml" Target="../customXml/item3.xml"/><Relationship Id="rId3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0" Type="http://schemas.openxmlformats.org/officeDocument/2006/relationships/presProps" Target="presProps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35" Type="http://schemas.openxmlformats.org/officeDocument/2006/relationships/customXml" Target="../customXml/item2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8DDDC-BC73-410F-8959-58328514016F}" type="doc">
      <dgm:prSet loTypeId="urn:microsoft.com/office/officeart/2005/8/layout/cycle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8D7A063-9C81-457A-AA1A-A10399F87E9A}">
      <dgm:prSet phldrT="[Text]" custT="1"/>
      <dgm:spPr/>
      <dgm:t>
        <a:bodyPr/>
        <a:lstStyle/>
        <a:p>
          <a:r>
            <a:rPr lang="en-US" sz="1200" dirty="0">
              <a:latin typeface="Arial" pitchFamily="34" charset="0"/>
              <a:cs typeface="Arial" pitchFamily="34" charset="0"/>
            </a:rPr>
            <a:t>CASH</a:t>
          </a:r>
        </a:p>
      </dgm:t>
    </dgm:pt>
    <dgm:pt modelId="{0CC77616-ACFE-43E2-A65D-07625D4DD12F}" type="parTrans" cxnId="{0D774603-2FDB-4CDB-BFD4-035C60C2BAD2}">
      <dgm:prSet/>
      <dgm:spPr/>
      <dgm:t>
        <a:bodyPr/>
        <a:lstStyle/>
        <a:p>
          <a:endParaRPr lang="en-US"/>
        </a:p>
      </dgm:t>
    </dgm:pt>
    <dgm:pt modelId="{B94DB574-96EA-4106-8963-42FEB13DCF0D}" type="sibTrans" cxnId="{0D774603-2FDB-4CDB-BFD4-035C60C2BAD2}">
      <dgm:prSet/>
      <dgm:spPr/>
      <dgm:t>
        <a:bodyPr/>
        <a:lstStyle/>
        <a:p>
          <a:endParaRPr lang="en-US" sz="1200" dirty="0"/>
        </a:p>
      </dgm:t>
    </dgm:pt>
    <dgm:pt modelId="{DA470488-05B0-49F1-B9E3-A90FDE6F5CD0}">
      <dgm:prSet phldrT="[Text]" custT="1"/>
      <dgm:spPr/>
      <dgm:t>
        <a:bodyPr/>
        <a:lstStyle/>
        <a:p>
          <a:r>
            <a:rPr lang="en-US" sz="1100" dirty="0">
              <a:latin typeface="Arial" pitchFamily="34" charset="0"/>
              <a:cs typeface="Arial" pitchFamily="34" charset="0"/>
            </a:rPr>
            <a:t>MATERIALS, WAGES, MACHINE HIRE etc</a:t>
          </a:r>
        </a:p>
      </dgm:t>
    </dgm:pt>
    <dgm:pt modelId="{4BB2BA58-A696-4708-9355-9DB3DD36170D}" type="parTrans" cxnId="{467C7541-B645-4B45-9A74-717D255DB032}">
      <dgm:prSet/>
      <dgm:spPr/>
      <dgm:t>
        <a:bodyPr/>
        <a:lstStyle/>
        <a:p>
          <a:endParaRPr lang="en-US"/>
        </a:p>
      </dgm:t>
    </dgm:pt>
    <dgm:pt modelId="{CBF2386F-46AF-4BD1-A305-1412CAD6CAE1}" type="sibTrans" cxnId="{467C7541-B645-4B45-9A74-717D255DB032}">
      <dgm:prSet/>
      <dgm:spPr/>
      <dgm:t>
        <a:bodyPr/>
        <a:lstStyle/>
        <a:p>
          <a:endParaRPr lang="en-US" sz="1200" dirty="0"/>
        </a:p>
      </dgm:t>
    </dgm:pt>
    <dgm:pt modelId="{5B0F11C9-9667-4D94-A476-C65BB0FCD6AC}">
      <dgm:prSet phldrT="[Text]" custT="1"/>
      <dgm:spPr/>
      <dgm:t>
        <a:bodyPr/>
        <a:lstStyle/>
        <a:p>
          <a:r>
            <a:rPr lang="en-US" sz="1200" dirty="0">
              <a:latin typeface="Arial" pitchFamily="34" charset="0"/>
              <a:cs typeface="Arial" pitchFamily="34" charset="0"/>
            </a:rPr>
            <a:t>WORK IN PROGRESS</a:t>
          </a:r>
        </a:p>
      </dgm:t>
    </dgm:pt>
    <dgm:pt modelId="{FCCC9F00-E8A9-418F-9655-09DB07ECA69D}" type="parTrans" cxnId="{41981F40-0741-4F2F-968B-91D2AEDE9C1B}">
      <dgm:prSet/>
      <dgm:spPr/>
      <dgm:t>
        <a:bodyPr/>
        <a:lstStyle/>
        <a:p>
          <a:endParaRPr lang="en-US"/>
        </a:p>
      </dgm:t>
    </dgm:pt>
    <dgm:pt modelId="{8510AC2B-DA26-4C21-847A-2C9AB3CF11AB}" type="sibTrans" cxnId="{41981F40-0741-4F2F-968B-91D2AEDE9C1B}">
      <dgm:prSet/>
      <dgm:spPr/>
      <dgm:t>
        <a:bodyPr/>
        <a:lstStyle/>
        <a:p>
          <a:endParaRPr lang="en-US" sz="1200" dirty="0"/>
        </a:p>
      </dgm:t>
    </dgm:pt>
    <dgm:pt modelId="{31833D30-9230-4CC5-8D52-71E5D24DC7A3}">
      <dgm:prSet phldrT="[Text]" custT="1"/>
      <dgm:spPr/>
      <dgm:t>
        <a:bodyPr/>
        <a:lstStyle/>
        <a:p>
          <a:r>
            <a:rPr lang="en-US" sz="1200" dirty="0">
              <a:latin typeface="Arial" pitchFamily="34" charset="0"/>
              <a:cs typeface="Arial" pitchFamily="34" charset="0"/>
            </a:rPr>
            <a:t>CERTIFIED WORK</a:t>
          </a:r>
        </a:p>
      </dgm:t>
    </dgm:pt>
    <dgm:pt modelId="{9D03B7AD-1D00-47BC-BD05-E7569FA4F391}" type="parTrans" cxnId="{996D9473-1EA7-4FE6-BB22-3E4722FC25BF}">
      <dgm:prSet/>
      <dgm:spPr/>
      <dgm:t>
        <a:bodyPr/>
        <a:lstStyle/>
        <a:p>
          <a:endParaRPr lang="en-US"/>
        </a:p>
      </dgm:t>
    </dgm:pt>
    <dgm:pt modelId="{43EA363F-534D-47FA-890F-D6A6F5B60EC6}" type="sibTrans" cxnId="{996D9473-1EA7-4FE6-BB22-3E4722FC25BF}">
      <dgm:prSet/>
      <dgm:spPr/>
      <dgm:t>
        <a:bodyPr/>
        <a:lstStyle/>
        <a:p>
          <a:endParaRPr lang="en-US" sz="1200" dirty="0"/>
        </a:p>
      </dgm:t>
    </dgm:pt>
    <dgm:pt modelId="{38B1B41D-F0BB-4066-836A-0A296C04B15C}">
      <dgm:prSet phldrT="[Text]" custT="1"/>
      <dgm:spPr/>
      <dgm:t>
        <a:bodyPr/>
        <a:lstStyle/>
        <a:p>
          <a:r>
            <a:rPr lang="en-US" sz="1200" dirty="0" smtClean="0">
              <a:latin typeface="Arial" pitchFamily="34" charset="0"/>
              <a:cs typeface="Arial" pitchFamily="34" charset="0"/>
            </a:rPr>
            <a:t>ACCOUNTS RECEIVABLE</a:t>
          </a:r>
          <a:endParaRPr lang="en-US" sz="1200" dirty="0">
            <a:latin typeface="Arial" pitchFamily="34" charset="0"/>
            <a:cs typeface="Arial" pitchFamily="34" charset="0"/>
          </a:endParaRPr>
        </a:p>
      </dgm:t>
    </dgm:pt>
    <dgm:pt modelId="{A5846D2C-D26B-43A8-89D0-F71B8083C76D}" type="parTrans" cxnId="{C100BCD0-4761-4F77-A090-C7871AC77B40}">
      <dgm:prSet/>
      <dgm:spPr/>
      <dgm:t>
        <a:bodyPr/>
        <a:lstStyle/>
        <a:p>
          <a:endParaRPr lang="en-US"/>
        </a:p>
      </dgm:t>
    </dgm:pt>
    <dgm:pt modelId="{5548B615-D26A-4715-B636-66823719D45A}" type="sibTrans" cxnId="{C100BCD0-4761-4F77-A090-C7871AC77B40}">
      <dgm:prSet/>
      <dgm:spPr/>
      <dgm:t>
        <a:bodyPr/>
        <a:lstStyle/>
        <a:p>
          <a:endParaRPr lang="en-US" sz="1200" dirty="0"/>
        </a:p>
      </dgm:t>
    </dgm:pt>
    <dgm:pt modelId="{A0E727E5-B318-4B95-8FAF-431D9A7F1FDB}" type="pres">
      <dgm:prSet presAssocID="{B4C8DDDC-BC73-410F-8959-58328514016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1F0C77-0473-4375-8316-0A8E19B325F6}" type="pres">
      <dgm:prSet presAssocID="{F8D7A063-9C81-457A-AA1A-A10399F87E9A}" presName="node" presStyleLbl="node1" presStyleIdx="0" presStyleCnt="5" custScaleX="127310" custScaleY="487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A56DD-3CCD-4C84-9F11-E0CAD1A148ED}" type="pres">
      <dgm:prSet presAssocID="{F8D7A063-9C81-457A-AA1A-A10399F87E9A}" presName="spNode" presStyleCnt="0"/>
      <dgm:spPr/>
      <dgm:t>
        <a:bodyPr/>
        <a:lstStyle/>
        <a:p>
          <a:endParaRPr lang="en-GB"/>
        </a:p>
      </dgm:t>
    </dgm:pt>
    <dgm:pt modelId="{7C690048-2066-421A-93D5-66E7A38D6F13}" type="pres">
      <dgm:prSet presAssocID="{B94DB574-96EA-4106-8963-42FEB13DCF0D}" presName="sibTrans" presStyleLbl="sibTrans1D1" presStyleIdx="0" presStyleCnt="5" custScaleX="2000000"/>
      <dgm:spPr/>
      <dgm:t>
        <a:bodyPr/>
        <a:lstStyle/>
        <a:p>
          <a:endParaRPr lang="en-US"/>
        </a:p>
      </dgm:t>
    </dgm:pt>
    <dgm:pt modelId="{6AE03A7E-01BE-4F58-A18B-B11AFE7511CA}" type="pres">
      <dgm:prSet presAssocID="{DA470488-05B0-49F1-B9E3-A90FDE6F5CD0}" presName="node" presStyleLbl="node1" presStyleIdx="1" presStyleCnt="5" custScaleX="187363" custScaleY="493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CEB611-3772-4011-A3B9-C810AF6F594B}" type="pres">
      <dgm:prSet presAssocID="{DA470488-05B0-49F1-B9E3-A90FDE6F5CD0}" presName="spNode" presStyleCnt="0"/>
      <dgm:spPr/>
      <dgm:t>
        <a:bodyPr/>
        <a:lstStyle/>
        <a:p>
          <a:endParaRPr lang="en-GB"/>
        </a:p>
      </dgm:t>
    </dgm:pt>
    <dgm:pt modelId="{8655ACD7-35EA-4446-9FF7-E603349F08C1}" type="pres">
      <dgm:prSet presAssocID="{CBF2386F-46AF-4BD1-A305-1412CAD6CAE1}" presName="sibTrans" presStyleLbl="sibTrans1D1" presStyleIdx="1" presStyleCnt="5" custScaleX="2000000"/>
      <dgm:spPr/>
      <dgm:t>
        <a:bodyPr/>
        <a:lstStyle/>
        <a:p>
          <a:endParaRPr lang="en-US"/>
        </a:p>
      </dgm:t>
    </dgm:pt>
    <dgm:pt modelId="{F17A9860-C3EA-40CA-A6BC-7983C579A6FC}" type="pres">
      <dgm:prSet presAssocID="{5B0F11C9-9667-4D94-A476-C65BB0FCD6AC}" presName="node" presStyleLbl="node1" presStyleIdx="2" presStyleCnt="5" custScaleX="108117" custScaleY="572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26C18B-3395-4B89-A5DA-DAE1403BBB22}" type="pres">
      <dgm:prSet presAssocID="{5B0F11C9-9667-4D94-A476-C65BB0FCD6AC}" presName="spNode" presStyleCnt="0"/>
      <dgm:spPr/>
      <dgm:t>
        <a:bodyPr/>
        <a:lstStyle/>
        <a:p>
          <a:endParaRPr lang="en-GB"/>
        </a:p>
      </dgm:t>
    </dgm:pt>
    <dgm:pt modelId="{2A0EA7D2-0B46-40A3-8C11-252400E673AB}" type="pres">
      <dgm:prSet presAssocID="{8510AC2B-DA26-4C21-847A-2C9AB3CF11AB}" presName="sibTrans" presStyleLbl="sibTrans1D1" presStyleIdx="2" presStyleCnt="5" custScaleX="2000000"/>
      <dgm:spPr/>
      <dgm:t>
        <a:bodyPr/>
        <a:lstStyle/>
        <a:p>
          <a:endParaRPr lang="en-US"/>
        </a:p>
      </dgm:t>
    </dgm:pt>
    <dgm:pt modelId="{5FBD4291-CB2C-4B67-8171-5055A3CDD085}" type="pres">
      <dgm:prSet presAssocID="{31833D30-9230-4CC5-8D52-71E5D24DC7A3}" presName="node" presStyleLbl="node1" presStyleIdx="3" presStyleCnt="5" custScaleX="96497" custScaleY="548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788D24-B670-49A3-BCB1-CE6D82BAB569}" type="pres">
      <dgm:prSet presAssocID="{31833D30-9230-4CC5-8D52-71E5D24DC7A3}" presName="spNode" presStyleCnt="0"/>
      <dgm:spPr/>
      <dgm:t>
        <a:bodyPr/>
        <a:lstStyle/>
        <a:p>
          <a:endParaRPr lang="en-GB"/>
        </a:p>
      </dgm:t>
    </dgm:pt>
    <dgm:pt modelId="{33494776-8CC6-406F-82CC-3BA286D26B75}" type="pres">
      <dgm:prSet presAssocID="{43EA363F-534D-47FA-890F-D6A6F5B60EC6}" presName="sibTrans" presStyleLbl="sibTrans1D1" presStyleIdx="3" presStyleCnt="5" custScaleX="2000000"/>
      <dgm:spPr/>
      <dgm:t>
        <a:bodyPr/>
        <a:lstStyle/>
        <a:p>
          <a:endParaRPr lang="en-US"/>
        </a:p>
      </dgm:t>
    </dgm:pt>
    <dgm:pt modelId="{024AFCF4-9573-409A-8E55-B3A9498F84D5}" type="pres">
      <dgm:prSet presAssocID="{38B1B41D-F0BB-4066-836A-0A296C04B15C}" presName="node" presStyleLbl="node1" presStyleIdx="4" presStyleCnt="5" custScaleX="100526" custScaleY="481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5B4D9A-B249-4055-BCA9-0C08A668ACBE}" type="pres">
      <dgm:prSet presAssocID="{38B1B41D-F0BB-4066-836A-0A296C04B15C}" presName="spNode" presStyleCnt="0"/>
      <dgm:spPr/>
      <dgm:t>
        <a:bodyPr/>
        <a:lstStyle/>
        <a:p>
          <a:endParaRPr lang="en-GB"/>
        </a:p>
      </dgm:t>
    </dgm:pt>
    <dgm:pt modelId="{434E313C-A1EB-4D3E-8A7E-CA313F5DF124}" type="pres">
      <dgm:prSet presAssocID="{5548B615-D26A-4715-B636-66823719D45A}" presName="sibTrans" presStyleLbl="sibTrans1D1" presStyleIdx="4" presStyleCnt="5" custScaleX="2000000"/>
      <dgm:spPr/>
      <dgm:t>
        <a:bodyPr/>
        <a:lstStyle/>
        <a:p>
          <a:endParaRPr lang="en-US"/>
        </a:p>
      </dgm:t>
    </dgm:pt>
  </dgm:ptLst>
  <dgm:cxnLst>
    <dgm:cxn modelId="{2C566178-40CE-4735-BB45-031CFEF565E2}" type="presOf" srcId="{8510AC2B-DA26-4C21-847A-2C9AB3CF11AB}" destId="{2A0EA7D2-0B46-40A3-8C11-252400E673AB}" srcOrd="0" destOrd="0" presId="urn:microsoft.com/office/officeart/2005/8/layout/cycle5"/>
    <dgm:cxn modelId="{467C7541-B645-4B45-9A74-717D255DB032}" srcId="{B4C8DDDC-BC73-410F-8959-58328514016F}" destId="{DA470488-05B0-49F1-B9E3-A90FDE6F5CD0}" srcOrd="1" destOrd="0" parTransId="{4BB2BA58-A696-4708-9355-9DB3DD36170D}" sibTransId="{CBF2386F-46AF-4BD1-A305-1412CAD6CAE1}"/>
    <dgm:cxn modelId="{551748E5-AC78-4F86-B9BC-1F33F574B3B6}" type="presOf" srcId="{CBF2386F-46AF-4BD1-A305-1412CAD6CAE1}" destId="{8655ACD7-35EA-4446-9FF7-E603349F08C1}" srcOrd="0" destOrd="0" presId="urn:microsoft.com/office/officeart/2005/8/layout/cycle5"/>
    <dgm:cxn modelId="{996D9473-1EA7-4FE6-BB22-3E4722FC25BF}" srcId="{B4C8DDDC-BC73-410F-8959-58328514016F}" destId="{31833D30-9230-4CC5-8D52-71E5D24DC7A3}" srcOrd="3" destOrd="0" parTransId="{9D03B7AD-1D00-47BC-BD05-E7569FA4F391}" sibTransId="{43EA363F-534D-47FA-890F-D6A6F5B60EC6}"/>
    <dgm:cxn modelId="{41981F40-0741-4F2F-968B-91D2AEDE9C1B}" srcId="{B4C8DDDC-BC73-410F-8959-58328514016F}" destId="{5B0F11C9-9667-4D94-A476-C65BB0FCD6AC}" srcOrd="2" destOrd="0" parTransId="{FCCC9F00-E8A9-418F-9655-09DB07ECA69D}" sibTransId="{8510AC2B-DA26-4C21-847A-2C9AB3CF11AB}"/>
    <dgm:cxn modelId="{0D774603-2FDB-4CDB-BFD4-035C60C2BAD2}" srcId="{B4C8DDDC-BC73-410F-8959-58328514016F}" destId="{F8D7A063-9C81-457A-AA1A-A10399F87E9A}" srcOrd="0" destOrd="0" parTransId="{0CC77616-ACFE-43E2-A65D-07625D4DD12F}" sibTransId="{B94DB574-96EA-4106-8963-42FEB13DCF0D}"/>
    <dgm:cxn modelId="{C100BCD0-4761-4F77-A090-C7871AC77B40}" srcId="{B4C8DDDC-BC73-410F-8959-58328514016F}" destId="{38B1B41D-F0BB-4066-836A-0A296C04B15C}" srcOrd="4" destOrd="0" parTransId="{A5846D2C-D26B-43A8-89D0-F71B8083C76D}" sibTransId="{5548B615-D26A-4715-B636-66823719D45A}"/>
    <dgm:cxn modelId="{6E15D40E-7EA6-4656-8610-1729C64698B0}" type="presOf" srcId="{F8D7A063-9C81-457A-AA1A-A10399F87E9A}" destId="{1A1F0C77-0473-4375-8316-0A8E19B325F6}" srcOrd="0" destOrd="0" presId="urn:microsoft.com/office/officeart/2005/8/layout/cycle5"/>
    <dgm:cxn modelId="{6B532FAD-5903-4D6A-BB45-FDD02EC59AD4}" type="presOf" srcId="{B94DB574-96EA-4106-8963-42FEB13DCF0D}" destId="{7C690048-2066-421A-93D5-66E7A38D6F13}" srcOrd="0" destOrd="0" presId="urn:microsoft.com/office/officeart/2005/8/layout/cycle5"/>
    <dgm:cxn modelId="{CD73845D-00D1-452D-BDAB-F1DFE98E5653}" type="presOf" srcId="{5B0F11C9-9667-4D94-A476-C65BB0FCD6AC}" destId="{F17A9860-C3EA-40CA-A6BC-7983C579A6FC}" srcOrd="0" destOrd="0" presId="urn:microsoft.com/office/officeart/2005/8/layout/cycle5"/>
    <dgm:cxn modelId="{F18FEB27-9BAB-4111-817F-A7F2F34765E9}" type="presOf" srcId="{38B1B41D-F0BB-4066-836A-0A296C04B15C}" destId="{024AFCF4-9573-409A-8E55-B3A9498F84D5}" srcOrd="0" destOrd="0" presId="urn:microsoft.com/office/officeart/2005/8/layout/cycle5"/>
    <dgm:cxn modelId="{EE29DF46-DB55-4C2B-A622-EB13A4A68215}" type="presOf" srcId="{B4C8DDDC-BC73-410F-8959-58328514016F}" destId="{A0E727E5-B318-4B95-8FAF-431D9A7F1FDB}" srcOrd="0" destOrd="0" presId="urn:microsoft.com/office/officeart/2005/8/layout/cycle5"/>
    <dgm:cxn modelId="{2147345F-3B91-4D1D-9C06-ABD6C8E46DDB}" type="presOf" srcId="{31833D30-9230-4CC5-8D52-71E5D24DC7A3}" destId="{5FBD4291-CB2C-4B67-8171-5055A3CDD085}" srcOrd="0" destOrd="0" presId="urn:microsoft.com/office/officeart/2005/8/layout/cycle5"/>
    <dgm:cxn modelId="{7A6CDBCD-8BA4-4D99-A7A3-D8128470E640}" type="presOf" srcId="{DA470488-05B0-49F1-B9E3-A90FDE6F5CD0}" destId="{6AE03A7E-01BE-4F58-A18B-B11AFE7511CA}" srcOrd="0" destOrd="0" presId="urn:microsoft.com/office/officeart/2005/8/layout/cycle5"/>
    <dgm:cxn modelId="{A007B2A0-9E8F-4D0E-BB6C-144307FF51EF}" type="presOf" srcId="{43EA363F-534D-47FA-890F-D6A6F5B60EC6}" destId="{33494776-8CC6-406F-82CC-3BA286D26B75}" srcOrd="0" destOrd="0" presId="urn:microsoft.com/office/officeart/2005/8/layout/cycle5"/>
    <dgm:cxn modelId="{9CEA4FE4-705E-40D1-ABB0-5F3037CF73FB}" type="presOf" srcId="{5548B615-D26A-4715-B636-66823719D45A}" destId="{434E313C-A1EB-4D3E-8A7E-CA313F5DF124}" srcOrd="0" destOrd="0" presId="urn:microsoft.com/office/officeart/2005/8/layout/cycle5"/>
    <dgm:cxn modelId="{50AC5E34-C9E5-4C4E-AB9A-45E4B9C90FCA}" type="presParOf" srcId="{A0E727E5-B318-4B95-8FAF-431D9A7F1FDB}" destId="{1A1F0C77-0473-4375-8316-0A8E19B325F6}" srcOrd="0" destOrd="0" presId="urn:microsoft.com/office/officeart/2005/8/layout/cycle5"/>
    <dgm:cxn modelId="{C02D80C6-EEE8-4844-A76D-B3DE8A6EBCDF}" type="presParOf" srcId="{A0E727E5-B318-4B95-8FAF-431D9A7F1FDB}" destId="{4E5A56DD-3CCD-4C84-9F11-E0CAD1A148ED}" srcOrd="1" destOrd="0" presId="urn:microsoft.com/office/officeart/2005/8/layout/cycle5"/>
    <dgm:cxn modelId="{EFE0E376-18ED-4F88-9E92-80C167284A98}" type="presParOf" srcId="{A0E727E5-B318-4B95-8FAF-431D9A7F1FDB}" destId="{7C690048-2066-421A-93D5-66E7A38D6F13}" srcOrd="2" destOrd="0" presId="urn:microsoft.com/office/officeart/2005/8/layout/cycle5"/>
    <dgm:cxn modelId="{9695888E-8DA8-4415-BBD9-AF9C8E8DA769}" type="presParOf" srcId="{A0E727E5-B318-4B95-8FAF-431D9A7F1FDB}" destId="{6AE03A7E-01BE-4F58-A18B-B11AFE7511CA}" srcOrd="3" destOrd="0" presId="urn:microsoft.com/office/officeart/2005/8/layout/cycle5"/>
    <dgm:cxn modelId="{FD4E4B64-5A66-43E5-9909-E8E61AA42962}" type="presParOf" srcId="{A0E727E5-B318-4B95-8FAF-431D9A7F1FDB}" destId="{9CCEB611-3772-4011-A3B9-C810AF6F594B}" srcOrd="4" destOrd="0" presId="urn:microsoft.com/office/officeart/2005/8/layout/cycle5"/>
    <dgm:cxn modelId="{AE86054B-C1DA-4119-9F58-3EA79799E153}" type="presParOf" srcId="{A0E727E5-B318-4B95-8FAF-431D9A7F1FDB}" destId="{8655ACD7-35EA-4446-9FF7-E603349F08C1}" srcOrd="5" destOrd="0" presId="urn:microsoft.com/office/officeart/2005/8/layout/cycle5"/>
    <dgm:cxn modelId="{59CA8FE0-8B44-48D5-BBE0-86339A4F439A}" type="presParOf" srcId="{A0E727E5-B318-4B95-8FAF-431D9A7F1FDB}" destId="{F17A9860-C3EA-40CA-A6BC-7983C579A6FC}" srcOrd="6" destOrd="0" presId="urn:microsoft.com/office/officeart/2005/8/layout/cycle5"/>
    <dgm:cxn modelId="{5F13047E-FCA5-4BC0-8ED4-3E4C69EACF74}" type="presParOf" srcId="{A0E727E5-B318-4B95-8FAF-431D9A7F1FDB}" destId="{D626C18B-3395-4B89-A5DA-DAE1403BBB22}" srcOrd="7" destOrd="0" presId="urn:microsoft.com/office/officeart/2005/8/layout/cycle5"/>
    <dgm:cxn modelId="{6A045D1D-2E87-4FBF-8230-D1AD67F27A34}" type="presParOf" srcId="{A0E727E5-B318-4B95-8FAF-431D9A7F1FDB}" destId="{2A0EA7D2-0B46-40A3-8C11-252400E673AB}" srcOrd="8" destOrd="0" presId="urn:microsoft.com/office/officeart/2005/8/layout/cycle5"/>
    <dgm:cxn modelId="{4A73CD0A-2AE7-46B9-97A8-6826654B55EA}" type="presParOf" srcId="{A0E727E5-B318-4B95-8FAF-431D9A7F1FDB}" destId="{5FBD4291-CB2C-4B67-8171-5055A3CDD085}" srcOrd="9" destOrd="0" presId="urn:microsoft.com/office/officeart/2005/8/layout/cycle5"/>
    <dgm:cxn modelId="{A1797385-5953-4523-8236-C8FA458F3FE7}" type="presParOf" srcId="{A0E727E5-B318-4B95-8FAF-431D9A7F1FDB}" destId="{5F788D24-B670-49A3-BCB1-CE6D82BAB569}" srcOrd="10" destOrd="0" presId="urn:microsoft.com/office/officeart/2005/8/layout/cycle5"/>
    <dgm:cxn modelId="{4CF965B6-81BC-41B7-9E46-3ECDC01A0B8E}" type="presParOf" srcId="{A0E727E5-B318-4B95-8FAF-431D9A7F1FDB}" destId="{33494776-8CC6-406F-82CC-3BA286D26B75}" srcOrd="11" destOrd="0" presId="urn:microsoft.com/office/officeart/2005/8/layout/cycle5"/>
    <dgm:cxn modelId="{2BFE284B-AB36-4514-8675-0ABF80D289E3}" type="presParOf" srcId="{A0E727E5-B318-4B95-8FAF-431D9A7F1FDB}" destId="{024AFCF4-9573-409A-8E55-B3A9498F84D5}" srcOrd="12" destOrd="0" presId="urn:microsoft.com/office/officeart/2005/8/layout/cycle5"/>
    <dgm:cxn modelId="{965B982F-2E8D-4F3D-B05E-61E3C9CC8EE0}" type="presParOf" srcId="{A0E727E5-B318-4B95-8FAF-431D9A7F1FDB}" destId="{AD5B4D9A-B249-4055-BCA9-0C08A668ACBE}" srcOrd="13" destOrd="0" presId="urn:microsoft.com/office/officeart/2005/8/layout/cycle5"/>
    <dgm:cxn modelId="{6F9825C8-A26A-4096-B147-11DE07335FB6}" type="presParOf" srcId="{A0E727E5-B318-4B95-8FAF-431D9A7F1FDB}" destId="{434E313C-A1EB-4D3E-8A7E-CA313F5DF124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F0C77-0473-4375-8316-0A8E19B325F6}">
      <dsp:nvSpPr>
        <dsp:cNvPr id="0" name=""/>
        <dsp:cNvSpPr/>
      </dsp:nvSpPr>
      <dsp:spPr>
        <a:xfrm>
          <a:off x="2737841" y="95202"/>
          <a:ext cx="1441545" cy="35874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0"/>
              </a:schemeClr>
            </a:gs>
            <a:gs pos="44000">
              <a:schemeClr val="accent2">
                <a:hueOff val="0"/>
                <a:satOff val="0"/>
                <a:lumOff val="0"/>
                <a:alphaOff val="0"/>
                <a:tint val="60000"/>
                <a:sat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Arial" pitchFamily="34" charset="0"/>
              <a:cs typeface="Arial" pitchFamily="34" charset="0"/>
            </a:rPr>
            <a:t>CASH</a:t>
          </a:r>
        </a:p>
      </dsp:txBody>
      <dsp:txXfrm>
        <a:off x="2755353" y="112714"/>
        <a:ext cx="1406521" cy="323718"/>
      </dsp:txXfrm>
    </dsp:sp>
    <dsp:sp modelId="{7C690048-2066-421A-93D5-66E7A38D6F13}">
      <dsp:nvSpPr>
        <dsp:cNvPr id="0" name=""/>
        <dsp:cNvSpPr/>
      </dsp:nvSpPr>
      <dsp:spPr>
        <a:xfrm>
          <a:off x="1883624" y="411975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2034102" y="111161"/>
              </a:moveTo>
              <a:arcTo wR="1472785" hR="1472785" stAng="17544207" swAng="163158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03A7E-01BE-4F58-A18B-B11AFE7511CA}">
      <dsp:nvSpPr>
        <dsp:cNvPr id="0" name=""/>
        <dsp:cNvSpPr/>
      </dsp:nvSpPr>
      <dsp:spPr>
        <a:xfrm>
          <a:off x="3798550" y="1110612"/>
          <a:ext cx="2121532" cy="363261"/>
        </a:xfrm>
        <a:prstGeom prst="roundRect">
          <a:avLst/>
        </a:prstGeom>
        <a:gradFill rotWithShape="0">
          <a:gsLst>
            <a:gs pos="0">
              <a:schemeClr val="accent2">
                <a:hueOff val="-1177638"/>
                <a:satOff val="-1573"/>
                <a:lumOff val="931"/>
                <a:alphaOff val="0"/>
                <a:tint val="0"/>
              </a:schemeClr>
            </a:gs>
            <a:gs pos="44000">
              <a:schemeClr val="accent2">
                <a:hueOff val="-1177638"/>
                <a:satOff val="-1573"/>
                <a:lumOff val="931"/>
                <a:alphaOff val="0"/>
                <a:tint val="60000"/>
                <a:satMod val="120000"/>
              </a:schemeClr>
            </a:gs>
            <a:gs pos="100000">
              <a:schemeClr val="accent2">
                <a:hueOff val="-1177638"/>
                <a:satOff val="-1573"/>
                <a:lumOff val="931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latin typeface="Arial" pitchFamily="34" charset="0"/>
              <a:cs typeface="Arial" pitchFamily="34" charset="0"/>
            </a:rPr>
            <a:t>MATERIALS, WAGES, MACHINE HIRE etc</a:t>
          </a:r>
        </a:p>
      </dsp:txBody>
      <dsp:txXfrm>
        <a:off x="3816283" y="1128345"/>
        <a:ext cx="2086066" cy="327795"/>
      </dsp:txXfrm>
    </dsp:sp>
    <dsp:sp modelId="{8655ACD7-35EA-4446-9FF7-E603349F08C1}">
      <dsp:nvSpPr>
        <dsp:cNvPr id="0" name=""/>
        <dsp:cNvSpPr/>
      </dsp:nvSpPr>
      <dsp:spPr>
        <a:xfrm>
          <a:off x="1985828" y="274573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2945497" y="1458030"/>
              </a:moveTo>
              <a:arcTo wR="1472785" hR="1472785" stAng="21565557" swAng="1931676"/>
            </a:path>
          </a:pathLst>
        </a:custGeom>
        <a:noFill/>
        <a:ln w="9525" cap="flat" cmpd="sng" algn="ctr">
          <a:solidFill>
            <a:schemeClr val="accent2">
              <a:hueOff val="-1177638"/>
              <a:satOff val="-1573"/>
              <a:lumOff val="93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7A9860-C3EA-40CA-A6BC-7983C579A6FC}">
      <dsp:nvSpPr>
        <dsp:cNvPr id="0" name=""/>
        <dsp:cNvSpPr/>
      </dsp:nvSpPr>
      <dsp:spPr>
        <a:xfrm>
          <a:off x="3712185" y="2728021"/>
          <a:ext cx="1224221" cy="421692"/>
        </a:xfrm>
        <a:prstGeom prst="roundRect">
          <a:avLst/>
        </a:prstGeom>
        <a:gradFill rotWithShape="0">
          <a:gsLst>
            <a:gs pos="0">
              <a:schemeClr val="accent2">
                <a:hueOff val="-2355276"/>
                <a:satOff val="-3145"/>
                <a:lumOff val="1863"/>
                <a:alphaOff val="0"/>
                <a:tint val="0"/>
              </a:schemeClr>
            </a:gs>
            <a:gs pos="44000">
              <a:schemeClr val="accent2">
                <a:hueOff val="-2355276"/>
                <a:satOff val="-3145"/>
                <a:lumOff val="1863"/>
                <a:alphaOff val="0"/>
                <a:tint val="60000"/>
                <a:satMod val="120000"/>
              </a:schemeClr>
            </a:gs>
            <a:gs pos="100000">
              <a:schemeClr val="accent2">
                <a:hueOff val="-2355276"/>
                <a:satOff val="-3145"/>
                <a:lumOff val="1863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Arial" pitchFamily="34" charset="0"/>
              <a:cs typeface="Arial" pitchFamily="34" charset="0"/>
            </a:rPr>
            <a:t>WORK IN PROGRESS</a:t>
          </a:r>
        </a:p>
      </dsp:txBody>
      <dsp:txXfrm>
        <a:off x="3732770" y="2748606"/>
        <a:ext cx="1183051" cy="380522"/>
      </dsp:txXfrm>
    </dsp:sp>
    <dsp:sp modelId="{2A0EA7D2-0B46-40A3-8C11-252400E673AB}">
      <dsp:nvSpPr>
        <dsp:cNvPr id="0" name=""/>
        <dsp:cNvSpPr/>
      </dsp:nvSpPr>
      <dsp:spPr>
        <a:xfrm>
          <a:off x="1985828" y="274573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1743132" y="2920546"/>
              </a:moveTo>
              <a:arcTo wR="1472785" hR="1472785" stAng="4765365" swAng="1335861"/>
            </a:path>
          </a:pathLst>
        </a:custGeom>
        <a:noFill/>
        <a:ln w="9525" cap="flat" cmpd="sng" algn="ctr">
          <a:solidFill>
            <a:schemeClr val="accent2">
              <a:hueOff val="-2355276"/>
              <a:satOff val="-3145"/>
              <a:lumOff val="1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D4291-CB2C-4B67-8171-5055A3CDD085}">
      <dsp:nvSpPr>
        <dsp:cNvPr id="0" name=""/>
        <dsp:cNvSpPr/>
      </dsp:nvSpPr>
      <dsp:spPr>
        <a:xfrm>
          <a:off x="2046609" y="2737001"/>
          <a:ext cx="1092646" cy="403734"/>
        </a:xfrm>
        <a:prstGeom prst="roundRect">
          <a:avLst/>
        </a:prstGeom>
        <a:gradFill rotWithShape="0">
          <a:gsLst>
            <a:gs pos="0">
              <a:schemeClr val="accent2">
                <a:hueOff val="-3532913"/>
                <a:satOff val="-4718"/>
                <a:lumOff val="2794"/>
                <a:alphaOff val="0"/>
                <a:tint val="0"/>
              </a:schemeClr>
            </a:gs>
            <a:gs pos="44000">
              <a:schemeClr val="accent2">
                <a:hueOff val="-3532913"/>
                <a:satOff val="-4718"/>
                <a:lumOff val="2794"/>
                <a:alphaOff val="0"/>
                <a:tint val="60000"/>
                <a:satMod val="120000"/>
              </a:schemeClr>
            </a:gs>
            <a:gs pos="100000">
              <a:schemeClr val="accent2">
                <a:hueOff val="-3532913"/>
                <a:satOff val="-4718"/>
                <a:lumOff val="2794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latin typeface="Arial" pitchFamily="34" charset="0"/>
              <a:cs typeface="Arial" pitchFamily="34" charset="0"/>
            </a:rPr>
            <a:t>CERTIFIED WORK</a:t>
          </a:r>
        </a:p>
      </dsp:txBody>
      <dsp:txXfrm>
        <a:off x="2066318" y="2756710"/>
        <a:ext cx="1053228" cy="364316"/>
      </dsp:txXfrm>
    </dsp:sp>
    <dsp:sp modelId="{33494776-8CC6-406F-82CC-3BA286D26B75}">
      <dsp:nvSpPr>
        <dsp:cNvPr id="0" name=""/>
        <dsp:cNvSpPr/>
      </dsp:nvSpPr>
      <dsp:spPr>
        <a:xfrm>
          <a:off x="1985828" y="274573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223441" y="2252681"/>
              </a:moveTo>
              <a:arcTo wR="1472785" hR="1472785" stAng="8881546" swAng="1956653"/>
            </a:path>
          </a:pathLst>
        </a:custGeom>
        <a:noFill/>
        <a:ln w="9525" cap="flat" cmpd="sng" algn="ctr">
          <a:solidFill>
            <a:schemeClr val="accent2">
              <a:hueOff val="-3532913"/>
              <a:satOff val="-4718"/>
              <a:lumOff val="279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4AFCF4-9573-409A-8E55-B3A9498F84D5}">
      <dsp:nvSpPr>
        <dsp:cNvPr id="0" name=""/>
        <dsp:cNvSpPr/>
      </dsp:nvSpPr>
      <dsp:spPr>
        <a:xfrm>
          <a:off x="1488778" y="1115128"/>
          <a:ext cx="1138267" cy="354230"/>
        </a:xfrm>
        <a:prstGeom prst="roundRect">
          <a:avLst/>
        </a:prstGeom>
        <a:gradFill rotWithShape="0">
          <a:gsLst>
            <a:gs pos="0">
              <a:schemeClr val="accent2">
                <a:hueOff val="-4710551"/>
                <a:satOff val="-6290"/>
                <a:lumOff val="3726"/>
                <a:alphaOff val="0"/>
                <a:tint val="0"/>
              </a:schemeClr>
            </a:gs>
            <a:gs pos="44000">
              <a:schemeClr val="accent2">
                <a:hueOff val="-4710551"/>
                <a:satOff val="-6290"/>
                <a:lumOff val="3726"/>
                <a:alphaOff val="0"/>
                <a:tint val="60000"/>
                <a:satMod val="120000"/>
              </a:schemeClr>
            </a:gs>
            <a:gs pos="100000">
              <a:schemeClr val="accent2">
                <a:hueOff val="-4710551"/>
                <a:satOff val="-6290"/>
                <a:lumOff val="3726"/>
                <a:alphaOff val="0"/>
                <a:tint val="90000"/>
                <a:alpha val="100000"/>
                <a:lumMod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itchFamily="34" charset="0"/>
              <a:cs typeface="Arial" pitchFamily="34" charset="0"/>
            </a:rPr>
            <a:t>ACCOUNTS RECEIVABLE</a:t>
          </a:r>
          <a:endParaRPr lang="en-US" sz="1200" kern="1200" dirty="0">
            <a:latin typeface="Arial" pitchFamily="34" charset="0"/>
            <a:cs typeface="Arial" pitchFamily="34" charset="0"/>
          </a:endParaRPr>
        </a:p>
      </dsp:txBody>
      <dsp:txXfrm>
        <a:off x="1506070" y="1132420"/>
        <a:ext cx="1103683" cy="319646"/>
      </dsp:txXfrm>
    </dsp:sp>
    <dsp:sp modelId="{434E313C-A1EB-4D3E-8A7E-CA313F5DF124}">
      <dsp:nvSpPr>
        <dsp:cNvPr id="0" name=""/>
        <dsp:cNvSpPr/>
      </dsp:nvSpPr>
      <dsp:spPr>
        <a:xfrm>
          <a:off x="2083996" y="412954"/>
          <a:ext cx="2945571" cy="2945571"/>
        </a:xfrm>
        <a:custGeom>
          <a:avLst/>
          <a:gdLst/>
          <a:ahLst/>
          <a:cxnLst/>
          <a:rect l="0" t="0" r="0" b="0"/>
          <a:pathLst>
            <a:path>
              <a:moveTo>
                <a:pt x="349565" y="520171"/>
              </a:moveTo>
              <a:arcTo wR="1472785" hR="1472785" stAng="13218098" swAng="1643805"/>
            </a:path>
          </a:pathLst>
        </a:custGeom>
        <a:noFill/>
        <a:ln w="9525" cap="flat" cmpd="sng" algn="ctr">
          <a:solidFill>
            <a:schemeClr val="accent2">
              <a:hueOff val="-4710551"/>
              <a:satOff val="-6290"/>
              <a:lumOff val="372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A4B5D-A342-44AA-983F-3A2303968748}" type="datetimeFigureOut">
              <a:rPr lang="en-US" smtClean="0"/>
              <a:pPr/>
              <a:t>29/06/2013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A4156-4547-48C3-A254-5621492AFA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0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A4156-4547-48C3-A254-5621492AFAB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jpeg"/><Relationship Id="rId3" Type="http://schemas.openxmlformats.org/officeDocument/2006/relationships/image" Target="../media/image5.w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1C966-AAEB-44FF-8D15-58B33E0C12B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89D31-A813-48C5-9BCF-DB8F819CDA8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FC83F-C0EF-443F-9E69-175BE7DCF834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5203F53-4289-4C87-BC76-C86781D0ABFA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D6630-43CF-481F-BCCF-85A70EAD532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94F724C-8973-457E-AAEC-C230DBF23AE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952AF-5C47-4912-881D-766D6F2ECAE9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039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C3BE-16C8-4FB7-9711-4A5AC6D5C321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B79F-281A-4960-9306-5DB118C32D94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710B8-53D1-4A9C-98D4-E278E15F257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AD8E-DCD8-4373-9CA2-3F46A7CCB212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38241-5159-491B-9764-17FBDACE1E3B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29A5-F30B-4D43-B64B-A05B275B9B3E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11C-91CC-4F10-A08A-137BB784DE9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E20A7-BC0E-4A27-A6C9-D6640465C289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93C2-0F36-42AE-BD57-C0A922F661C7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52C4-75D3-4402-B33D-557165BB1D34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8769-C295-47AC-8E1C-F078388E5EEF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B993B-5EEE-4512-A091-5D416E04A2A9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4700283-4165-4D5D-A9EE-A6E9869FD57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AF701-233E-4831-94C6-AD9781C00B16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11576-9221-4F47-92CB-F9C97771F1BF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FEDF670-73F3-493D-AF40-EEEDA70D35CE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1E1448-22C3-4610-AE6E-64FCE5527159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2FB27-083E-40FF-8166-3527CB41FE70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3FADA-F502-4B84-AA8A-762EA8604F4E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 xmlns:p14="http://schemas.microsoft.com/office/powerpoint/2010/main"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2070CF-8F82-44D2-BCDF-0A9525E22A1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52EB193-58D6-4E5A-A188-18F6F29592C0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F5CE0F6-67D0-47AE-9D07-C40425C4028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6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246707"/>
          </a:xfrm>
        </p:spPr>
        <p:txBody>
          <a:bodyPr/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Module Four: Session 5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762000" y="3810000"/>
            <a:ext cx="7696200" cy="1219200"/>
          </a:xfrm>
        </p:spPr>
        <p:txBody>
          <a:bodyPr>
            <a:noAutofit/>
          </a:bodyPr>
          <a:lstStyle/>
          <a:p>
            <a:r>
              <a:rPr lang="en-GB" sz="3200" b="1" noProof="0" dirty="0" smtClean="0">
                <a:latin typeface="Arial" pitchFamily="34" charset="0"/>
                <a:cs typeface="Arial" pitchFamily="34" charset="0"/>
              </a:rPr>
              <a:t>WORKING CAPITAL  MANAGEMENT &amp; REVENUE RECOGNITION</a:t>
            </a:r>
            <a:endParaRPr lang="en-GB" sz="32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DA77C-1F17-4794-A8C9-7A0E57CE522F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828800"/>
            <a:ext cx="7408333" cy="3907896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Amounts due from customers if not well managed will cause loss.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general principle is that goods or services sold should be paid for as soon as possible preferably cash on delivery. This may not be possible because of: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Convenience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Industry norm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Competitors terms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Nature of customer.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Generally, credit should be offered only in order to boost profitability through increased sales.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2DC9-EB19-4356-A087-7A4883BF7C6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Working capital management: Accounts receivable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When setting credit policy balance between attracting business and investing more in debt. </a:t>
            </a:r>
          </a:p>
          <a:p>
            <a:pPr marL="457200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following ingredients should be considered: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Access to credit – credit-vetting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normal credit period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credit limit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Procedure on delayed payment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Cash discounts to attract early payment</a:t>
            </a:r>
          </a:p>
          <a:p>
            <a:pPr marL="457200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Each of the above considerations will have an effect on the level of investment in debt and the competitiveness of the business. These need to be balanced.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2F3C6-DB2D-4E29-8F65-DEC07BB60966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Setting credit policy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925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Why hold cash?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Balance the risk of running out of cash and having too much cash which will not earn a return.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Ascertain and maintain Safety Cash by reference to cash needs of the business to cover a defined period depending on the speed of inflow of cash.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Excess short term cash should be invested in quickly convertible securities to contribute to profitability.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Temporary cash deficits should be provided for by arranging standby bank facilities. 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0BA74-569C-49A7-95D2-D4CDCD2EE586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Cash management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752600"/>
            <a:ext cx="8763000" cy="4648200"/>
          </a:xfrm>
        </p:spPr>
        <p:txBody>
          <a:bodyPr>
            <a:normAutofit fontScale="92500" lnSpcReduction="20000"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Sound businesses with opportunity run short of  funds to work with as a result of handling too much business.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Adventurous managers may attempt to keep very low levels of working capital in order to invest funds in profitable ventures.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Investing highly in profitable ventures enhances income generation but risks failure due to:</a:t>
            </a:r>
          </a:p>
          <a:p>
            <a:pPr marL="816293" lvl="1" indent="-514350"/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Risk of stock outs</a:t>
            </a:r>
          </a:p>
          <a:p>
            <a:pPr marL="816293" lvl="1" indent="-514350"/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Risk of tight credit</a:t>
            </a:r>
          </a:p>
          <a:p>
            <a:pPr marL="816293" lvl="1" indent="-514350"/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Risk of cash outs</a:t>
            </a: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An enlightened financial manager should have a feel for the right amount of working capital on a continuous basis to ensure proper functioning of the business. </a:t>
            </a:r>
            <a:endParaRPr lang="en-GB" sz="26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/>
          <a:p>
            <a:fld id="{6B7E458B-D80F-4536-8074-E2C886B9A0A6}" type="datetime1">
              <a:rPr lang="en-GB" smtClean="0"/>
              <a:pPr/>
              <a:t>29/06/2013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Module 4: Session 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fld id="{B41A9892-5F6A-409A-B9D5-660B19238B0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Working capital management: over trading risk</a:t>
            </a: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sz="4000" b="1" noProof="0" dirty="0" smtClean="0">
                <a:latin typeface="Arial" pitchFamily="34" charset="0"/>
                <a:cs typeface="Arial" pitchFamily="34" charset="0"/>
              </a:rPr>
            </a:br>
            <a:endParaRPr lang="en-GB" sz="40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09800"/>
            <a:ext cx="8763000" cy="4114800"/>
          </a:xfrm>
        </p:spPr>
        <p:txBody>
          <a:bodyPr>
            <a:noAutofit/>
          </a:bodyPr>
          <a:lstStyle/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Income to be recognized in income statement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Spread of profits over the contract period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Spread of loss over the contract period 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What to include as account receivable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What to include as work in progress</a:t>
            </a:r>
          </a:p>
          <a:p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The answer to these challenges depend on:</a:t>
            </a:r>
          </a:p>
          <a:p>
            <a:pPr marL="816293" lvl="1" indent="-514350"/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Whether a profit or a loss is anticipated</a:t>
            </a:r>
          </a:p>
          <a:p>
            <a:pPr marL="816293" lvl="1" indent="-514350"/>
            <a:r>
              <a:rPr lang="en-GB" sz="2600" noProof="0" dirty="0" smtClean="0">
                <a:latin typeface="Arial" pitchFamily="34" charset="0"/>
                <a:cs typeface="Arial" pitchFamily="34" charset="0"/>
              </a:rPr>
              <a:t>The degree of completion of the contract.</a:t>
            </a:r>
          </a:p>
          <a:p>
            <a:pPr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sz="26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E6726-FF77-495B-B63F-5493A0A3EFF8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4000" b="1" noProof="0" dirty="0" smtClean="0">
                <a:latin typeface="Arial" pitchFamily="34" charset="0"/>
                <a:cs typeface="Arial" pitchFamily="34" charset="0"/>
              </a:rPr>
              <a:t>Challenges of large contracts in financial reporting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b="1" noProof="0" dirty="0" smtClean="0">
                <a:latin typeface="Arial" pitchFamily="34" charset="0"/>
                <a:cs typeface="Arial" pitchFamily="34" charset="0"/>
              </a:rPr>
            </a:b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057400"/>
            <a:ext cx="8534400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There are two ways in which stage of completion can be calculated: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Revenue basis: work certified to date/contract price.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Cost basis – cost to date/total contract costs.</a:t>
            </a:r>
          </a:p>
          <a:p>
            <a:pPr>
              <a:buNone/>
            </a:pPr>
            <a:endParaRPr lang="en-GB" sz="2800" noProof="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Revenue and profits will only be considered on an ongoing contract when it has substantially advanced.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D0509-B401-435B-A437-A8175F6BB7C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38328"/>
            <a:ext cx="8382000" cy="1252728"/>
          </a:xfrm>
        </p:spPr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Calculation of %</a:t>
            </a:r>
            <a:r>
              <a:rPr lang="en-GB" sz="3600" b="1" noProof="0" dirty="0" err="1" smtClean="0">
                <a:latin typeface="Arial" pitchFamily="34" charset="0"/>
                <a:cs typeface="Arial" pitchFamily="34" charset="0"/>
              </a:rPr>
              <a:t>ge</a:t>
            </a: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of completion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1" y="1752600"/>
            <a:ext cx="7899400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ABC commenced a contract that is expected to take more than one year to complete. </a:t>
            </a:r>
          </a:p>
          <a:p>
            <a:pPr>
              <a:buFont typeface="Wingdings" pitchFamily="2" charset="2"/>
              <a:buChar char="q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contract summary at 31 December 2010 is as follows: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                                                                       $000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Progress payments                                  1,400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Contract price                                           2,736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Certified work        			     1,824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Cost to date                                               2,160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Estimated total cost to complete                2,520 </a:t>
            </a: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AD2F3-09B7-4400-8C37-BA786D0DB107}" type="datetime1">
              <a:rPr lang="en-GB" smtClean="0"/>
              <a:pPr/>
              <a:t>29/06/2013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Revenue Recognition</a:t>
            </a:r>
            <a:br>
              <a:rPr lang="en-GB" sz="3600" b="1" noProof="0" dirty="0" smtClean="0">
                <a:latin typeface="Arial" pitchFamily="34" charset="0"/>
                <a:cs typeface="Arial" pitchFamily="34" charset="0"/>
              </a:rPr>
            </a:b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in construction – Example 1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2971800"/>
          <a:ext cx="7408860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662"/>
                <a:gridCol w="1524000"/>
                <a:gridCol w="914400"/>
                <a:gridCol w="947738"/>
                <a:gridCol w="1389060"/>
              </a:tblGrid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Expected profit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noProof="0" dirty="0" smtClean="0">
                          <a:latin typeface="Arial" pitchFamily="34" charset="0"/>
                          <a:cs typeface="Arial" pitchFamily="34" charset="0"/>
                        </a:rPr>
                        <a:t>Contract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u="sng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2,736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Estimated contract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u="sng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sng" noProof="0" dirty="0" smtClean="0">
                          <a:latin typeface="Arial" pitchFamily="34" charset="0"/>
                          <a:cs typeface="Arial" pitchFamily="34" charset="0"/>
                        </a:rPr>
                        <a:t>2,520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Expected profits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u="sng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sng" noProof="0" dirty="0" smtClean="0">
                          <a:latin typeface="Arial" pitchFamily="34" charset="0"/>
                          <a:cs typeface="Arial" pitchFamily="34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Stage of completion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1,824÷2,736=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66.67%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X 0.667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Profit to be recognised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216x0.667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327D3-C3A2-4A7A-8CF2-15159D49C524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Profit recognition computation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Contracts presentation in F/s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B116B-47A1-4777-9188-F00F52922FC4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04800" y="1752600"/>
            <a:ext cx="4194047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Balance sheet figures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45152" y="1676400"/>
            <a:ext cx="4270248" cy="445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Income statement figures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                                                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48200" y="3581400"/>
          <a:ext cx="4343401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/>
                <a:gridCol w="1528233"/>
                <a:gridCol w="884768"/>
              </a:tblGrid>
              <a:tr h="548640"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Revenue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2,376x66.67%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1,824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Less gross profit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Cost of sales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Balancing figure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1,680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3581400"/>
          <a:ext cx="4191000" cy="2366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700"/>
                <a:gridCol w="1257300"/>
              </a:tblGrid>
              <a:tr h="533400"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115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Cost to date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2,160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Add rec. profits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144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526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Less progressive payment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1,400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5339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Due on</a:t>
                      </a:r>
                      <a:r>
                        <a:rPr lang="en-GB" baseline="0" dirty="0" smtClean="0">
                          <a:latin typeface="Arial" pitchFamily="34" charset="0"/>
                          <a:cs typeface="Arial" pitchFamily="34" charset="0"/>
                        </a:rPr>
                        <a:t> contract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904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599" y="1600200"/>
            <a:ext cx="8534401" cy="4648200"/>
          </a:xfrm>
        </p:spPr>
        <p:txBody>
          <a:bodyPr>
            <a:normAutofit fontScale="92500" lnSpcReduction="10000"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IAS 11 provides that that If a loss is anticipated, then the entire loss should be recognised immediately.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Revenue will be recognised as equivalent to the contract costs expected to be recoverable, i.e. cost less profit.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DEF commenced a contract that is expected to take more than one year to complete. The contract summary at 31 March 2010 is as follows: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                                                                            $000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Progress payments                                        3,780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Contract price                                                 4,500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Cost to date                                                    3,600</a:t>
            </a:r>
          </a:p>
          <a:p>
            <a:pPr marL="457200" indent="-457200">
              <a:buFont typeface="+mj-lt"/>
              <a:buAutoNum type="alphaL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Estimated further cost to completion              1,200</a:t>
            </a:r>
            <a:endParaRPr lang="en-GB" b="1" noProof="0" dirty="0" smtClean="0">
              <a:latin typeface="Arial" pitchFamily="34" charset="0"/>
              <a:cs typeface="Arial" pitchFamily="34" charset="0"/>
            </a:endParaRPr>
          </a:p>
          <a:p>
            <a:endParaRPr lang="en-GB" b="1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BF6C6-AA78-429F-9504-6BDA027DA85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Example 2 - Loss making contract 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00999" cy="43434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3000" noProof="0" dirty="0" smtClean="0">
                <a:latin typeface="Arial" pitchFamily="34" charset="0"/>
                <a:cs typeface="Arial" pitchFamily="34" charset="0"/>
              </a:rPr>
              <a:t>To enable trainees understand the management of items of working capital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000" noProof="0" dirty="0" smtClean="0">
                <a:latin typeface="Arial" pitchFamily="34" charset="0"/>
                <a:cs typeface="Arial" pitchFamily="34" charset="0"/>
              </a:rPr>
              <a:t>To create awareness of the treatment of contract revenue, profits and work in progress. </a:t>
            </a:r>
          </a:p>
          <a:p>
            <a:pPr lvl="0">
              <a:buNone/>
            </a:pPr>
            <a:endParaRPr lang="en-GB" sz="3500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E8D4-89F1-47A0-B3ED-7025E65F78EC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objectives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of the session 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2971800"/>
          <a:ext cx="7408860" cy="312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3662"/>
                <a:gridCol w="1524000"/>
                <a:gridCol w="914400"/>
                <a:gridCol w="947738"/>
                <a:gridCol w="1389060"/>
              </a:tblGrid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Expected profit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noProof="0" dirty="0" smtClean="0">
                          <a:latin typeface="Arial" pitchFamily="34" charset="0"/>
                          <a:cs typeface="Arial" pitchFamily="34" charset="0"/>
                        </a:rPr>
                        <a:t>Contract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u="sng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4,500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Total contract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sz="1600" u="sng" noProof="0" dirty="0" smtClean="0">
                          <a:latin typeface="Arial" pitchFamily="34" charset="0"/>
                          <a:cs typeface="Arial" pitchFamily="34" charset="0"/>
                        </a:rPr>
                        <a:t>(3,600+1,200)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sng" noProof="0" dirty="0" smtClean="0">
                          <a:latin typeface="Arial" pitchFamily="34" charset="0"/>
                          <a:cs typeface="Arial" pitchFamily="34" charset="0"/>
                        </a:rPr>
                        <a:t>4,800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GB" u="none" noProof="0" dirty="0" smtClean="0">
                          <a:latin typeface="Arial" pitchFamily="34" charset="0"/>
                          <a:cs typeface="Arial" pitchFamily="34" charset="0"/>
                        </a:rPr>
                        <a:t>Expected loss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GB" u="sng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buNone/>
                      </a:pPr>
                      <a:r>
                        <a:rPr lang="en-GB" u="sng" noProof="0" dirty="0" smtClean="0">
                          <a:latin typeface="Arial" pitchFamily="34" charset="0"/>
                          <a:cs typeface="Arial" pitchFamily="34" charset="0"/>
                        </a:rPr>
                        <a:t>(300)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Revenue:</a:t>
                      </a:r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  Cost to date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3,600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Less loss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(300)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Revenue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u="sng" dirty="0" smtClean="0">
                          <a:latin typeface="Arial" pitchFamily="34" charset="0"/>
                          <a:cs typeface="Arial" pitchFamily="34" charset="0"/>
                        </a:rPr>
                        <a:t>3,300</a:t>
                      </a:r>
                      <a:endParaRPr lang="en-GB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BC9C8-162A-4A05-9B64-3D332CA43687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Income statement computation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Contracts presentation in F/s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C9BEF-C10A-4611-AE7B-3AC1B88064F3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04800" y="1752600"/>
            <a:ext cx="4194047" cy="4648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Balance sheet figures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45152" y="1676400"/>
            <a:ext cx="4270248" cy="44500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Income statement figures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                                                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48200" y="3581400"/>
          <a:ext cx="4343401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400"/>
                <a:gridCol w="1528233"/>
                <a:gridCol w="884768"/>
              </a:tblGrid>
              <a:tr h="548640"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Revenue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Cost to date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3,600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Less loss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86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Revenue</a:t>
                      </a:r>
                      <a:endParaRPr lang="en-GB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Arial" pitchFamily="34" charset="0"/>
                          <a:cs typeface="Arial" pitchFamily="34" charset="0"/>
                        </a:rPr>
                        <a:t>3,300</a:t>
                      </a:r>
                      <a:endParaRPr lang="en-GB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28600" y="3581400"/>
          <a:ext cx="4191000" cy="2366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3700"/>
                <a:gridCol w="1257300"/>
              </a:tblGrid>
              <a:tr h="533400"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$000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1154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Cost to date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3,600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Add loss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(300)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5261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Less progressive payment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u="sng" dirty="0" smtClean="0">
                          <a:latin typeface="Arial" pitchFamily="34" charset="0"/>
                          <a:cs typeface="Arial" pitchFamily="34" charset="0"/>
                        </a:rPr>
                        <a:t>3,780</a:t>
                      </a:r>
                      <a:endParaRPr lang="en-GB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5339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Due on</a:t>
                      </a:r>
                      <a:r>
                        <a:rPr lang="en-GB" b="1" baseline="0" dirty="0" smtClean="0">
                          <a:latin typeface="Arial" pitchFamily="34" charset="0"/>
                          <a:cs typeface="Arial" pitchFamily="34" charset="0"/>
                        </a:rPr>
                        <a:t> contract</a:t>
                      </a:r>
                      <a:endParaRPr lang="en-GB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u="sng" dirty="0" smtClean="0">
                          <a:latin typeface="Arial" pitchFamily="34" charset="0"/>
                          <a:cs typeface="Arial" pitchFamily="34" charset="0"/>
                        </a:rPr>
                        <a:t>(480)</a:t>
                      </a:r>
                      <a:endParaRPr lang="en-GB" b="1" u="sn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1" y="1371600"/>
            <a:ext cx="8610599" cy="43735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What constitutes working capital? Explain what constitutes a cash cycle and explain reasons for holding cash.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Explain the key components of an inventory management system.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Explain the working capital dilemma of a finance manager.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Explain how a long term contract is treated in the income statement and the balance sheet.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2800" noProof="0" dirty="0" smtClean="0">
                <a:latin typeface="Arial" pitchFamily="34" charset="0"/>
                <a:cs typeface="Arial" pitchFamily="34" charset="0"/>
              </a:rPr>
              <a:t>Explain what overtrading means and how it may be detected.</a:t>
            </a:r>
          </a:p>
          <a:p>
            <a:pPr lvl="0">
              <a:buNone/>
            </a:pP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835E-D4DD-4B56-A630-D3D368CA7E50}" type="datetime1">
              <a:rPr lang="en-GB" smtClean="0"/>
              <a:pPr/>
              <a:t>29/06/2013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Group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Activity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200" b="1" noProof="0" dirty="0" smtClean="0">
                <a:latin typeface="Arial" pitchFamily="34" charset="0"/>
                <a:cs typeface="Arial" pitchFamily="34" charset="0"/>
              </a:rPr>
              <a:t> END</a:t>
            </a:r>
            <a:endParaRPr lang="en-GB" sz="3200" b="1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C7CB-1EFF-4DE6-86B8-A432E31D9DFD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905000"/>
            <a:ext cx="8534400" cy="4343400"/>
          </a:xfrm>
        </p:spPr>
        <p:txBody>
          <a:bodyPr>
            <a:normAutofit fontScale="85000" lnSpcReduction="20000"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Working Capital: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Working capital is composed of short-term assets; inventories and accounts receivable less short-term liabilities - primarily accounts payable and cash.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Accounts Receivable: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Also called debtors</a:t>
            </a:r>
            <a:r>
              <a:rPr lang="en-GB" noProof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???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have received goods or services on credit. The longer they take to pay the more capital is required and the higher the risk of default.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Accounts Payable: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Also called trade creditors are suppliers of goods or services on credit. The longer the credit allowed to the business the less the working capital investment.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Inventory: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Materials and consumables to ensure that works progress smoothly without stoppages due to stock outs.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Cash and bank: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Stock of cash to meet the operational needs that are not supplied on credit and to meet creditors payments when due.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Other short-term finance options: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Improving the liquidity of working capital can involve the use of business stand by facility and deposits/investments of temporary excess cash.</a:t>
            </a: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6E5B3-F1DF-496A-ACDA-045660261EF1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 W</a:t>
            </a: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orking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GB" sz="3600" b="1" noProof="0" dirty="0" err="1" smtClean="0">
                <a:latin typeface="Arial" pitchFamily="34" charset="0"/>
                <a:cs typeface="Arial" pitchFamily="34" charset="0"/>
              </a:rPr>
              <a:t>apital</a:t>
            </a:r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 composition</a:t>
            </a:r>
            <a:endParaRPr lang="en-GB" sz="3600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22CD1-CFC1-4628-B803-5C296B29AEF2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A simplified cash cycle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838200" y="2590800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871538" y="2674938"/>
          <a:ext cx="697706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62"/>
                <a:gridCol w="1371600"/>
                <a:gridCol w="1398986"/>
                <a:gridCol w="142041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Year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Average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Annual credit purchases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113,000m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Annual works billed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180,000m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Annual cost of works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160,000m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Value of inventory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21,500m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25,500m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23,500m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Value of work in progress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35,000m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37,000m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36,000m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Accounts receivable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35,000m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45,000m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40,000m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Accounts payable 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14,750m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20,750m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Arial" pitchFamily="34" charset="0"/>
                          <a:cs typeface="Arial" pitchFamily="34" charset="0"/>
                        </a:rPr>
                        <a:t>17,750m</a:t>
                      </a:r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339C3-9D04-457E-92A5-837EB1136CBD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Cash cycle example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Raw materials stock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 = 	23,500 x 365/113,000 = 	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76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			     		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Less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credit from suppliers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	17,750 x 365/113,000 = 	</a:t>
            </a: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57</a:t>
            </a:r>
            <a:r>
              <a:rPr lang="en-GB" u="sng" noProof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							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19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Work in progress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	36,000 x 365/160,000	          =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82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					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Credit given to customers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	40,000 x 365/180,000 =	</a:t>
            </a:r>
            <a:r>
              <a:rPr lang="en-GB" b="1" u="sng" noProof="0" dirty="0" smtClean="0">
                <a:latin typeface="Arial" pitchFamily="34" charset="0"/>
                <a:cs typeface="Arial" pitchFamily="34" charset="0"/>
              </a:rPr>
              <a:t>81</a:t>
            </a:r>
          </a:p>
          <a:p>
            <a:pPr>
              <a:buNone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									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Operating cycle (in days)				</a:t>
            </a:r>
            <a:r>
              <a:rPr lang="en-GB" b="1" u="dbl" noProof="0" dirty="0" smtClean="0">
                <a:latin typeface="Arial" pitchFamily="34" charset="0"/>
                <a:cs typeface="Arial" pitchFamily="34" charset="0"/>
              </a:rPr>
              <a:t>182</a:t>
            </a:r>
            <a:endParaRPr lang="en-GB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95574-D1E9-4D27-B613-A0854C19447E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Example: cash cycle determination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 lot of resources are tied in inventory: materials such as bitumen, gravel, aggregate, sand, cement, fuel etc.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Good inventory management requires four things: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Determination of an Economic Order Quantity,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Determination of the Order Level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Determination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of Safety Stock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Adequate internal controls over procurement and storage.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47E80-9C95-4D09-81B6-F9F93ECED445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Working capital management: Inventory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1"/>
            <a:ext cx="7408333" cy="3886200"/>
          </a:xfrm>
        </p:spPr>
        <p:txBody>
          <a:bodyPr>
            <a:normAutofit fontScale="77500" lnSpcReduction="200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investment in inventory decision seeks to balance: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cost of holding inventory,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The cost of ordering inventory,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GB" noProof="0" dirty="0" smtClean="0">
                <a:latin typeface="Arial" pitchFamily="34" charset="0"/>
                <a:cs typeface="Arial" pitchFamily="34" charset="0"/>
              </a:rPr>
              <a:t>Reducing the risk of stock outs.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economic order quantity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balances the first two by minimising the cost of holding stock and the cost of ordering it.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Economic Order Quantity  Q = √(2DO/C)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Where D is the annual demand, O is the order costs per batch and C is the annual carrying cost per unit.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The Order Level triggers the procurement process to start; also ensures delivery of new batch before stock runs out. 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Order Level =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Average usage x  Average lead time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en-GB" b="1" noProof="0" dirty="0" smtClean="0">
                <a:latin typeface="Arial" pitchFamily="34" charset="0"/>
                <a:cs typeface="Arial" pitchFamily="34" charset="0"/>
              </a:rPr>
              <a:t>Safety Stock </a:t>
            </a:r>
            <a:r>
              <a:rPr lang="en-GB" noProof="0" dirty="0" smtClean="0">
                <a:latin typeface="Arial" pitchFamily="34" charset="0"/>
                <a:cs typeface="Arial" pitchFamily="34" charset="0"/>
              </a:rPr>
              <a:t>is roughly based on maximum lead time and the maximum usage  less the order level.</a:t>
            </a:r>
          </a:p>
          <a:p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D499-5957-447B-B44A-ADEC03EF700D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Inventory management - EOQ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92500"/>
          </a:bodyPr>
          <a:lstStyle/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Adequate internal controls to be maintained over inventory include: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Separate the following functions: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Procurement – purchasing office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Recording and payment – accounts office</a:t>
            </a:r>
          </a:p>
          <a:p>
            <a:pPr marL="759143" lvl="1" indent="-457200"/>
            <a:r>
              <a:rPr lang="en-GB" noProof="0" dirty="0" smtClean="0">
                <a:latin typeface="Arial" pitchFamily="34" charset="0"/>
                <a:cs typeface="Arial" pitchFamily="34" charset="0"/>
              </a:rPr>
              <a:t>Custody - stores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Provide physical security over the inventory,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Carry out regular physical verification, assess its state  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Reconcile physical inventory with stock ledgers</a:t>
            </a:r>
          </a:p>
          <a:p>
            <a:r>
              <a:rPr lang="en-GB" noProof="0" dirty="0" smtClean="0">
                <a:latin typeface="Arial" pitchFamily="34" charset="0"/>
                <a:cs typeface="Arial" pitchFamily="34" charset="0"/>
              </a:rPr>
              <a:t>Use the oldest inventory first while issuing out materials.</a:t>
            </a:r>
          </a:p>
          <a:p>
            <a:pPr>
              <a:buNone/>
            </a:pPr>
            <a:endParaRPr lang="en-GB" noProof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38AD5-AF02-4D98-8E4D-9C46824B3D96}" type="datetime1">
              <a:rPr lang="en-GB" smtClean="0"/>
              <a:pPr/>
              <a:t>29/06/2013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CE0F6-67D0-47AE-9D07-C40425C4028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noProof="0" dirty="0" smtClean="0">
                <a:latin typeface="Arial" pitchFamily="34" charset="0"/>
                <a:cs typeface="Arial" pitchFamily="34" charset="0"/>
              </a:rPr>
              <a:t>Internal control over inventory</a:t>
            </a:r>
            <a:endParaRPr lang="en-GB" sz="3600" b="1" noProof="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F43706-DCE6-4921-B020-47AB2460762D}"/>
</file>

<file path=customXml/itemProps2.xml><?xml version="1.0" encoding="utf-8"?>
<ds:datastoreItem xmlns:ds="http://schemas.openxmlformats.org/officeDocument/2006/customXml" ds:itemID="{0C13D942-6283-4AEE-BAE2-8EC870D8E617}"/>
</file>

<file path=customXml/itemProps3.xml><?xml version="1.0" encoding="utf-8"?>
<ds:datastoreItem xmlns:ds="http://schemas.openxmlformats.org/officeDocument/2006/customXml" ds:itemID="{92B3ED16-97DC-4E18-8FD5-8040326F0B2A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3202</TotalTime>
  <Words>1488</Words>
  <Application>Microsoft Macintosh PowerPoint</Application>
  <PresentationFormat>On-screen Show (4:3)</PresentationFormat>
  <Paragraphs>316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Theme2</vt:lpstr>
      <vt:lpstr>Median</vt:lpstr>
      <vt:lpstr>Waveform</vt:lpstr>
      <vt:lpstr>Module Four: Session 5</vt:lpstr>
      <vt:lpstr>The objectives of the session </vt:lpstr>
      <vt:lpstr> Working Capital composition</vt:lpstr>
      <vt:lpstr>A simplified cash cycle</vt:lpstr>
      <vt:lpstr>Cash cycle example</vt:lpstr>
      <vt:lpstr>Example: cash cycle determination</vt:lpstr>
      <vt:lpstr>Working capital management: Inventory</vt:lpstr>
      <vt:lpstr>Inventory management - EOQ</vt:lpstr>
      <vt:lpstr>Internal control over inventory</vt:lpstr>
      <vt:lpstr>Working capital management: Accounts receivable</vt:lpstr>
      <vt:lpstr>Setting credit policy</vt:lpstr>
      <vt:lpstr>Cash management</vt:lpstr>
      <vt:lpstr>  Working capital management: over trading risk  </vt:lpstr>
      <vt:lpstr> Challenges of large contracts in financial reporting </vt:lpstr>
      <vt:lpstr>Calculation of %ge of completion</vt:lpstr>
      <vt:lpstr>Revenue Recognition  in construction – Example 1</vt:lpstr>
      <vt:lpstr>Profit recognition computation</vt:lpstr>
      <vt:lpstr>Contracts presentation in F/s</vt:lpstr>
      <vt:lpstr>Example 2 - Loss making contract </vt:lpstr>
      <vt:lpstr>Income statement computation</vt:lpstr>
      <vt:lpstr>Contracts presentation in F/s</vt:lpstr>
      <vt:lpstr>Group Activity</vt:lpstr>
      <vt:lpstr>Q &amp; 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Definitions</dc:title>
  <dc:creator>Mr. P-Kandole</dc:creator>
  <cp:keywords>TRT011</cp:keywords>
  <cp:lastModifiedBy>Patrick Griffith</cp:lastModifiedBy>
  <cp:revision>164</cp:revision>
  <dcterms:created xsi:type="dcterms:W3CDTF">2012-08-28T10:08:45Z</dcterms:created>
  <dcterms:modified xsi:type="dcterms:W3CDTF">2013-06-29T08:21:15Z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