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theme/theme4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  <p:sldMasterId id="2147483676" r:id="rId2"/>
    <p:sldMasterId id="2147483700" r:id="rId3"/>
  </p:sldMasterIdLst>
  <p:notesMasterIdLst>
    <p:notesMasterId r:id="rId16"/>
  </p:notesMasterIdLst>
  <p:sldIdLst>
    <p:sldId id="272" r:id="rId4"/>
    <p:sldId id="275" r:id="rId5"/>
    <p:sldId id="279" r:id="rId6"/>
    <p:sldId id="258" r:id="rId7"/>
    <p:sldId id="273" r:id="rId8"/>
    <p:sldId id="278" r:id="rId9"/>
    <p:sldId id="277" r:id="rId10"/>
    <p:sldId id="285" r:id="rId11"/>
    <p:sldId id="281" r:id="rId12"/>
    <p:sldId id="288" r:id="rId13"/>
    <p:sldId id="287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848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8" Type="http://schemas.openxmlformats.org/officeDocument/2006/relationships/slide" Target="slides/slide5.xml"/><Relationship Id="rId2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printerSettings" Target="printerSettings/printerSettings1.bin"/><Relationship Id="rId7" Type="http://schemas.openxmlformats.org/officeDocument/2006/relationships/slide" Target="slides/slide4.xml"/><Relationship Id="rId25" Type="http://schemas.openxmlformats.org/officeDocument/2006/relationships/customXml" Target="../customXml/item3.xml"/><Relationship Id="rId20" Type="http://schemas.openxmlformats.org/officeDocument/2006/relationships/viewProps" Target="viewProps.xml"/><Relationship Id="rId1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1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4" Type="http://schemas.openxmlformats.org/officeDocument/2006/relationships/customXml" Target="../customXml/item2.xml"/><Relationship Id="rId15" Type="http://schemas.openxmlformats.org/officeDocument/2006/relationships/slide" Target="slides/slide12.xml"/><Relationship Id="rId5" Type="http://schemas.openxmlformats.org/officeDocument/2006/relationships/slide" Target="slides/slide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9" Type="http://schemas.openxmlformats.org/officeDocument/2006/relationships/slide" Target="slides/slide6.xml"/><Relationship Id="rId22" Type="http://schemas.openxmlformats.org/officeDocument/2006/relationships/tableStyles" Target="tableStyles.xml"/><Relationship Id="rId14" Type="http://schemas.openxmlformats.org/officeDocument/2006/relationships/slide" Target="slides/slide11.xml"/><Relationship Id="rId4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12-06-25T18:17:12.438" idx="4">
    <p:pos x="3623" y="1958"/>
    <p:text>hopefuuly not of the business!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A4B5D-A342-44AA-983F-3A2303968748}" type="datetimeFigureOut">
              <a:rPr lang="en-US" smtClean="0"/>
              <a:pPr/>
              <a:t>8/31/12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A4156-4547-48C3-A254-5621492AFA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63880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81AB-82B2-4C0C-9268-D2C9CF4F7E0A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2BE96-6D73-4BC6-8DFE-270DE305BA03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7380D-234B-423C-9CD9-F0C372A96CCA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138138-D5DF-40F0-A05F-25A9B3BA5665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E320E-AE5B-4DE3-BA07-06F2B8E89DE5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19BFC3C-7851-4B9A-8003-CDFAA53B154A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291EF-5016-46B3-B75D-97F828A1962F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43039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F9AB5-71B7-4768-9772-279E1ADB2E49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787E-54D7-4036-922D-33A4F635A251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A0B45-144F-4820-8DB9-8E4D56F6885B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1B11-C0A3-47E1-9BF6-BA2ED7A956C4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490C7-79E9-4FBF-B337-88AEF3983CD1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E573-7F8A-4A9D-8698-E97ED538FA1C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BE3C9-8855-42D0-83F7-5444D5C90140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082D-06F6-47EC-84ED-D47534EB1256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6C1C5-5A5F-4DD9-8D4F-22372B022ED8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6BCE8-3E0A-4868-8DBE-B455C0A57A5B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FC9F5-D5CE-4E75-BCD2-2C19DF3866DD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AE41-A653-4D85-8C14-A8BD98A0A2B1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36D0AAF-B0FE-40FB-A035-C79979B752E2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C4D9A-D155-40F7-AB3B-480155FF856F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EE45-7750-4D8B-BE63-475E6EC1BDAE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20F205E-BDAF-4294-8D09-BEFB1E14F3D8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4: Session 6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708114-7287-42C6-8375-59661A639503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CEF5-68A3-4331-BC97-040F01617520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C3C89-7848-4573-8B80-EE1DFCB4BE3D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BD184D-3BC6-4814-A0A8-F5BF9502F089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466D26F-0E55-44B3-BF34-B588D881FCD9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Relationship Id="rId3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772400" cy="124670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Module Four: Session 6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4008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Ethical Issues in Financial and Business Management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0730-9042-4223-B618-5232B64650C0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3786691" cy="365125"/>
          </a:xfrm>
        </p:spPr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8534399" cy="4648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Bidding Process: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jobs are given to a few companies due to stringent bidding process.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Evaluation and contract award: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There is poor management and lack of transparency of the pass/fail evaluation process.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Contract formats: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Contractors may be exploited by the contracts signed with Government where there are no price escalation or bonus clauses.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Contract execution: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Contractors are faced with the challenge of increased prices of inputs, vague specifications, substandard designs, under/overestimated quantities, inadequate supervision.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8E5-B48F-403D-9764-0A519C70DCA1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Ethical challenges in 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the sector: contractor’s perspectiv</a:t>
            </a:r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8768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Review  the nonfinancial objectives  and the citizenship roles of a business.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Discuss and recommend action for enhancing corporate social responsibility in road construction business.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Discuss the impact of environmental issues on corporate objectives and governance.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 the core ethical challenges to road contractors and suggest ways to strengthen ethical practices in the business.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Suggest ethical policy in soliciting and execution of road works as well as in general business administration</a:t>
            </a:r>
            <a:r>
              <a:rPr lang="en-US" sz="2800" dirty="0" smtClean="0"/>
              <a:t>.</a:t>
            </a:r>
          </a:p>
          <a:p>
            <a:pPr lvl="0">
              <a:buNone/>
            </a:pPr>
            <a:endParaRPr lang="en-US" sz="26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7AA5-4DAA-44B9-8B9E-DCB6464CC371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Group Activity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Q&amp;A</a:t>
            </a:r>
            <a:endParaRPr lang="en-US" sz="36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DDB61-9E55-413F-B8F6-CE5B06C3665B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81200"/>
            <a:ext cx="8077200" cy="4144963"/>
          </a:xfrm>
        </p:spPr>
        <p:txBody>
          <a:bodyPr>
            <a:normAutofit fontScale="77500" lnSpcReduction="20000"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To review citizenship roles of business and to create awareness of ethical issues in business management.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To explain why ethics matter in business management.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To create awareness of the ethical dilemmas posed to entrepreneurs in road construction.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To share experiences of and suggest ways to address the ethical dilemmas in the road construction sector.</a:t>
            </a:r>
          </a:p>
          <a:p>
            <a:pPr lvl="0">
              <a:buNone/>
            </a:pPr>
            <a:endParaRPr lang="en-US" sz="3600" dirty="0" smtClean="0"/>
          </a:p>
          <a:p>
            <a:pPr marL="457200" lvl="0" indent="-457200">
              <a:buNone/>
            </a:pPr>
            <a:endParaRPr lang="en-US" sz="35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5E022-CEA6-4DF7-9460-60373284C5FD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objectives of the session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Ethics  is concerned with human behavior that is acceptable or "right" and that is not acceptable or "wrong" based on conventional morality.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General ethical norms encompass:</a:t>
            </a:r>
          </a:p>
          <a:p>
            <a:pPr marL="816293" lvl="1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Integrity and truthfulness</a:t>
            </a:r>
          </a:p>
          <a:p>
            <a:pPr marL="816293" lvl="1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Respect for self and others</a:t>
            </a:r>
          </a:p>
          <a:p>
            <a:pPr marL="816293" lvl="1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Fairness and justice</a:t>
            </a:r>
          </a:p>
          <a:p>
            <a:pPr marL="816293" lvl="1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Morality</a:t>
            </a:r>
          </a:p>
          <a:p>
            <a:pPr marL="816293" lvl="1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"Ethics represents the attempt to resolve the conflict between selfishness and selflessness; between our material needs and our conscience." </a:t>
            </a:r>
          </a:p>
          <a:p>
            <a:pPr marL="816293" lvl="1" indent="-514350"/>
            <a:r>
              <a:rPr lang="en-US" dirty="0" smtClean="0">
                <a:latin typeface="Arial" pitchFamily="34" charset="0"/>
                <a:cs typeface="Arial" pitchFamily="34" charset="0"/>
              </a:rPr>
              <a:t>Ethical norms are essential for maintaining stability and harmony where people interact with one another. </a:t>
            </a: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60CE-5170-4D17-AA72-F92C1AB2DE6A}" type="datetime1">
              <a:rPr lang="en-US" smtClean="0"/>
              <a:pPr/>
              <a:t>8/31/12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  Appreciating ethics in business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458200" cy="4038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 lack of ethical behavior has led to catastrophe for several institutions.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Beyond the legal consequences, there are financial implications that follow a decision to act unethically.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Business decisions are a result of deliberate discussion and election but have a wide outreach. </a:t>
            </a:r>
          </a:p>
          <a:p>
            <a:pPr marL="457200" indent="-457200">
              <a:lnSpc>
                <a:spcPct val="90000"/>
              </a:lnSpc>
            </a:pPr>
            <a:endParaRPr lang="en-US" sz="28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7EBD8A84-AE5A-4DC0-949C-BC5EA4E13290}" type="datetime1">
              <a:rPr lang="en-US" smtClean="0"/>
              <a:pPr/>
              <a:t>8/31/12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Module 4: Session 6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fld id="{B41A9892-5F6A-409A-B9D5-660B19238B07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Why ethics matter in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Financial Management? </a:t>
            </a:r>
            <a:r>
              <a:rPr lang="en-GB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Lenders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Institutional lenders attach higher risk due to fraudulent activity. This leads to increased interest costs.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Investors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Confidence in the business performance takes a hit because investor cannot trust financial reporting, economic use of resources or credit extension.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Peers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Business partners will look elsewhere for business relationships if they cannot trust the company’s management.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Employees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Workers’ morale and trust slips following revelation of unethical behavior.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Public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The public suffers consequences of unethical action and in return the company’s image will forever be tarnished.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Owner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The proprietor loses his or her investment (ref. Greenland Bank).</a:t>
            </a:r>
          </a:p>
          <a:p>
            <a:pPr lvl="0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7A54-E17D-43A8-9210-4B581A77EB56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Effects of unethical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practices on stakeholders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4496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goal of maximizing shareholder wealth implies that shareholders are the only stakeholders of company.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fact stakeholders of a company include employees, customers, suppliers and the wider community.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formulation of financial policy of the firm should foremost take into account the interests of the shareholders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formulation of non- financial objectives should addresses the concerns of other stakeholders. </a:t>
            </a:r>
          </a:p>
          <a:p>
            <a:pPr lvl="0"/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AAF9B-963F-46F4-8EA6-5F3D8138C8A4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Social responsibility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 business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676398"/>
          <a:ext cx="8915400" cy="426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791200"/>
              </a:tblGrid>
              <a:tr h="49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Calibri"/>
                          <a:cs typeface="Times New Roman"/>
                        </a:rPr>
                        <a:t>Ethical considerations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/>
                          <a:ea typeface="Calibri"/>
                          <a:cs typeface="Times New Roman"/>
                        </a:rPr>
                        <a:t>Expectation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03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Welfare of Employees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Calibri"/>
                          <a:cs typeface="Times New Roman"/>
                        </a:rPr>
                        <a:t>Competitive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wages, </a:t>
                      </a:r>
                      <a:r>
                        <a:rPr lang="en-US" sz="1400" dirty="0">
                          <a:latin typeface="Arial"/>
                          <a:ea typeface="Calibri"/>
                          <a:cs typeface="Times New Roman"/>
                        </a:rPr>
                        <a:t>comfortable and safe working conditions, good training and career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advancement, continued employment.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Welfare of management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Competitive salaries and benefits within the means of the business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/>
                          <a:ea typeface="Calibri"/>
                          <a:cs typeface="Times New Roman"/>
                        </a:rPr>
                        <a:t>Welfare of society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Calibri"/>
                          <a:cs typeface="Times New Roman"/>
                        </a:rPr>
                        <a:t>Concern for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environment, protection from danger, safe and secure operations. Economic use of resources,</a:t>
                      </a:r>
                      <a:r>
                        <a:rPr lang="en-US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societal benefits.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5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Calibri"/>
                          <a:cs typeface="Times New Roman"/>
                        </a:rPr>
                        <a:t>Service quality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Provision of goods or services at acceptable standards, value for money.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Calibri"/>
                          <a:cs typeface="Times New Roman"/>
                        </a:rPr>
                        <a:t>Satisfaction of customers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Value delivery, fair </a:t>
                      </a:r>
                      <a:r>
                        <a:rPr lang="en-US" sz="1400" dirty="0">
                          <a:latin typeface="Arial"/>
                          <a:ea typeface="Calibri"/>
                          <a:cs typeface="Times New Roman"/>
                        </a:rPr>
                        <a:t>dealing.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Calibri"/>
                          <a:cs typeface="Times New Roman"/>
                        </a:rPr>
                        <a:t>Relationship to  suppliers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Calibri"/>
                          <a:cs typeface="Times New Roman"/>
                        </a:rPr>
                        <a:t>Not 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exploiting </a:t>
                      </a:r>
                      <a:r>
                        <a:rPr lang="en-US" sz="1400" dirty="0">
                          <a:latin typeface="Arial"/>
                          <a:ea typeface="Calibri"/>
                          <a:cs typeface="Times New Roman"/>
                        </a:rPr>
                        <a:t>power as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buyer, .fair bargain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35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/>
                          <a:ea typeface="Calibri"/>
                          <a:cs typeface="Times New Roman"/>
                        </a:rPr>
                        <a:t>Research 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Times New Roman"/>
                        </a:rPr>
                        <a:t>and development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Calibri"/>
                          <a:cs typeface="Times New Roman"/>
                        </a:rPr>
                        <a:t>Improved products, services.</a:t>
                      </a:r>
                      <a:r>
                        <a:rPr lang="en-US" sz="1400" baseline="0" dirty="0" smtClean="0">
                          <a:latin typeface="Arial"/>
                          <a:ea typeface="Calibri"/>
                          <a:cs typeface="Times New Roman"/>
                        </a:rPr>
                        <a:t> Innovation.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384F-74B5-41AA-B13A-6DECF5E46885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Stakeholders expectations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39347"/>
            <a:ext cx="8686800" cy="4409053"/>
          </a:xfrm>
        </p:spPr>
        <p:txBody>
          <a:bodyPr>
            <a:normAutofit fontScale="92500"/>
          </a:bodyPr>
          <a:lstStyle/>
          <a:p>
            <a:pPr lvl="0"/>
            <a:r>
              <a:rPr lang="en-US" b="1" dirty="0" smtClean="0">
                <a:latin typeface="Arial" pitchFamily="34" charset="0"/>
                <a:cs typeface="Arial" pitchFamily="34" charset="0"/>
              </a:rPr>
              <a:t>Economic responsibility: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Shareholders and financiers have invested their money in the company and require a return.</a:t>
            </a:r>
          </a:p>
          <a:p>
            <a:pPr lvl="0"/>
            <a:r>
              <a:rPr lang="en-US" b="1" dirty="0" smtClean="0">
                <a:latin typeface="Arial" pitchFamily="34" charset="0"/>
                <a:cs typeface="Arial" pitchFamily="34" charset="0"/>
              </a:rPr>
              <a:t>Legal responsibility: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Companies operate within a legal framework as defined by company law, the various accounting and environmental standards,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other laws. </a:t>
            </a:r>
          </a:p>
          <a:p>
            <a:pPr lvl="0"/>
            <a:r>
              <a:rPr lang="en-US" b="1" dirty="0" smtClean="0">
                <a:latin typeface="Arial" pitchFamily="34" charset="0"/>
                <a:cs typeface="Arial" pitchFamily="34" charset="0"/>
              </a:rPr>
              <a:t>Ethical responsibility: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Arise not as a result of legal requirements but as a result societal expectations. </a:t>
            </a:r>
          </a:p>
          <a:p>
            <a:pPr lvl="0"/>
            <a:r>
              <a:rPr lang="en-US" b="1" dirty="0" smtClean="0">
                <a:latin typeface="Arial" pitchFamily="34" charset="0"/>
                <a:cs typeface="Arial" pitchFamily="34" charset="0"/>
              </a:rPr>
              <a:t>Philanthropic responsibility: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Sensitive to the needy with charitable donations, provision of recreation facilities to employees, the sponsoring of athletic, religious and cultural events and the like.</a:t>
            </a:r>
          </a:p>
          <a:p>
            <a:pPr lvl="0"/>
            <a:endParaRPr lang="en-US" sz="2800" b="1" dirty="0" smtClean="0"/>
          </a:p>
          <a:p>
            <a:endParaRPr lang="en-US" sz="2800" b="1" dirty="0" smtClean="0"/>
          </a:p>
          <a:p>
            <a:pPr lvl="0"/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F9E7-7F15-4A22-8F1B-2CFA045AFEAB}" type="datetime1">
              <a:rPr lang="en-US" smtClean="0"/>
              <a:pPr/>
              <a:t>8/31/12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8328"/>
            <a:ext cx="80010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Company’s social responsibility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47244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Corruption of employers, consultants born by contractor against value for money delivery.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Delayed fulfillment of employer obligations against timely completion of works.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Unfair advantage against competitive bidding. 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Under bidding against value for money delivery.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Competitive bidding against collusive practice.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Lowest evaluated bidder against value delivery.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Fixed price contracts against inflation during long term contracts.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Cancelled invitations against transparency bidding.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US" sz="26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0CB14-8E22-4CEE-87B1-4C77D13CEB30}" type="datetime1">
              <a:rPr lang="en-US" smtClean="0"/>
              <a:pPr/>
              <a:t>8/31/12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Ethical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dilemmas in road construction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6F5B5A-34A4-4FF6-A82F-63EDAFE6A822}"/>
</file>

<file path=customXml/itemProps2.xml><?xml version="1.0" encoding="utf-8"?>
<ds:datastoreItem xmlns:ds="http://schemas.openxmlformats.org/officeDocument/2006/customXml" ds:itemID="{73E8BC0E-59E9-4397-9D8D-92646A6B669F}"/>
</file>

<file path=customXml/itemProps3.xml><?xml version="1.0" encoding="utf-8"?>
<ds:datastoreItem xmlns:ds="http://schemas.openxmlformats.org/officeDocument/2006/customXml" ds:itemID="{D9B83882-0076-4C33-8FA1-F9A27D3C025A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1983</TotalTime>
  <Words>972</Words>
  <Application>Microsoft Office PowerPoint</Application>
  <PresentationFormat>On-screen Show (4:3)</PresentationFormat>
  <Paragraphs>126</Paragraphs>
  <Slides>12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Theme2</vt:lpstr>
      <vt:lpstr>Median</vt:lpstr>
      <vt:lpstr>Waveform</vt:lpstr>
      <vt:lpstr>Module Four: Session 6</vt:lpstr>
      <vt:lpstr>The objectives of the session </vt:lpstr>
      <vt:lpstr>     Appreciating ethics in business</vt:lpstr>
      <vt:lpstr>  Why ethics matter in  Financial Management?  </vt:lpstr>
      <vt:lpstr>Effects of unethical  practices on stakeholders </vt:lpstr>
      <vt:lpstr>Social responsibility  in business </vt:lpstr>
      <vt:lpstr>Stakeholders expectations</vt:lpstr>
      <vt:lpstr>        Company’s social responsibility </vt:lpstr>
      <vt:lpstr>Ethical  dilemmas in road construction </vt:lpstr>
      <vt:lpstr>Ethical challenges in  the sector: contractor’s perspective</vt:lpstr>
      <vt:lpstr>Group Activity  </vt:lpstr>
      <vt:lpstr>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Mr. P-Kandole</dc:creator>
  <cp:keywords>TRT011</cp:keywords>
  <cp:lastModifiedBy>Patrick Griffith</cp:lastModifiedBy>
  <cp:revision>87</cp:revision>
  <dcterms:created xsi:type="dcterms:W3CDTF">2012-08-31T09:00:16Z</dcterms:created>
  <dcterms:modified xsi:type="dcterms:W3CDTF">2012-08-31T09:34:16Z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