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1" r:id="rId1"/>
  </p:sldMasterIdLst>
  <p:notesMasterIdLst>
    <p:notesMasterId r:id="rId17"/>
  </p:notesMasterIdLst>
  <p:sldIdLst>
    <p:sldId id="257" r:id="rId2"/>
    <p:sldId id="270" r:id="rId3"/>
    <p:sldId id="282" r:id="rId4"/>
    <p:sldId id="283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>
          <a:srgbClr val="FF0000"/>
        </p14:laserClr>
      </p:ext>
      <p:ext uri="{2FDB2607-1784-4EEB-B798-7EB5836EED8A}">
        <p14:showMediaCtrls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"/>
      </p:ext>
    </p:extLst>
  </p:showPr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848" y="-3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A302A-E061-42A0-B9E1-B2E86CD5AAF1}" type="datetimeFigureOut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EF6DC-C9E6-4EC0-8C06-18B963F9C9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9741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2BCBAD-680A-4192-9926-7190A349AB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6338-846F-40D0-B224-0CA5892821E8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6256455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C250-73B7-47E4-840F-AC0F0C4D186E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AF10-A4A2-4630-8487-D8B3874EC6E2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"/>
            <a:ext cx="2689860" cy="6165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2CC4-3349-44DE-8AEF-85969E90483B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2321B-3772-44DF-AC3C-E4B3F8B3C22C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DBF89-3497-4B66-ACF3-8E93AFE1307F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21E0-BC10-4EF8-8D41-0893866EDF2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1A10-69A9-434C-8028-DC99B23C5698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92EFA-5685-401A-B127-2BDB69CFC520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B5B7-B0AE-4B81-B8F9-DCEA1D6C4695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D2D4F83-1CDC-42A9-95AD-7546594F6422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5C982CC-56CC-476B-9D1B-313D9D241D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de" TargetMode="External"/><Relationship Id="rId4" Type="http://schemas.openxmlformats.org/officeDocument/2006/relationships/hyperlink" Target="http://en.wikipedia.org/wiki/Good_(economics)" TargetMode="External"/><Relationship Id="rId5" Type="http://schemas.openxmlformats.org/officeDocument/2006/relationships/hyperlink" Target="http://en.wikipedia.org/wiki/Service_(economics)" TargetMode="External"/><Relationship Id="rId6" Type="http://schemas.openxmlformats.org/officeDocument/2006/relationships/hyperlink" Target="http://en.wikipedia.org/wiki/Consumer" TargetMode="External"/><Relationship Id="rId7" Type="http://schemas.openxmlformats.org/officeDocument/2006/relationships/hyperlink" Target="http://en.wikipedia.org/wiki/Private_property" TargetMode="External"/><Relationship Id="rId8" Type="http://schemas.openxmlformats.org/officeDocument/2006/relationships/hyperlink" Target="http://en.wikipedia.org/wiki/Profit_(economics)" TargetMode="External"/><Relationship Id="rId9" Type="http://schemas.openxmlformats.org/officeDocument/2006/relationships/hyperlink" Target="http://en.wikipedia.org/wiki/Wealth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Organizatio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2953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Module Four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Session One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819400"/>
            <a:ext cx="6400800" cy="30480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Starting up a business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                           </a:t>
            </a:r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4619-F69F-4951-B67E-4456B8E6BEF9}" type="datetime1">
              <a:rPr lang="en-US" smtClean="0"/>
              <a:pPr/>
              <a:t>8/28/12</a:t>
            </a:fld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lnSpcReduction="10000"/>
          </a:bodyPr>
          <a:lstStyle/>
          <a:p>
            <a:r>
              <a:rPr lang="en-US" sz="2700" b="1" dirty="0">
                <a:latin typeface="Arial" pitchFamily="34" charset="0"/>
                <a:cs typeface="Arial" pitchFamily="34" charset="0"/>
              </a:rPr>
              <a:t>Organizational Change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: Changes in management structure, key employees.</a:t>
            </a:r>
          </a:p>
          <a:p>
            <a:r>
              <a:rPr lang="en-US" sz="2700" b="1" dirty="0">
                <a:latin typeface="Arial" pitchFamily="34" charset="0"/>
                <a:cs typeface="Arial" pitchFamily="34" charset="0"/>
              </a:rPr>
              <a:t>Small Business Repositioning: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An evaluation of a small business with declining profits, customers and sales can reveal a need to reposition business functions</a:t>
            </a:r>
          </a:p>
          <a:p>
            <a:r>
              <a:rPr lang="en-US" sz="2700" b="1" dirty="0">
                <a:latin typeface="Arial" pitchFamily="34" charset="0"/>
                <a:cs typeface="Arial" pitchFamily="34" charset="0"/>
              </a:rPr>
              <a:t>Decrease Overhead: 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In times of financial stress, small companies should look to slash costs and recoup sunk expenses.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Turnaround strategies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for a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declining small business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37897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819400"/>
            <a:ext cx="7408333" cy="3306763"/>
          </a:xfrm>
        </p:spPr>
        <p:txBody>
          <a:bodyPr/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Entrepreneurs must take care to ensure that they are compliant with the laws.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Avoids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default penalties and unnecessary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prosecution that is diversionary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Licensing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and business-regulation requirements prevent other people from attacking your business 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Why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is it Important for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business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owners to comply with regulatory requirements?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4378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/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Considerations: A review of local regulations prior to getting into business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Discrimination: Avoid discriminatory practices that are unconstitutional and unlawful.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Safety: Observance of Occupational Safety and Health</a:t>
            </a:r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005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Compliance Cont’d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86777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 fontScale="77500" lnSpcReduction="20000"/>
          </a:bodyPr>
          <a:lstStyle/>
          <a:p>
            <a:r>
              <a:rPr lang="en-US" sz="3000" dirty="0">
                <a:latin typeface="Arial" pitchFamily="34" charset="0"/>
                <a:cs typeface="Arial" pitchFamily="34" charset="0"/>
              </a:rPr>
              <a:t>Watch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your revenue and cash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- Understand how much capital you have in the bank at all times, and realize when you will need to borrow to stay in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business</a:t>
            </a:r>
          </a:p>
          <a:p>
            <a:pPr marL="0" indent="0"/>
            <a:endParaRPr lang="en-US" sz="3000" dirty="0">
              <a:latin typeface="Arial" pitchFamily="34" charset="0"/>
              <a:cs typeface="Arial" pitchFamily="34" charset="0"/>
            </a:endParaRPr>
          </a:p>
          <a:p>
            <a:r>
              <a:rPr lang="en-US" sz="3000" dirty="0">
                <a:latin typeface="Arial" pitchFamily="34" charset="0"/>
                <a:cs typeface="Arial" pitchFamily="34" charset="0"/>
              </a:rPr>
              <a:t>Stay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updated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on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competition 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- Make sure you know what your competition is up to, and be ready to move in when they move out. </a:t>
            </a: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marL="0" indent="0"/>
            <a:endParaRPr lang="en-US" sz="3000" dirty="0">
              <a:latin typeface="Arial" pitchFamily="34" charset="0"/>
              <a:cs typeface="Arial" pitchFamily="34" charset="0"/>
            </a:endParaRPr>
          </a:p>
          <a:p>
            <a:r>
              <a:rPr lang="en-US" sz="3000" dirty="0">
                <a:latin typeface="Arial" pitchFamily="34" charset="0"/>
                <a:cs typeface="Arial" pitchFamily="34" charset="0"/>
              </a:rPr>
              <a:t>Stay in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shape</a:t>
            </a:r>
            <a:r>
              <a:rPr lang="en-US" sz="3000" dirty="0">
                <a:latin typeface="Arial" pitchFamily="34" charset="0"/>
                <a:cs typeface="Arial" pitchFamily="34" charset="0"/>
              </a:rPr>
              <a:t>: When your company hits tough times, you will be working more hours and trying to do more with less rest. 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Business survival strategies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526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62200"/>
            <a:ext cx="7408333" cy="3763963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1.Explain what a business is and suggest reasons for starting up a business.</a:t>
            </a:r>
          </a:p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2. Discuss the common challenges faced in raising capital for a new business.</a:t>
            </a:r>
          </a:p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3. Explain the common reasons why most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businesses fail and </a:t>
            </a:r>
            <a:r>
              <a:rPr lang="en-US" dirty="0">
                <a:latin typeface="Arial" pitchFamily="34" charset="0"/>
                <a:cs typeface="Arial" pitchFamily="34" charset="0"/>
              </a:rPr>
              <a:t>why you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preferred to </a:t>
            </a:r>
            <a:r>
              <a:rPr lang="en-US" dirty="0">
                <a:latin typeface="Arial" pitchFamily="34" charset="0"/>
                <a:cs typeface="Arial" pitchFamily="34" charset="0"/>
              </a:rPr>
              <a:t>join road construction business.</a:t>
            </a:r>
          </a:p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4. Identify key financial challenges you have faced 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suggest </a:t>
            </a:r>
            <a:r>
              <a:rPr lang="en-US" dirty="0">
                <a:latin typeface="Arial" pitchFamily="34" charset="0"/>
                <a:cs typeface="Arial" pitchFamily="34" charset="0"/>
              </a:rPr>
              <a:t>strategies to address them. </a:t>
            </a:r>
          </a:p>
          <a:p>
            <a:pPr lvl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5.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Discuss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reasons why it is important for new business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entrepreneurs </a:t>
            </a:r>
            <a:r>
              <a:rPr lang="en-US" dirty="0">
                <a:latin typeface="Arial" pitchFamily="34" charset="0"/>
                <a:cs typeface="Arial" pitchFamily="34" charset="0"/>
              </a:rPr>
              <a:t>to understand and comply with different regulatory requirements in Uganda.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Activity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6632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THE END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6338-846F-40D0-B224-0CA5892821E8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Introduce module four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Recap of the introductory module - understanding the concept of business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challenges faced in raising startup capital for a business.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Discuss 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strategies for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improving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Small Business Enterprise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Discuss business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survival strategies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Objectives of the Session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5521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Builds on the three previous modules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Recaps the rationale for starting a business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Examines the concept of risk in a business.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Introduces the trainee to interpretation of performance and position statements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Reviews financial management policies and ethical issues in financial management.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By the end of the module trainees will be able to understand the essence of a business, the content and meaning of financial statements and appreciate policies that guide them and the ethical challenges to a finance manager.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2844" y="338328"/>
            <a:ext cx="8786874" cy="1252728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Introduction of Finance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 and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Risk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anagement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module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The nature of business enterprises; justification and limited liability preference.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Business planning including  budgetary planning and control, the budget as a yardstick for measuring and control of operations and use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KPIs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Performance measurement by profitability and ROI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Performance measurement by cash, NPV, IRR and cash flow forecasts, short and long term.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Recap of earlier modules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pPr marL="514350" indent="-514350"/>
            <a:r>
              <a:rPr lang="en-US" sz="28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business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an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2" tooltip="Organization"/>
              </a:rPr>
              <a:t>organization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engaged in the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3" tooltip="Trade"/>
              </a:rPr>
              <a:t>trade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of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4" tooltip="Good (economics)"/>
              </a:rPr>
              <a:t>goods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5" tooltip="Service (economics)"/>
              </a:rPr>
              <a:t>services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or both to </a:t>
            </a:r>
            <a:r>
              <a:rPr lang="en-US" sz="2800" u="sng" dirty="0" smtClean="0">
                <a:latin typeface="Arial" pitchFamily="34" charset="0"/>
                <a:cs typeface="Arial" pitchFamily="34" charset="0"/>
                <a:hlinkClick r:id="rId6" tooltip="Consumer"/>
              </a:rPr>
              <a:t>consumers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 and other businesses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514350" indent="-514350"/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514350" indent="-514350"/>
            <a:r>
              <a:rPr lang="en-US" sz="2800" dirty="0" smtClean="0">
                <a:latin typeface="Arial" pitchFamily="34" charset="0"/>
                <a:cs typeface="Arial" pitchFamily="34" charset="0"/>
              </a:rPr>
              <a:t>In capitalistic economies, businesses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n-US" sz="2800" u="sng" dirty="0" smtClean="0">
                <a:latin typeface="Arial" pitchFamily="34" charset="0"/>
                <a:cs typeface="Arial" pitchFamily="34" charset="0"/>
                <a:hlinkClick r:id="rId7" tooltip="Private property"/>
              </a:rPr>
              <a:t>privately </a:t>
            </a:r>
            <a:r>
              <a:rPr lang="en-US" sz="2800" u="sng" dirty="0" smtClean="0">
                <a:latin typeface="Arial" pitchFamily="34" charset="0"/>
                <a:cs typeface="Arial" pitchFamily="34" charset="0"/>
                <a:hlinkClick r:id="rId7" tooltip="Private property"/>
              </a:rPr>
              <a:t>owned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they are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administered to earn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8" tooltip="Profit (economics)"/>
              </a:rPr>
              <a:t>profit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and to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increase the </a:t>
            </a:r>
            <a:r>
              <a:rPr lang="en-US" sz="2800" u="sng" dirty="0">
                <a:latin typeface="Arial" pitchFamily="34" charset="0"/>
                <a:cs typeface="Arial" pitchFamily="34" charset="0"/>
                <a:hlinkClick r:id="rId9" tooltip="Wealth"/>
              </a:rPr>
              <a:t>wealth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of their owners.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Understanding a Business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438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Economic reasons – wealth creation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Self employment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Financial Independence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Adventure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Passion</a:t>
            </a:r>
          </a:p>
          <a:p>
            <a:pPr lvl="0"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Convenience – work at home, flexible hours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Reasons why people start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own businesses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86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86000"/>
            <a:ext cx="7408333" cy="384016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Most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small businesses fail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Unproven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business partners and model :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Investors feel safe when they can see historical operating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results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Lack of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coherent business plan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Inability to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effectively communicate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Lack of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ready investors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Why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is it so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hard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raise capital for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tarting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new business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?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2738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Cash constraints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Poor planning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Poor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management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Bad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Idea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Ignoring risks in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assessment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opportunities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Misfortune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4: Session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Reasons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why most </a:t>
            </a:r>
            <a:r>
              <a:rPr lang="en-US" sz="4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4000" b="1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US" sz="4000" b="1" dirty="0">
                <a:latin typeface="Arial" pitchFamily="34" charset="0"/>
                <a:cs typeface="Arial" pitchFamily="34" charset="0"/>
              </a:rPr>
              <a:t>business fail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91701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Wingdings" pitchFamily="2" charset="2"/>
              <a:buChar char="q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Marketing mix: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(place, price, promotion, research &amp; surveys)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Technology: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Use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technology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that you can to market yourself and get the word out. 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Staffing relationship: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Offer flexible schedules and terms and benefits,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e.g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health insurance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Analysis of performance: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When you run a small business, there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is often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little time to analyze what you are doing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0">
              <a:buFont typeface="Wingdings" pitchFamily="2" charset="2"/>
              <a:buChar char="q"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Cash flow: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Will make or break you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8593C-3CC6-41E6-A9D0-C22B3ACBCDD3}" type="datetime1">
              <a:rPr lang="en-US" smtClean="0"/>
              <a:pPr/>
              <a:t>8/28/12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4: Session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982CC-56CC-476B-9D1B-313D9D241DB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Strategies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improving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 small scale business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nterprise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64809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4531D8-6E0C-4C2D-8116-6CEFAC718DEB}"/>
</file>

<file path=customXml/itemProps2.xml><?xml version="1.0" encoding="utf-8"?>
<ds:datastoreItem xmlns:ds="http://schemas.openxmlformats.org/officeDocument/2006/customXml" ds:itemID="{0BC40C0A-1909-4DD0-8C7D-59E2A4C6EDB1}"/>
</file>

<file path=customXml/itemProps3.xml><?xml version="1.0" encoding="utf-8"?>
<ds:datastoreItem xmlns:ds="http://schemas.openxmlformats.org/officeDocument/2006/customXml" ds:itemID="{BBFC6FB0-485F-405D-A106-7D66A121F525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355</TotalTime>
  <Words>889</Words>
  <Application>Microsoft Office PowerPoint</Application>
  <PresentationFormat>On-screen Show (4:3)</PresentationFormat>
  <Paragraphs>124</Paragraphs>
  <Slides>15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Module Four Session One</vt:lpstr>
      <vt:lpstr> Objectives of the Session </vt:lpstr>
      <vt:lpstr>Introduction of Finance  and Risk Management module</vt:lpstr>
      <vt:lpstr>Recap of earlier modules</vt:lpstr>
      <vt:lpstr>Understanding a Business </vt:lpstr>
      <vt:lpstr> Reasons why people start   own businesses </vt:lpstr>
      <vt:lpstr>  Why is it so hard to  raise capital for starting a new business? </vt:lpstr>
      <vt:lpstr>Reasons why most  small business fail</vt:lpstr>
      <vt:lpstr>Strategies for improving  a small scale business enterprise</vt:lpstr>
      <vt:lpstr>Turnaround strategies for a declining small business</vt:lpstr>
      <vt:lpstr> Why is it Important for business owners to comply with regulatory requirements?</vt:lpstr>
      <vt:lpstr>Compliance Cont’d.</vt:lpstr>
      <vt:lpstr> Business survival strategies </vt:lpstr>
      <vt:lpstr>Group Activity </vt:lpstr>
      <vt:lpstr> THE 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Ssemmanda</dc:creator>
  <cp:keywords>TRT011</cp:keywords>
  <cp:lastModifiedBy>Patrick Griffith</cp:lastModifiedBy>
  <cp:revision>46</cp:revision>
  <dcterms:created xsi:type="dcterms:W3CDTF">2012-08-28T09:08:00Z</dcterms:created>
  <dcterms:modified xsi:type="dcterms:W3CDTF">2012-08-28T09:17:27Z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