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6" r:id="rId2"/>
    <p:sldMasterId id="2147483700" r:id="rId3"/>
  </p:sldMasterIdLst>
  <p:notesMasterIdLst>
    <p:notesMasterId r:id="rId21"/>
  </p:notesMasterIdLst>
  <p:sldIdLst>
    <p:sldId id="272" r:id="rId4"/>
    <p:sldId id="275" r:id="rId5"/>
    <p:sldId id="279" r:id="rId6"/>
    <p:sldId id="258" r:id="rId7"/>
    <p:sldId id="273" r:id="rId8"/>
    <p:sldId id="278" r:id="rId9"/>
    <p:sldId id="277" r:id="rId10"/>
    <p:sldId id="291" r:id="rId11"/>
    <p:sldId id="281" r:id="rId12"/>
    <p:sldId id="282" r:id="rId13"/>
    <p:sldId id="283" r:id="rId14"/>
    <p:sldId id="285" r:id="rId15"/>
    <p:sldId id="284" r:id="rId16"/>
    <p:sldId id="288" r:id="rId17"/>
    <p:sldId id="287" r:id="rId18"/>
    <p:sldId id="289" r:id="rId19"/>
    <p:sldId id="29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trick Griffith" initials="PG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69" autoAdjust="0"/>
  </p:normalViewPr>
  <p:slideViewPr>
    <p:cSldViewPr>
      <p:cViewPr varScale="1">
        <p:scale>
          <a:sx n="90" d="100"/>
          <a:sy n="90" d="100"/>
        </p:scale>
        <p:origin x="-7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80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theme" Target="theme/theme1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8" Type="http://schemas.openxmlformats.org/officeDocument/2006/relationships/slide" Target="slides/slide5.xml"/><Relationship Id="rId2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5" Type="http://schemas.openxmlformats.org/officeDocument/2006/relationships/viewProps" Target="viewProps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7" Type="http://schemas.openxmlformats.org/officeDocument/2006/relationships/slide" Target="slides/slide4.xml"/><Relationship Id="rId20" Type="http://schemas.openxmlformats.org/officeDocument/2006/relationships/slide" Target="slides/slide17.xml"/><Relationship Id="rId16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29" Type="http://schemas.openxmlformats.org/officeDocument/2006/relationships/customXml" Target="../customXml/item2.xml"/><Relationship Id="rId24" Type="http://schemas.openxmlformats.org/officeDocument/2006/relationships/presProps" Target="presProps.xml"/><Relationship Id="rId11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23" Type="http://schemas.openxmlformats.org/officeDocument/2006/relationships/commentAuthors" Target="commentAuthors.xml"/><Relationship Id="rId15" Type="http://schemas.openxmlformats.org/officeDocument/2006/relationships/slide" Target="slides/slide12.xml"/><Relationship Id="rId5" Type="http://schemas.openxmlformats.org/officeDocument/2006/relationships/slide" Target="slides/slide2.xml"/><Relationship Id="rId28" Type="http://schemas.openxmlformats.org/officeDocument/2006/relationships/customXml" Target="../customXml/item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9" Type="http://schemas.openxmlformats.org/officeDocument/2006/relationships/slide" Target="slides/slide6.xml"/><Relationship Id="rId22" Type="http://schemas.openxmlformats.org/officeDocument/2006/relationships/printerSettings" Target="printerSettings/printerSettings1.bin"/><Relationship Id="rId27" Type="http://schemas.openxmlformats.org/officeDocument/2006/relationships/tableStyles" Target="tableStyles.xml"/><Relationship Id="rId14" Type="http://schemas.openxmlformats.org/officeDocument/2006/relationships/slide" Target="slides/slide11.xml"/><Relationship Id="rId4" Type="http://schemas.openxmlformats.org/officeDocument/2006/relationships/slide" Target="slides/slide1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A4B5D-A342-44AA-983F-3A2303968748}" type="datetimeFigureOut">
              <a:rPr lang="en-US" smtClean="0"/>
              <a:pPr/>
              <a:t>28/06/2013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A4156-4547-48C3-A254-5621492AFA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08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jpeg"/><Relationship Id="rId3" Type="http://schemas.openxmlformats.org/officeDocument/2006/relationships/image" Target="../media/image5.w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jpeg"/><Relationship Id="rId3" Type="http://schemas.openxmlformats.org/officeDocument/2006/relationships/image" Target="../media/image5.w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D3C3-0ED0-4B6B-A77B-2ADE1FC93777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1F4-8A13-4026-AB76-7CBDAFF4ED77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FA06-3B2B-4C01-8136-B43DA7859819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7A65863-6E1E-40EE-8B62-4602EEB519E7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6B967-7286-44D4-9B0E-28FE5E69FD48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A6C195E-2B9C-468C-9860-BF790C735DA8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BCF5-F011-4248-AA53-E1C302574E4F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039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7CAB-BC3D-4499-903A-66DD3B85919A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CC21-BEC7-46EB-BA20-A6ED49725159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4A51-B81D-4E13-974E-9C9D519B3C1E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0700-EA0C-4351-9893-1A48172E251D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3184-206B-4DBB-B966-52205EF01912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24BC-BB7A-4181-BA32-B6B2BBD0B251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2022-9A41-41B0-9E4A-90151FE1A2A7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2D510-FD51-4248-BA15-3881B53E4F92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E8ED-AA1F-4678-B68E-C313340FCB0B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681-5C5A-48D4-A202-AA4D4E154E07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BA-7960-4452-A5F2-334B48336611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06C4-980D-4730-AAFF-8029092FB6C4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D296745-C5F5-4703-BEE1-87066FF11D97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20B1-2147-4B0F-9204-7CF80915B345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9B61-2FA2-4F7D-9149-0ADFD88F215E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6F3C06-36CE-4739-8B78-14AE10CD4D22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Module 2: Session 3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8AE27D4-30F1-4ADA-9617-313981544424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187C-2D63-4108-A06C-197C80DFFF55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768D0-64E0-4DCA-9833-FC487982FBAD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ransition xmlns:p14="http://schemas.microsoft.com/office/powerpoint/2010/main">
    <p:fade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78BB94-0E7C-4FBB-9F49-B851F91195B2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FDC5D51-E5A7-422F-B102-0FF3B4A080D6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246707"/>
          </a:xfrm>
        </p:spPr>
        <p:txBody>
          <a:bodyPr/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Module 4: Session 2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>
          <a:xfrm>
            <a:off x="1295400" y="4038600"/>
            <a:ext cx="6400800" cy="990600"/>
          </a:xfrm>
        </p:spPr>
        <p:txBody>
          <a:bodyPr>
            <a:noAutofit/>
          </a:bodyPr>
          <a:lstStyle/>
          <a:p>
            <a:r>
              <a:rPr lang="en-GB" sz="3600" noProof="0" smtClean="0">
                <a:latin typeface="Arial" pitchFamily="34" charset="0"/>
                <a:cs typeface="Arial" pitchFamily="34" charset="0"/>
              </a:rPr>
              <a:t>Risk and Risk Management</a:t>
            </a:r>
            <a:endParaRPr lang="en-GB" sz="3600" noProof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D5FA-33CB-4033-B400-3B3FFB952CCE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1" y="1905000"/>
            <a:ext cx="7823200" cy="4221163"/>
          </a:xfrm>
        </p:spPr>
        <p:txBody>
          <a:bodyPr>
            <a:normAutofit fontScale="92500" lnSpcReduction="20000"/>
          </a:bodyPr>
          <a:lstStyle/>
          <a:p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Operational risk management</a:t>
            </a:r>
          </a:p>
          <a:p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Debt reduction</a:t>
            </a:r>
          </a:p>
          <a:p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Diversification</a:t>
            </a:r>
          </a:p>
          <a:p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Quality control</a:t>
            </a:r>
          </a:p>
          <a:p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Human resource planning</a:t>
            </a:r>
          </a:p>
          <a:p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Mentors; technical advisers and experienced management consultants </a:t>
            </a:r>
          </a:p>
          <a:p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Partnering </a:t>
            </a:r>
          </a:p>
          <a:p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Walking away</a:t>
            </a:r>
          </a:p>
          <a:p>
            <a:pPr lvl="0"/>
            <a:endParaRPr lang="en-GB" sz="3200" noProof="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GB" sz="3200" noProof="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48880-B9C7-48E6-9504-FF6D64C712D2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8328"/>
            <a:ext cx="8382000" cy="1566672"/>
          </a:xfrm>
        </p:spPr>
        <p:txBody>
          <a:bodyPr>
            <a:normAutofit fontScale="9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dirty="0" smtClean="0">
                <a:latin typeface="Arial" pitchFamily="34" charset="0"/>
                <a:cs typeface="Arial" pitchFamily="34" charset="0"/>
              </a:rPr>
            </a:br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How entrepreneur can reduce</a:t>
            </a:r>
            <a:br>
              <a:rPr lang="en-GB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 their business risks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dirty="0" smtClean="0">
                <a:latin typeface="Arial" pitchFamily="34" charset="0"/>
                <a:cs typeface="Arial" pitchFamily="34" charset="0"/>
              </a:rPr>
            </a:b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599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GB" sz="2800" b="1" noProof="0" dirty="0" smtClean="0">
                <a:latin typeface="Arial" pitchFamily="34" charset="0"/>
                <a:cs typeface="Arial" pitchFamily="34" charset="0"/>
              </a:rPr>
              <a:t>Identifying the risk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2800" b="1" noProof="0" dirty="0" smtClean="0">
                <a:latin typeface="Arial" pitchFamily="34" charset="0"/>
                <a:cs typeface="Arial" pitchFamily="34" charset="0"/>
              </a:rPr>
              <a:t>Analyzing risk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2800" b="1" noProof="0" dirty="0" smtClean="0">
                <a:latin typeface="Arial" pitchFamily="34" charset="0"/>
                <a:cs typeface="Arial" pitchFamily="34" charset="0"/>
              </a:rPr>
              <a:t>Mitigate the risk -</a:t>
            </a: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 Action that will be taken to offset the risk from occurring. </a:t>
            </a:r>
            <a:endParaRPr lang="en-GB" sz="2800" i="1" noProof="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800" b="1" noProof="0" dirty="0" smtClean="0">
                <a:latin typeface="Arial" pitchFamily="34" charset="0"/>
                <a:cs typeface="Arial" pitchFamily="34" charset="0"/>
              </a:rPr>
              <a:t>Monitor the risk-</a:t>
            </a: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o assess if there are any changes. </a:t>
            </a:r>
            <a:endParaRPr lang="en-GB" sz="2800" i="1" noProof="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800" b="1" noProof="0" dirty="0" smtClean="0">
                <a:latin typeface="Arial" pitchFamily="34" charset="0"/>
                <a:cs typeface="Arial" pitchFamily="34" charset="0"/>
              </a:rPr>
              <a:t>Respond to the risk; </a:t>
            </a: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Incorporating a risk management plan into any project undertaken helps solve problems before they arise.</a:t>
            </a:r>
          </a:p>
          <a:p>
            <a:endParaRPr lang="en-GB" b="1" noProof="0" dirty="0" smtClean="0">
              <a:latin typeface="Arial" pitchFamily="34" charset="0"/>
              <a:cs typeface="Arial" pitchFamily="34" charset="0"/>
            </a:endParaRPr>
          </a:p>
          <a:p>
            <a:endParaRPr lang="en-GB" b="1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4981-1BEB-4DE2-BA1F-0DA30CC374B3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noProof="0" smtClean="0">
                <a:latin typeface="Arial" pitchFamily="34" charset="0"/>
                <a:cs typeface="Arial" pitchFamily="34" charset="0"/>
              </a:rPr>
              <a:t>How to Develop a</a:t>
            </a:r>
            <a:br>
              <a:rPr lang="en-GB" b="1" noProof="0" smtClean="0">
                <a:latin typeface="Arial" pitchFamily="34" charset="0"/>
                <a:cs typeface="Arial" pitchFamily="34" charset="0"/>
              </a:rPr>
            </a:br>
            <a:r>
              <a:rPr lang="en-GB" b="1" noProof="0" smtClean="0">
                <a:latin typeface="Arial" pitchFamily="34" charset="0"/>
                <a:cs typeface="Arial" pitchFamily="34" charset="0"/>
              </a:rPr>
              <a:t>  Risk Management Plan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39347"/>
            <a:ext cx="8686800" cy="4409053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800" b="1" noProof="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800" b="1" noProof="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800" b="1" noProof="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800" b="1" noProof="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800" b="1" noProof="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800" b="1" noProof="0" dirty="0" smtClean="0">
                <a:latin typeface="Arial" pitchFamily="34" charset="0"/>
                <a:cs typeface="Arial" pitchFamily="34" charset="0"/>
              </a:rPr>
              <a:t>Probability</a:t>
            </a:r>
          </a:p>
          <a:p>
            <a:pPr>
              <a:buNone/>
            </a:pPr>
            <a:endParaRPr lang="en-GB" sz="2800" noProof="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n-GB" sz="28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4B31-F914-4CFF-890F-796A3F582255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383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dirty="0" smtClean="0">
                <a:latin typeface="Arial" pitchFamily="34" charset="0"/>
                <a:cs typeface="Arial" pitchFamily="34" charset="0"/>
              </a:rPr>
            </a:br>
            <a:r>
              <a:rPr lang="en-GB" noProof="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GB" sz="4000" b="1" noProof="0" dirty="0" smtClean="0">
                <a:latin typeface="Arial" pitchFamily="34" charset="0"/>
                <a:cs typeface="Arial" pitchFamily="34" charset="0"/>
              </a:rPr>
              <a:t>Risk analysis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en-GB" noProof="0" dirty="0" smtClean="0">
                <a:latin typeface="Arial" pitchFamily="34" charset="0"/>
                <a:cs typeface="Arial" pitchFamily="34" charset="0"/>
              </a:rPr>
            </a:b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1" y="2667000"/>
          <a:ext cx="6172199" cy="28528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55221"/>
                <a:gridCol w="1983921"/>
                <a:gridCol w="3233057"/>
              </a:tblGrid>
              <a:tr h="685800"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</a:t>
                      </a:r>
                      <a:r>
                        <a:rPr lang="en-US" sz="28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Low 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 High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Low 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Loss of small suppliers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Loss of </a:t>
                      </a: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key specialist staff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Loss of contract to a competitor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4300" marR="114300" marT="0" marB="0"/>
                </a:tc>
              </a:tr>
              <a:tr h="1024054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High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Loss of lower- level staff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Failure obtain bank funding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Break down of key equipment</a:t>
                      </a: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343400" y="2209800"/>
            <a:ext cx="1905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Severity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Frequency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Frequency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Frequency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199" cy="3962400"/>
          </a:xfrm>
        </p:spPr>
        <p:txBody>
          <a:bodyPr>
            <a:normAutofit/>
          </a:bodyPr>
          <a:lstStyle/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Risk mitigation is the process of minimizing the probability of a risk’s occurrence or the impact of the risk should it occur.</a:t>
            </a:r>
          </a:p>
          <a:p>
            <a:r>
              <a:rPr lang="en-GB" sz="2800" b="1" noProof="0" dirty="0" smtClean="0">
                <a:latin typeface="Arial" pitchFamily="34" charset="0"/>
                <a:cs typeface="Arial" pitchFamily="34" charset="0"/>
              </a:rPr>
              <a:t>Risk mitigation</a:t>
            </a: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 is the process through which a corporation reduces its risk exposure. 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Risk mitigation is closely linked with the process of risk transferring.</a:t>
            </a:r>
          </a:p>
          <a:p>
            <a:endParaRPr lang="en-GB" sz="2800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9164-F05A-474D-8781-F8F57529B7FA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38328"/>
            <a:ext cx="8458200" cy="1252728"/>
          </a:xfrm>
        </p:spPr>
        <p:txBody>
          <a:bodyPr>
            <a:normAutofit/>
          </a:bodyPr>
          <a:lstStyle/>
          <a:p>
            <a:pPr lvl="0"/>
            <a:r>
              <a:rPr lang="en-GB" b="1" noProof="0" smtClean="0">
                <a:latin typeface="Arial" pitchFamily="34" charset="0"/>
                <a:cs typeface="Arial" pitchFamily="34" charset="0"/>
              </a:rPr>
              <a:t>Risk mitigation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rmAutofit/>
          </a:bodyPr>
          <a:lstStyle/>
          <a:p>
            <a:pPr lvl="0"/>
            <a:endParaRPr lang="en-GB" sz="3200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FDB5-BABB-4477-B146-6E66F6A48666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38328"/>
            <a:ext cx="7772400" cy="1252728"/>
          </a:xfrm>
        </p:spPr>
        <p:txBody>
          <a:bodyPr>
            <a:normAutofit fontScale="90000"/>
          </a:bodyPr>
          <a:lstStyle/>
          <a:p>
            <a:pPr lvl="0"/>
            <a:r>
              <a:rPr lang="en-GB" noProof="0" dirty="0" smtClean="0">
                <a:latin typeface="Arial" pitchFamily="34" charset="0"/>
                <a:cs typeface="Arial" pitchFamily="34" charset="0"/>
              </a:rPr>
              <a:t>A company’s risk mitigation strategy (</a:t>
            </a:r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TARA Approach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)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52600" y="2819400"/>
          <a:ext cx="7239000" cy="3429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72444"/>
                <a:gridCol w="3217333"/>
                <a:gridCol w="2949223"/>
              </a:tblGrid>
              <a:tr h="642599"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latin typeface="Arial" pitchFamily="34" charset="0"/>
                          <a:cs typeface="Arial" pitchFamily="34" charset="0"/>
                        </a:rPr>
                        <a:t>Low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High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501205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Low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  <a:r>
                        <a:rPr lang="en-US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ccept and manage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Risk is not significant. Keep under view, costs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of dealing with risks unlikely to be worth the benefits.</a:t>
                      </a:r>
                      <a:endParaRPr lang="en-US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</a:t>
                      </a:r>
                      <a:r>
                        <a:rPr lang="en-US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ransfer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Insure</a:t>
                      </a:r>
                      <a:r>
                        <a:rPr lang="en-US" sz="1200" b="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risk or Implement contingency plans. Reduction of severity or risk will  minimize insurance premiums.</a:t>
                      </a:r>
                      <a:endParaRPr lang="en-US" sz="12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4300" marR="114300" marT="0" marB="0"/>
                </a:tc>
              </a:tr>
              <a:tr h="1285196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High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Control </a:t>
                      </a:r>
                      <a:r>
                        <a:rPr lang="en-US" sz="1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or</a:t>
                      </a:r>
                      <a:r>
                        <a:rPr lang="en-US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</a:t>
                      </a:r>
                      <a:r>
                        <a:rPr lang="en-US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educe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Take some action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to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enhance control systems to detect problems or contingency plans to reduce impact. E.g.  arranging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for a stand by  grader.</a:t>
                      </a:r>
                      <a:endParaRPr lang="en-US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Abandon or</a:t>
                      </a:r>
                      <a:r>
                        <a:rPr lang="en-US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  <a:r>
                        <a:rPr lang="en-US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void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Take immediate action, e.g. purchase an additional grader  or abandoning  the contract.  </a:t>
                      </a:r>
                      <a:endParaRPr lang="en-US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Frequency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53000" y="2362200"/>
            <a:ext cx="228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Severity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 rot="10800000" flipV="1">
            <a:off x="381000" y="4114800"/>
            <a:ext cx="160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                                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Probability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768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Acceptance and manage 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Transference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Avoidance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Risk sharing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involves finding a party that is willing to enter into a partnership so that the risks of a venture might be spread between the two parties.</a:t>
            </a:r>
          </a:p>
          <a:p>
            <a:pPr>
              <a:buFont typeface="Wingdings" pitchFamily="2" charset="2"/>
              <a:buChar char="q"/>
            </a:pP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589F-C3AA-4E14-91DE-BD2B2A9D9DA3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smtClean="0">
                <a:latin typeface="Arial" pitchFamily="34" charset="0"/>
                <a:cs typeface="Arial" pitchFamily="34" charset="0"/>
              </a:rPr>
              <a:t>Risk management strategies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/>
          <a:lstStyle/>
          <a:p>
            <a:pPr lvl="0"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1) Using common examples, explain what you understand by the term risk. </a:t>
            </a:r>
          </a:p>
          <a:p>
            <a:pPr lvl="0"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2) Discuss the common causes of business risks.</a:t>
            </a:r>
          </a:p>
          <a:p>
            <a:pPr lvl="0"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3) Identify the risk factors in the road construction business.</a:t>
            </a:r>
          </a:p>
          <a:p>
            <a:pPr lvl="0"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4) Suggest measures that the business entrepreneurs may put in place to address business risks.</a:t>
            </a:r>
          </a:p>
          <a:p>
            <a:pPr lvl="0"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5) Describe how the business entrepreneurs may develop a risk management plan.</a:t>
            </a:r>
          </a:p>
          <a:p>
            <a:pPr>
              <a:buNone/>
            </a:pP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7CAB-BC3D-4499-903A-66DD3B85919A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Group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Activity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END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Q &amp; A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BCF5-F011-4248-AA53-E1C302574E4F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en-GB" sz="3600" noProof="0" dirty="0" smtClean="0">
                <a:latin typeface="Arial" pitchFamily="34" charset="0"/>
                <a:cs typeface="Arial" pitchFamily="34" charset="0"/>
              </a:rPr>
              <a:t>1) To help the participants appreciate business risks</a:t>
            </a:r>
          </a:p>
          <a:p>
            <a:pPr lvl="0">
              <a:buNone/>
            </a:pPr>
            <a:r>
              <a:rPr lang="en-GB" sz="3600" noProof="0" dirty="0" smtClean="0">
                <a:latin typeface="Arial" pitchFamily="34" charset="0"/>
                <a:cs typeface="Arial" pitchFamily="34" charset="0"/>
              </a:rPr>
              <a:t>2) To explain the risk factors in road construction business</a:t>
            </a:r>
          </a:p>
          <a:p>
            <a:pPr lvl="0">
              <a:buNone/>
            </a:pPr>
            <a:r>
              <a:rPr lang="en-GB" sz="3600" noProof="0" dirty="0" smtClean="0">
                <a:latin typeface="Arial" pitchFamily="34" charset="0"/>
                <a:cs typeface="Arial" pitchFamily="34" charset="0"/>
              </a:rPr>
              <a:t>3) To develop a risk management plan</a:t>
            </a:r>
          </a:p>
          <a:p>
            <a:pPr lvl="0">
              <a:buNone/>
            </a:pPr>
            <a:r>
              <a:rPr lang="en-GB" sz="3600" noProof="0" dirty="0" smtClean="0">
                <a:latin typeface="Arial" pitchFamily="34" charset="0"/>
                <a:cs typeface="Arial" pitchFamily="34" charset="0"/>
              </a:rPr>
              <a:t>4) To explain the measures to mitigate identified risks</a:t>
            </a:r>
          </a:p>
          <a:p>
            <a:pPr marL="457200" lvl="0" indent="-457200">
              <a:buNone/>
            </a:pPr>
            <a:endParaRPr lang="en-GB" sz="3500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A449-ABD5-4F10-AE06-C31005FB4B66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>Purpose of the Session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799" cy="4267200"/>
          </a:xfrm>
        </p:spPr>
        <p:txBody>
          <a:bodyPr>
            <a:normAutofit lnSpcReduction="10000"/>
          </a:bodyPr>
          <a:lstStyle/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Risk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is an event that has a probability of occurring, and could have either a positive or negative impact to a project should that risk occur. 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A risk may have one or more causes and, if it occurs, one or more impacts. 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The risk event example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is that the Environment Assessment Committee may delay to award a no objection, or the assigned personnel to design may not be available for the activity. 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Risk management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is an ongoing process through the life of a project. It includes risk management planning, risk identification, analysis, monitoring and control. </a:t>
            </a:r>
          </a:p>
          <a:p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47B6-AB3F-4679-A759-81F218533FA1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Understanding risk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8229600" cy="3048000"/>
          </a:xfrm>
        </p:spPr>
        <p:txBody>
          <a:bodyPr>
            <a:norm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Financial risks: Reduced profits and debt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Strategic risks: New ideas succeed or fail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Economic risks: When the economy rises and falls, so does the funding of roads.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Health and Safety risks: Disease outbreak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Transaction risk: Currency fluctuation</a:t>
            </a: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GB" sz="28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fld id="{F324F337-8F30-400C-B5D2-3F2AF4B47ADF}" type="datetime1">
              <a:rPr lang="en-US" smtClean="0"/>
              <a:pPr/>
              <a:t>28/06/2013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" y="6248400"/>
            <a:ext cx="3786691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Module 2: Session 3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038600" y="6248400"/>
            <a:ext cx="1161826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fld id="{B41A9892-5F6A-409A-B9D5-660B19238B07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4000" b="1" noProof="0" dirty="0" smtClean="0">
                <a:latin typeface="Arial" pitchFamily="34" charset="0"/>
                <a:cs typeface="Arial" pitchFamily="34" charset="0"/>
              </a:rPr>
              <a:t>Categories of business risks</a:t>
            </a:r>
            <a:br>
              <a:rPr lang="en-GB" sz="4000" b="1" noProof="0" dirty="0" smtClean="0">
                <a:latin typeface="Arial" pitchFamily="34" charset="0"/>
                <a:cs typeface="Arial" pitchFamily="34" charset="0"/>
              </a:rPr>
            </a:br>
            <a:endParaRPr lang="en-GB" sz="40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610600" cy="39624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Take a good look at yourself to assess risk appetite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Conduct a market analysis.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Do an analysis of your business plan for risk.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Discuss with your management team potential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risks.</a:t>
            </a:r>
          </a:p>
          <a:p>
            <a:pPr lvl="0"/>
            <a:r>
              <a:rPr lang="en-GB" noProof="0" dirty="0" smtClean="0">
                <a:latin typeface="Arial" pitchFamily="34" charset="0"/>
                <a:cs typeface="Arial" pitchFamily="34" charset="0"/>
              </a:rPr>
              <a:t>Asses insurable risks. </a:t>
            </a:r>
          </a:p>
          <a:p>
            <a:pPr lvl="0"/>
            <a:r>
              <a:rPr lang="en-GB" noProof="0" dirty="0" smtClean="0">
                <a:latin typeface="Arial" pitchFamily="34" charset="0"/>
                <a:cs typeface="Arial" pitchFamily="34" charset="0"/>
              </a:rPr>
              <a:t>Analyze critical suppliers, customers and lenders - existing and potential.  </a:t>
            </a:r>
          </a:p>
          <a:p>
            <a:pPr lvl="0"/>
            <a:r>
              <a:rPr lang="en-GB" noProof="0" dirty="0" smtClean="0">
                <a:latin typeface="Arial" pitchFamily="34" charset="0"/>
                <a:cs typeface="Arial" pitchFamily="34" charset="0"/>
              </a:rPr>
              <a:t>Have an exit strategy. </a:t>
            </a:r>
          </a:p>
          <a:p>
            <a:pPr lvl="0"/>
            <a:endParaRPr lang="en-GB" sz="2800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04AB-C242-4EF8-AC20-3E95B1F6468F}" type="datetime1">
              <a:rPr lang="en-US" smtClean="0"/>
              <a:pPr/>
              <a:t>28/06/2013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    How to Identify business risks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Cash flow constraint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Insurance: Lack of proper insurance increases the risk to a business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One-dimensional thinking – think outside the box</a:t>
            </a:r>
          </a:p>
          <a:p>
            <a:pPr lvl="0"/>
            <a:r>
              <a:rPr lang="en-GB" noProof="0" dirty="0" smtClean="0">
                <a:latin typeface="Arial" pitchFamily="34" charset="0"/>
                <a:cs typeface="Arial" pitchFamily="34" charset="0"/>
              </a:rPr>
              <a:t>Natural events</a:t>
            </a:r>
          </a:p>
          <a:p>
            <a:pPr lvl="0"/>
            <a:r>
              <a:rPr lang="en-GB" noProof="0" dirty="0" smtClean="0">
                <a:latin typeface="Arial" pitchFamily="34" charset="0"/>
                <a:cs typeface="Arial" pitchFamily="34" charset="0"/>
              </a:rPr>
              <a:t>The actions of competitors</a:t>
            </a:r>
          </a:p>
          <a:p>
            <a:pPr lvl="0"/>
            <a:r>
              <a:rPr lang="en-GB" noProof="0" dirty="0" smtClean="0">
                <a:latin typeface="Arial" pitchFamily="34" charset="0"/>
                <a:cs typeface="Arial" pitchFamily="34" charset="0"/>
              </a:rPr>
              <a:t>The size of the company</a:t>
            </a:r>
          </a:p>
          <a:p>
            <a:pPr lvl="0"/>
            <a:r>
              <a:rPr lang="en-GB" noProof="0" dirty="0" smtClean="0">
                <a:latin typeface="Arial" pitchFamily="34" charset="0"/>
                <a:cs typeface="Arial" pitchFamily="34" charset="0"/>
              </a:rPr>
              <a:t>The quality of management decisions</a:t>
            </a:r>
          </a:p>
          <a:p>
            <a:pPr lvl="0"/>
            <a:r>
              <a:rPr lang="en-GB" noProof="0" dirty="0" smtClean="0">
                <a:latin typeface="Arial" pitchFamily="34" charset="0"/>
                <a:cs typeface="Arial" pitchFamily="34" charset="0"/>
              </a:rPr>
              <a:t>The length of time the company has been in existence</a:t>
            </a:r>
          </a:p>
          <a:p>
            <a:pPr lvl="0"/>
            <a:endParaRPr lang="en-GB" sz="2800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4C2D-91E0-48A8-A175-717011EA5250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 fontScale="90000"/>
          </a:bodyPr>
          <a:lstStyle/>
          <a:p>
            <a:pPr lvl="0"/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 The causes of business risks</a:t>
            </a:r>
            <a:br>
              <a:rPr lang="en-GB" b="1" noProof="0" dirty="0" smtClean="0">
                <a:latin typeface="Arial" pitchFamily="34" charset="0"/>
                <a:cs typeface="Arial" pitchFamily="34" charset="0"/>
              </a:rPr>
            </a:b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905000"/>
            <a:ext cx="8534400" cy="4419600"/>
          </a:xfrm>
        </p:spPr>
        <p:txBody>
          <a:bodyPr>
            <a:normAutofit/>
          </a:bodyPr>
          <a:lstStyle/>
          <a:p>
            <a:r>
              <a:rPr lang="en-GB" b="1" i="1" noProof="0" dirty="0" smtClean="0">
                <a:latin typeface="Arial" pitchFamily="34" charset="0"/>
                <a:cs typeface="Arial" pitchFamily="34" charset="0"/>
              </a:rPr>
              <a:t>Risks related to clients: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Tight project schedule ranked the most significant risk. 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Variations of works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Higher performance or quality expectation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Incomplete documentation and approval</a:t>
            </a: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r>
              <a:rPr lang="en-GB" b="1" i="1" noProof="0" dirty="0" smtClean="0">
                <a:latin typeface="Arial" pitchFamily="34" charset="0"/>
                <a:cs typeface="Arial" pitchFamily="34" charset="0"/>
              </a:rPr>
              <a:t>Risks related to designers: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Design variations resulting from client’s variations or defective designs.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Incomplete or inaccurate cost estimates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Inadequate or inaccurate site information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81D0-45E1-460E-900A-524A110C0BF1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Risk factors of</a:t>
            </a:r>
            <a:br>
              <a:rPr lang="en-GB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 road construction stakeholders (1)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   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i="1" dirty="0" smtClean="0">
                <a:latin typeface="Arial" pitchFamily="34" charset="0"/>
                <a:cs typeface="Arial" pitchFamily="34" charset="0"/>
              </a:rPr>
              <a:t>Risks related to contractors: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Unsuitable construction programme plan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Lack of knowledge in planning construction programmes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Changes in construction programmes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Lack of coordination and disputes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Unavailability of professional staffs and skilled labour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Pollution and accidents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Low management competency of subcontractors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914400" lvl="1" indent="-514350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7CAB-BC3D-4499-903A-66DD3B85919A}" type="datetime1">
              <a:rPr lang="en-US" smtClean="0"/>
              <a:pPr/>
              <a:t>28/06/2013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Risk factors of</a:t>
            </a:r>
            <a:br>
              <a:rPr lang="en-GB" b="1" dirty="0" smtClean="0">
                <a:latin typeface="Arial" pitchFamily="34" charset="0"/>
                <a:cs typeface="Arial" pitchFamily="34" charset="0"/>
              </a:rPr>
            </a:br>
            <a:r>
              <a:rPr lang="en-GB" b="1" dirty="0" smtClean="0">
                <a:latin typeface="Arial" pitchFamily="34" charset="0"/>
                <a:cs typeface="Arial" pitchFamily="34" charset="0"/>
              </a:rPr>
              <a:t> road construction stakeholders (2)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57400"/>
            <a:ext cx="8153399" cy="4068763"/>
          </a:xfrm>
        </p:spPr>
        <p:txBody>
          <a:bodyPr>
            <a:normAutofit/>
          </a:bodyPr>
          <a:lstStyle/>
          <a:p>
            <a:r>
              <a:rPr lang="en-GB" b="1" i="1" noProof="0" dirty="0" smtClean="0">
                <a:latin typeface="Arial" pitchFamily="34" charset="0"/>
                <a:cs typeface="Arial" pitchFamily="34" charset="0"/>
              </a:rPr>
              <a:t>Risk related to external issues: e.g.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Price fluctuations of construction materials, input material shortages e.g. cement, fuel.</a:t>
            </a:r>
          </a:p>
          <a:p>
            <a:r>
              <a:rPr lang="en-GB" b="1" i="1" noProof="0" dirty="0" smtClean="0">
                <a:latin typeface="Arial" pitchFamily="34" charset="0"/>
                <a:cs typeface="Arial" pitchFamily="34" charset="0"/>
              </a:rPr>
              <a:t>Risks related to government bodies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: Excessive approval procedures and bureaucracy of government.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Risks of defaulting loan payments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to financial institutions</a:t>
            </a:r>
          </a:p>
          <a:p>
            <a:pPr lvl="0"/>
            <a:endParaRPr lang="en-GB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9A4C-9E0F-4A04-A1E2-A0023CCD84D2}" type="datetime1">
              <a:rPr lang="en-US" smtClean="0"/>
              <a:pPr/>
              <a:t>28/06/2013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dirty="0" smtClean="0">
                <a:latin typeface="Arial" pitchFamily="34" charset="0"/>
                <a:cs typeface="Arial" pitchFamily="34" charset="0"/>
              </a:rPr>
              <a:t>Risk factors of</a:t>
            </a:r>
            <a:br>
              <a:rPr lang="en-GB" b="1" dirty="0" smtClean="0">
                <a:latin typeface="Arial" pitchFamily="34" charset="0"/>
                <a:cs typeface="Arial" pitchFamily="34" charset="0"/>
              </a:rPr>
            </a:br>
            <a:r>
              <a:rPr lang="en-GB" b="1" dirty="0" smtClean="0">
                <a:latin typeface="Arial" pitchFamily="34" charset="0"/>
                <a:cs typeface="Arial" pitchFamily="34" charset="0"/>
              </a:rPr>
              <a:t> road construction stakeholders (3)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40FBD6-C59C-4C59-BEC8-D4C1E05E0726}"/>
</file>

<file path=customXml/itemProps2.xml><?xml version="1.0" encoding="utf-8"?>
<ds:datastoreItem xmlns:ds="http://schemas.openxmlformats.org/officeDocument/2006/customXml" ds:itemID="{3543E13B-660E-4781-BEE5-4C71A58B4367}"/>
</file>

<file path=customXml/itemProps3.xml><?xml version="1.0" encoding="utf-8"?>
<ds:datastoreItem xmlns:ds="http://schemas.openxmlformats.org/officeDocument/2006/customXml" ds:itemID="{5BA6E01D-F112-4549-BE6C-ABD6ECB4FA94}"/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2150</TotalTime>
  <Words>990</Words>
  <Application>Microsoft Macintosh PowerPoint</Application>
  <PresentationFormat>On-screen Show (4:3)</PresentationFormat>
  <Paragraphs>200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Theme2</vt:lpstr>
      <vt:lpstr>Median</vt:lpstr>
      <vt:lpstr>Waveform</vt:lpstr>
      <vt:lpstr>Module 4: Session 2</vt:lpstr>
      <vt:lpstr>Purpose of the Session</vt:lpstr>
      <vt:lpstr>Understanding risk</vt:lpstr>
      <vt:lpstr> Categories of business risks </vt:lpstr>
      <vt:lpstr>    How to Identify business risks</vt:lpstr>
      <vt:lpstr> The causes of business risks </vt:lpstr>
      <vt:lpstr>Risk factors of  road construction stakeholders (1)    </vt:lpstr>
      <vt:lpstr>Risk factors of  road construction stakeholders (2) </vt:lpstr>
      <vt:lpstr>Risk factors of  road construction stakeholders (3) </vt:lpstr>
      <vt:lpstr> How entrepreneur can reduce  their business risks  </vt:lpstr>
      <vt:lpstr>How to Develop a   Risk Management Plan</vt:lpstr>
      <vt:lpstr>         Risk analysis. </vt:lpstr>
      <vt:lpstr>Risk mitigation</vt:lpstr>
      <vt:lpstr>A company’s risk mitigation strategy (TARA Approach)</vt:lpstr>
      <vt:lpstr>Risk management strategies</vt:lpstr>
      <vt:lpstr>Group Activity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Definitions</dc:title>
  <dc:creator>Mr. P-Kandole</dc:creator>
  <cp:keywords>TRT011</cp:keywords>
  <cp:lastModifiedBy>Patrick Griffith</cp:lastModifiedBy>
  <cp:revision>95</cp:revision>
  <dcterms:created xsi:type="dcterms:W3CDTF">2012-08-28T09:17:57Z</dcterms:created>
  <dcterms:modified xsi:type="dcterms:W3CDTF">2013-06-28T10:58:39Z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