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69" r:id="rId6"/>
    <p:sldId id="257" r:id="rId7"/>
    <p:sldId id="258" r:id="rId8"/>
    <p:sldId id="259" r:id="rId9"/>
    <p:sldId id="260" r:id="rId10"/>
    <p:sldId id="270" r:id="rId11"/>
    <p:sldId id="262" r:id="rId12"/>
    <p:sldId id="263" r:id="rId13"/>
    <p:sldId id="264" r:id="rId14"/>
    <p:sldId id="272" r:id="rId15"/>
    <p:sldId id="265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F21A46-60A2-4A40-9725-F9648AC586DF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9586AC-3711-495C-A11C-3D822963D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125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Description: 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15875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12065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96954C1-9CCF-4542-8C7A-910309930336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76F7649C-93D9-49D0-BCB6-E892342DC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503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FE514D-F9FC-422D-86E3-EEA0278922B8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20714-17B0-436B-99AD-120E78FACE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34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BF8C9E-7338-48D1-9D83-CB69016463B4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7083B-AD94-428F-9918-FD7D2CE4DF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97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413" y="0"/>
            <a:ext cx="18811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E1DF99-65E9-4C04-8622-C2115C482BE2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0FA9D-2225-4FE1-B209-D4D0CEBAA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94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3208CE55-00C9-44FA-AD5D-BCBF559AAFD6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63910BEA-B240-4E6A-9C7E-81F09EA75F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10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337C1F-2731-4523-821B-2FA1E655CD5C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8C1E5-0EE6-4D15-B33A-95089D2415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10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1B9540-58A6-45E0-96E2-CA2BEA3CC63E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102D7-E57A-45C7-935B-B33FDBD944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82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B6A1F3-A923-4E60-8370-9EA1EFF5CC3A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24184-2D37-415D-836D-98CFFB102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84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2D998A-08FD-4557-B118-8BA17E916932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912DD-A646-4E1F-AEC7-5DDFB9D98F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75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EDD7BE-6D80-4C62-B78F-E566421F9658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71E31-4B7A-4A38-B940-3B87BFDA7C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98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5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" name="Right Tri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63500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17CD1A-37CE-4327-85C8-710BE73D5EB9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48BE6F36-1B7A-46D5-9A47-FC4F43CFFD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00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fld id="{51930D10-1DEC-42EE-9591-71E7AD1649A7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r>
              <a:rPr lang="en-US" altLang="en-US"/>
              <a:t>M5S3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E3062EDA-A65A-4FB8-A9B7-B078A9892B9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61" r:id="rId9"/>
    <p:sldLayoutId id="2147483756" r:id="rId10"/>
    <p:sldLayoutId id="214748375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900" dirty="0" smtClean="0"/>
              <a:t>Developing financing proposals for road contractors</a:t>
            </a:r>
            <a:r>
              <a:rPr lang="en-US" dirty="0" smtClean="0"/>
              <a:t>.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0"/>
            <a:ext cx="7854950" cy="1752600"/>
          </a:xfrm>
        </p:spPr>
        <p:txBody>
          <a:bodyPr/>
          <a:lstStyle/>
          <a:p>
            <a:pPr marR="0" algn="l" eaLnBrk="1" hangingPunct="1">
              <a:buFont typeface="Arial" pitchFamily="34" charset="0"/>
              <a:buNone/>
            </a:pPr>
            <a:endParaRPr lang="en-GB" altLang="en-US" smtClean="0"/>
          </a:p>
          <a:p>
            <a:pPr marR="0" algn="ctr" eaLnBrk="1" hangingPunct="1">
              <a:buFont typeface="Arial" pitchFamily="34" charset="0"/>
              <a:buNone/>
            </a:pPr>
            <a:r>
              <a:rPr lang="en-US" altLang="en-US" b="1" smtClean="0"/>
              <a:t>Module 5: Session 3</a:t>
            </a: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D1EAEE"/>
                </a:solidFill>
              </a:rPr>
              <a:t>M5S3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67CDFC-87E2-449B-B45A-DA2137624B74}" type="slidenum">
              <a:rPr lang="en-US" altLang="en-US" sz="1200">
                <a:solidFill>
                  <a:srgbClr val="D1EAEE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D1EAE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latin typeface="Arial" pitchFamily="34" charset="0"/>
                <a:cs typeface="Arial" pitchFamily="34" charset="0"/>
              </a:rPr>
              <a:t>Statement of income and cash flow</a:t>
            </a:r>
            <a:endParaRPr lang="en-US" altLang="en-US" sz="4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The purpose of this section is to restate income and cash flow on a normalized basis to show available operating cash flow, given a normal operating environment and circumstance.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Show the company’s ability to generate cash flow on a normalized basis and to service the facility.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An income statement will list sales and expenses and indicate potential for profitable operations</a:t>
            </a:r>
          </a:p>
          <a:p>
            <a:pPr eaLnBrk="1" hangingPunct="1"/>
            <a:r>
              <a:rPr lang="en-US" altLang="en-US" i="1" smtClean="0"/>
              <a:t>Provide projected cash flows </a:t>
            </a:r>
          </a:p>
        </p:txBody>
      </p:sp>
      <p:sp>
        <p:nvSpPr>
          <p:cNvPr id="2355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CF02D1C-55A9-42C3-ABE1-8FB1D097AFF9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Arial" pitchFamily="34" charset="0"/>
                <a:cs typeface="Arial" pitchFamily="34" charset="0"/>
              </a:rPr>
              <a:t>Statement of income and cash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First-year projections should be done on a monthly basis. </a:t>
            </a:r>
          </a:p>
          <a:p>
            <a:pPr eaLnBrk="1" hangingPunct="1"/>
            <a:r>
              <a:rPr lang="en-US" altLang="en-US" smtClean="0"/>
              <a:t>Provide summarized annual projections to cover the period of the facility </a:t>
            </a:r>
          </a:p>
          <a:p>
            <a:pPr eaLnBrk="1" hangingPunct="1"/>
            <a:r>
              <a:rPr lang="en-US" altLang="en-US" smtClean="0"/>
              <a:t>Proposed financing amortization and cost</a:t>
            </a:r>
          </a:p>
          <a:p>
            <a:pPr eaLnBrk="1" hangingPunct="1"/>
            <a:r>
              <a:rPr lang="en-US" altLang="en-US" smtClean="0"/>
              <a:t>Demonstrate the ability to service the facility </a:t>
            </a:r>
          </a:p>
          <a:p>
            <a:pPr eaLnBrk="1" hangingPunct="1"/>
            <a:r>
              <a:rPr lang="en-US" altLang="en-US" smtClean="0"/>
              <a:t>Where possible, derive ROI and IRR</a:t>
            </a:r>
          </a:p>
          <a:p>
            <a:pPr eaLnBrk="1" hangingPunct="1"/>
            <a:r>
              <a:rPr lang="en-US" altLang="en-US" smtClean="0"/>
              <a:t>Attempt some sensitivity analysis of key assumptions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en-US" smtClean="0"/>
          </a:p>
        </p:txBody>
      </p:sp>
      <p:sp>
        <p:nvSpPr>
          <p:cNvPr id="2458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B9CB540-4064-4862-B09B-1E2812EFAA02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latin typeface="Arial" pitchFamily="34" charset="0"/>
                <a:cs typeface="Arial" pitchFamily="34" charset="0"/>
              </a:rPr>
              <a:t>Summary </a:t>
            </a:r>
            <a:endParaRPr lang="en-US" altLang="en-US" sz="4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In today’s business environment, a properly structured financing program is key to the success of any business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At the core of this approach is the financing proposal; matching purpose to product, product to asset, asset to lender, and lender to industry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By providing lenders with a financing proposal structured to the lender’s requirements, the chances for success in obtaining financing are greatly increased. 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en-US" smtClean="0"/>
          </a:p>
        </p:txBody>
      </p:sp>
      <p:sp>
        <p:nvSpPr>
          <p:cNvPr id="2560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FA871DB-F5C4-4791-BC42-95FAC324F7F8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>
                <a:latin typeface="Arial" pitchFamily="34" charset="0"/>
                <a:cs typeface="Arial" pitchFamily="34" charset="0"/>
              </a:rPr>
              <a:t>Group discussion</a:t>
            </a:r>
            <a:endParaRPr lang="en-US" altLang="en-US" sz="4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itchFamily="34" charset="0"/>
              <a:buAutoNum type="arabicPeriod"/>
            </a:pPr>
            <a:r>
              <a:rPr lang="en-US" altLang="en-US" sz="2400" smtClean="0"/>
              <a:t>Describe the main components of a financing proposal</a:t>
            </a:r>
          </a:p>
          <a:p>
            <a:pPr marL="457200" indent="-457200" eaLnBrk="1" hangingPunct="1">
              <a:buFont typeface="Arial" pitchFamily="34" charset="0"/>
              <a:buAutoNum type="arabicPeriod"/>
            </a:pPr>
            <a:r>
              <a:rPr lang="en-US" altLang="en-US" sz="2400" smtClean="0"/>
              <a:t>Identify the qualities and the benefits of a good financial proposal. </a:t>
            </a:r>
          </a:p>
          <a:p>
            <a:pPr marL="457200" indent="-457200" eaLnBrk="1" hangingPunct="1">
              <a:buFont typeface="Arial" pitchFamily="34" charset="0"/>
              <a:buAutoNum type="arabicPeriod"/>
            </a:pPr>
            <a:r>
              <a:rPr lang="en-US" altLang="en-US" sz="2400" smtClean="0"/>
              <a:t>Discuss Common basic questions every lender will require  to be answered.</a:t>
            </a:r>
          </a:p>
          <a:p>
            <a:pPr marL="457200" indent="-457200" eaLnBrk="1" hangingPunct="1">
              <a:buFont typeface="Arial" pitchFamily="34" charset="0"/>
              <a:buAutoNum type="arabicPeriod"/>
            </a:pPr>
            <a:r>
              <a:rPr lang="en-US" altLang="en-US" sz="2400" smtClean="0"/>
              <a:t>Discuss the Dos and Don’ts in loan</a:t>
            </a:r>
            <a:r>
              <a:rPr lang="en-US" altLang="en-US" sz="2400" b="1" smtClean="0"/>
              <a:t> utilization</a:t>
            </a:r>
            <a:r>
              <a:rPr lang="en-US" altLang="en-US" sz="2400" smtClean="0"/>
              <a:t> and servicing.</a:t>
            </a:r>
          </a:p>
          <a:p>
            <a:pPr marL="457200" indent="-457200" eaLnBrk="1" hangingPunct="1">
              <a:buFont typeface="Arial" pitchFamily="34" charset="0"/>
              <a:buAutoNum type="arabicPeriod"/>
            </a:pPr>
            <a:r>
              <a:rPr lang="en-US" altLang="en-US" sz="2400" smtClean="0"/>
              <a:t>Identify the key challenges in preparing a financial proposal and suggest how they can be addressed.</a:t>
            </a:r>
          </a:p>
        </p:txBody>
      </p:sp>
      <p:sp>
        <p:nvSpPr>
          <p:cNvPr id="2662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2662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82A1E9C-C6ED-44E7-BC73-B68621D74434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>
                <a:latin typeface="Arial" pitchFamily="34" charset="0"/>
                <a:cs typeface="Arial" pitchFamily="34" charset="0"/>
              </a:rPr>
              <a:t>Training objective:</a:t>
            </a:r>
            <a:endParaRPr lang="en-US" altLang="en-US" sz="4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Developing financing proposals for road contractors</a:t>
            </a:r>
          </a:p>
          <a:p>
            <a:pPr lvl="1" eaLnBrk="1" hangingPunct="1">
              <a:buFont typeface="Arial" pitchFamily="34" charset="0"/>
              <a:buNone/>
            </a:pPr>
            <a:r>
              <a:rPr lang="en-GB" altLang="en-US" b="1" smtClean="0">
                <a:ea typeface="ＭＳ Ｐゴシック" pitchFamily="34" charset="-128"/>
              </a:rPr>
              <a:t>Training outcome: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n-US" altLang="en-US" sz="2400" smtClean="0"/>
              <a:t>By the end of the session trainees should be able Identify the major types of information required in preparing financial proposals in order to access bank services. </a:t>
            </a:r>
          </a:p>
          <a:p>
            <a:pPr eaLnBrk="1" hangingPunct="1">
              <a:buFont typeface="Calibri" pitchFamily="34" charset="0"/>
              <a:buAutoNum type="arabicParenR"/>
            </a:pPr>
            <a:r>
              <a:rPr lang="en-US" altLang="en-US" sz="2400" smtClean="0"/>
              <a:t>They should be able to develop a fundable proposal acceptable to financing institutions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en-US" smtClean="0"/>
          </a:p>
          <a:p>
            <a:pPr eaLnBrk="1" hangingPunct="1">
              <a:buFont typeface="Arial" pitchFamily="34" charset="0"/>
              <a:buNone/>
            </a:pPr>
            <a:endParaRPr lang="en-US" altLang="en-US" b="1" smtClean="0"/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FD142EA-BF49-41B5-B192-5AFFD84F8211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000" b="1" smtClean="0">
                <a:latin typeface="Arial" pitchFamily="34" charset="0"/>
                <a:cs typeface="Arial" pitchFamily="34" charset="0"/>
              </a:rPr>
              <a:t>Piecing the puzzle together </a:t>
            </a:r>
            <a:r>
              <a:rPr lang="en-US" altLang="en-US" sz="4100" b="1" smtClean="0"/>
              <a:t>	</a:t>
            </a:r>
            <a:br>
              <a:rPr lang="en-US" altLang="en-US" sz="4100" b="1" smtClean="0"/>
            </a:br>
            <a:endParaRPr lang="en-US" altLang="en-US" sz="410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endParaRPr lang="en-US" altLang="en-US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Financing is a puzzle with many pieces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Developing a proper structure for a proposed financing program is critical to successfully completing the puzzle 	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This proposal can be used as a stand-alone document or can be included as a separate section of the business plan itself 	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	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en-US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6274D6D-406B-47AE-9AFA-B5A54A1D6954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838200"/>
            <a:ext cx="6477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100" smtClean="0"/>
              <a:t/>
            </a:r>
            <a:br>
              <a:rPr lang="en-US" altLang="en-US" sz="4100" smtClean="0"/>
            </a:br>
            <a:r>
              <a:rPr lang="en-US" altLang="en-US" sz="4000" smtClean="0">
                <a:latin typeface="Arial" pitchFamily="34" charset="0"/>
                <a:cs typeface="Arial" pitchFamily="34" charset="0"/>
              </a:rPr>
              <a:t>Key components </a:t>
            </a:r>
            <a:r>
              <a:rPr lang="en-US" altLang="en-US" sz="4100" smtClean="0"/>
              <a:t>	</a:t>
            </a:r>
            <a:br>
              <a:rPr lang="en-US" altLang="en-US" sz="4100" smtClean="0"/>
            </a:br>
            <a:endParaRPr lang="en-US" altLang="en-US" sz="410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Uses and extent of funds</a:t>
            </a:r>
          </a:p>
          <a:p>
            <a:pPr eaLnBrk="1" hangingPunct="1"/>
            <a:r>
              <a:rPr lang="en-US" altLang="en-US" smtClean="0"/>
              <a:t>Sources and nature of funds </a:t>
            </a:r>
          </a:p>
          <a:p>
            <a:pPr eaLnBrk="1" hangingPunct="1"/>
            <a:r>
              <a:rPr lang="en-US" altLang="en-US" smtClean="0"/>
              <a:t>Proposed security </a:t>
            </a:r>
          </a:p>
          <a:p>
            <a:pPr eaLnBrk="1" hangingPunct="1"/>
            <a:r>
              <a:rPr lang="en-US" altLang="en-US" smtClean="0"/>
              <a:t>Business and financial assumptions</a:t>
            </a:r>
          </a:p>
          <a:p>
            <a:pPr eaLnBrk="1" hangingPunct="1"/>
            <a:r>
              <a:rPr lang="en-US" altLang="en-US" smtClean="0"/>
              <a:t>Income and cash flow projections </a:t>
            </a:r>
          </a:p>
          <a:p>
            <a:pPr eaLnBrk="1" hangingPunct="1"/>
            <a:r>
              <a:rPr lang="en-US" altLang="en-US" smtClean="0"/>
              <a:t>Historical statement of income and cash flow 	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077B2DD-FCF5-4B80-8E90-C65BC1B72891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4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Arial" pitchFamily="34" charset="0"/>
                <a:cs typeface="Arial" pitchFamily="34" charset="0"/>
              </a:rPr>
              <a:t>Uses and extent of funds 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Uses of funds – what is the funding for?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mtClean="0"/>
              <a:t>Here the strategies outlined in the business plan are summarized and quantified to demonstrate the use and extent of funding.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mtClean="0"/>
              <a:t>The cost of additional inventory, equipment, asset purchases, acquisitions, refinancing, working capital, and so on, are identified and quantified. </a:t>
            </a:r>
          </a:p>
          <a:p>
            <a:pPr eaLnBrk="1" hangingPunct="1">
              <a:buFont typeface="Arial" pitchFamily="34" charset="0"/>
              <a:buNone/>
            </a:pPr>
            <a:endParaRPr lang="en-US" altLang="en-US" smtClean="0"/>
          </a:p>
        </p:txBody>
      </p:sp>
      <p:sp>
        <p:nvSpPr>
          <p:cNvPr id="1843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1843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64D2418-7CFD-4EB8-87C2-9E9F26ACCBFF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cs typeface="Arial" pitchFamily="34" charset="0"/>
              </a:rPr>
              <a:t>Sources of funds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60000"/>
              </a:lnSpc>
              <a:buFont typeface="Wingdings" pitchFamily="2" charset="2"/>
              <a:buChar char="Ø"/>
            </a:pPr>
            <a:r>
              <a:rPr lang="en-US" altLang="en-US" sz="2200" b="1" i="1" smtClean="0"/>
              <a:t> </a:t>
            </a:r>
            <a:r>
              <a:rPr lang="en-US" altLang="en-US" b="1" i="1" smtClean="0"/>
              <a:t>Not all lenders or all products are fit for all purposes.</a:t>
            </a:r>
          </a:p>
          <a:p>
            <a:pPr eaLnBrk="1" hangingPunct="1">
              <a:lnSpc>
                <a:spcPct val="60000"/>
              </a:lnSpc>
            </a:pPr>
            <a:r>
              <a:rPr lang="en-US" altLang="en-US" smtClean="0"/>
              <a:t>A tiered or layered approach to financing uses multiple and/or niche lenders to fill the gaps in a financing program. </a:t>
            </a:r>
          </a:p>
          <a:p>
            <a:pPr eaLnBrk="1" hangingPunct="1">
              <a:lnSpc>
                <a:spcPct val="60000"/>
              </a:lnSpc>
            </a:pPr>
            <a:r>
              <a:rPr lang="en-US" altLang="en-US" smtClean="0"/>
              <a:t>Identify and match the uses of funds to the most appropriate products and lender(s)</a:t>
            </a:r>
          </a:p>
          <a:p>
            <a:pPr marL="881063" lvl="1" indent="-514350" eaLnBrk="1" hangingPunct="1">
              <a:lnSpc>
                <a:spcPct val="60000"/>
              </a:lnSpc>
              <a:buClr>
                <a:srgbClr val="0BD0D9"/>
              </a:buClr>
            </a:pPr>
            <a:r>
              <a:rPr lang="en-US" altLang="en-US" sz="2600" smtClean="0">
                <a:ea typeface="ＭＳ Ｐゴシック" pitchFamily="34" charset="-128"/>
              </a:rPr>
              <a:t>Match</a:t>
            </a:r>
            <a:r>
              <a:rPr lang="en-US" altLang="en-US" sz="2600" b="1" i="1" smtClean="0">
                <a:ea typeface="ＭＳ Ｐゴシック" pitchFamily="34" charset="-128"/>
              </a:rPr>
              <a:t> Purpose to the product </a:t>
            </a:r>
          </a:p>
          <a:p>
            <a:pPr marL="881063" lvl="1" indent="-514350" eaLnBrk="1" hangingPunct="1">
              <a:lnSpc>
                <a:spcPct val="60000"/>
              </a:lnSpc>
              <a:buClr>
                <a:srgbClr val="0BD0D9"/>
              </a:buClr>
            </a:pPr>
            <a:r>
              <a:rPr lang="en-US" altLang="en-US" sz="2600" b="1" i="1" smtClean="0">
                <a:ea typeface="ＭＳ Ｐゴシック" pitchFamily="34" charset="-128"/>
              </a:rPr>
              <a:t>Product to the asset </a:t>
            </a:r>
          </a:p>
          <a:p>
            <a:pPr marL="881063" lvl="1" indent="-514350" eaLnBrk="1" hangingPunct="1">
              <a:lnSpc>
                <a:spcPct val="60000"/>
              </a:lnSpc>
              <a:buClr>
                <a:srgbClr val="0BD0D9"/>
              </a:buClr>
            </a:pPr>
            <a:r>
              <a:rPr lang="en-US" altLang="en-US" sz="2600" b="1" i="1" smtClean="0">
                <a:ea typeface="ＭＳ Ｐゴシック" pitchFamily="34" charset="-128"/>
              </a:rPr>
              <a:t>Asset to the lender </a:t>
            </a:r>
          </a:p>
          <a:p>
            <a:pPr marL="881063" lvl="1" indent="-514350" eaLnBrk="1" hangingPunct="1">
              <a:lnSpc>
                <a:spcPct val="60000"/>
              </a:lnSpc>
              <a:buClr>
                <a:srgbClr val="0BD0D9"/>
              </a:buClr>
            </a:pPr>
            <a:r>
              <a:rPr lang="en-US" altLang="en-US" sz="2600" b="1" i="1" smtClean="0">
                <a:ea typeface="ＭＳ Ｐゴシック" pitchFamily="34" charset="-128"/>
              </a:rPr>
              <a:t>Lender to the industry</a:t>
            </a:r>
          </a:p>
          <a:p>
            <a:pPr eaLnBrk="1" hangingPunct="1">
              <a:lnSpc>
                <a:spcPct val="60000"/>
              </a:lnSpc>
            </a:pPr>
            <a:r>
              <a:rPr lang="en-US" altLang="en-US" smtClean="0"/>
              <a:t>Industry-specific niche lenders can often provide more flexible credit arrangements with better terms and conditions than traditional lending sources </a:t>
            </a:r>
          </a:p>
        </p:txBody>
      </p:sp>
      <p:sp>
        <p:nvSpPr>
          <p:cNvPr id="1946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FC7FB93-9645-417F-8E14-1576C0DBD9F9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315200" cy="487363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100" smtClean="0"/>
              <a:t>Tiered financing scheme</a:t>
            </a:r>
            <a:endParaRPr lang="en-US" altLang="en-US" sz="410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en-US" sz="1100" b="1" smtClean="0"/>
              <a:t>Illustrative example of a tiered financing scheme</a:t>
            </a:r>
            <a:r>
              <a:rPr lang="en-US" altLang="en-US" sz="1100" smtClean="0"/>
              <a:t>: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 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b="1" smtClean="0"/>
              <a:t>Use of funds: 				Sources of funds: </a:t>
            </a:r>
            <a:endParaRPr lang="en-US" altLang="en-US" sz="1100" smtClean="0"/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Purchase of equipment 	shs    	  40 	Capital lease   shs millions     	     	25	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                                                                                       	Operating lease 	     	10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Term loan — secured 	 				     </a:t>
            </a:r>
            <a:r>
              <a:rPr lang="en-US" altLang="en-US" sz="1100" u="sng" smtClean="0"/>
              <a:t> 	 5	</a:t>
            </a:r>
            <a:endParaRPr lang="en-US" altLang="en-US" sz="1100" smtClean="0"/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                                                                                                                                                                     	</a:t>
            </a:r>
            <a:r>
              <a:rPr lang="en-US" altLang="en-US" sz="1100" b="1" u="sng" smtClean="0"/>
              <a:t>40</a:t>
            </a:r>
            <a:endParaRPr lang="en-US" altLang="en-US" sz="1100" smtClean="0"/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 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Inventory/Accts receivable shs millions	    50	Line of credit — secured                 	  10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					Line of credit — unsecured 	       	  5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					Factoring facility	    	  12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					Letter of credit 		   8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					Suppliers’ credit                            	  </a:t>
            </a:r>
            <a:r>
              <a:rPr lang="en-US" altLang="en-US" sz="1100" u="sng" smtClean="0"/>
              <a:t>15</a:t>
            </a:r>
            <a:endParaRPr lang="en-US" altLang="en-US" sz="1100" smtClean="0"/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b="1" smtClean="0"/>
              <a:t>                                                                                                                                                                                 </a:t>
            </a:r>
            <a:r>
              <a:rPr lang="en-US" altLang="en-US" sz="1100" b="1" u="sng" smtClean="0"/>
              <a:t> 	  50</a:t>
            </a:r>
            <a:endParaRPr lang="en-US" altLang="en-US" sz="1100" smtClean="0"/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Working capital 		  80	Sub-debt term loan — unsecured   	 10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					Term loan — unsecured                     	 20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					Line of credit 	                                  	 18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					Sale lease-back 		 12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					Asset-based financing	   </a:t>
            </a:r>
            <a:r>
              <a:rPr lang="en-US" altLang="en-US" sz="1100" u="sng" smtClean="0"/>
              <a:t>  	 20</a:t>
            </a:r>
            <a:endParaRPr lang="en-US" altLang="en-US" sz="1100" smtClean="0"/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                                                                                                                                                                                	  </a:t>
            </a:r>
            <a:r>
              <a:rPr lang="en-US" altLang="en-US" sz="1100" b="1" u="sng" smtClean="0"/>
              <a:t>80</a:t>
            </a:r>
            <a:endParaRPr lang="en-US" altLang="en-US" sz="1100" smtClean="0"/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Purchase real estate 		 100 	 Commercial mortgage                  	   60	</a:t>
            </a:r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					 Collateral term loan	      </a:t>
            </a:r>
            <a:r>
              <a:rPr lang="en-US" altLang="en-US" sz="1100" u="sng" smtClean="0"/>
              <a:t>  	   40</a:t>
            </a:r>
            <a:endParaRPr lang="en-US" altLang="en-US" sz="1100" smtClean="0"/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smtClean="0"/>
              <a:t>                                                                                                                                                                      	  </a:t>
            </a:r>
            <a:r>
              <a:rPr lang="en-US" altLang="en-US" sz="1100" b="1" u="sng" smtClean="0"/>
              <a:t> 100</a:t>
            </a:r>
            <a:endParaRPr lang="en-US" altLang="en-US" sz="1100" smtClean="0"/>
          </a:p>
          <a:p>
            <a:pPr eaLnBrk="1" hangingPunct="1">
              <a:buFont typeface="Arial" pitchFamily="34" charset="0"/>
              <a:buNone/>
            </a:pPr>
            <a:r>
              <a:rPr lang="en-US" altLang="en-US" sz="1100" b="1" smtClean="0"/>
              <a:t>Total         shs   millions</a:t>
            </a:r>
            <a:r>
              <a:rPr lang="en-US" altLang="en-US" sz="1100" smtClean="0"/>
              <a:t>                                   </a:t>
            </a:r>
            <a:r>
              <a:rPr lang="en-US" altLang="en-US" sz="1100" b="1" smtClean="0"/>
              <a:t>270</a:t>
            </a:r>
            <a:r>
              <a:rPr lang="en-US" altLang="en-US" sz="1100" smtClean="0"/>
              <a:t>	</a:t>
            </a:r>
            <a:r>
              <a:rPr lang="en-US" altLang="en-US" sz="1100" b="1" smtClean="0"/>
              <a:t>             shs Million</a:t>
            </a:r>
            <a:r>
              <a:rPr lang="en-US" altLang="en-US" sz="1100" smtClean="0"/>
              <a:t>   </a:t>
            </a:r>
            <a:r>
              <a:rPr lang="en-US" altLang="en-US" sz="1100" b="1" u="sng" smtClean="0"/>
              <a:t>          	                            270</a:t>
            </a:r>
            <a:endParaRPr lang="en-US" altLang="en-US" sz="1100" smtClean="0"/>
          </a:p>
        </p:txBody>
      </p:sp>
      <p:sp>
        <p:nvSpPr>
          <p:cNvPr id="2048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42E953B-52E7-481D-9D68-517298CCFDE9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latin typeface="Arial" pitchFamily="34" charset="0"/>
                <a:cs typeface="Arial" pitchFamily="34" charset="0"/>
              </a:rPr>
              <a:t>Proposed security </a:t>
            </a:r>
            <a:endParaRPr lang="en-US" altLang="en-US" sz="4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Deserves to be properly addressed and identified </a:t>
            </a:r>
          </a:p>
          <a:p>
            <a:pPr eaLnBrk="1" hangingPunct="1"/>
            <a:r>
              <a:rPr lang="en-US" altLang="en-US" smtClean="0"/>
              <a:t>Security should not be assumed but rather proposed upfront </a:t>
            </a:r>
          </a:p>
          <a:p>
            <a:pPr eaLnBrk="1" hangingPunct="1"/>
            <a:r>
              <a:rPr lang="en-US" altLang="en-US" smtClean="0"/>
              <a:t>Assist the lender in making a favourable decision about the financing proposal </a:t>
            </a:r>
          </a:p>
          <a:p>
            <a:pPr eaLnBrk="1" hangingPunct="1"/>
            <a:r>
              <a:rPr lang="en-US" altLang="en-US" smtClean="0"/>
              <a:t>Some assets can be the security for the financing</a:t>
            </a:r>
          </a:p>
          <a:p>
            <a:pPr eaLnBrk="1" hangingPunct="1"/>
            <a:r>
              <a:rPr lang="en-US" altLang="en-US" smtClean="0"/>
              <a:t>Funding will only be given for a percentage of the value of the security (50 - 60%)</a:t>
            </a:r>
          </a:p>
          <a:p>
            <a:pPr eaLnBrk="1" hangingPunct="1"/>
            <a:r>
              <a:rPr lang="en-US" altLang="en-US" smtClean="0"/>
              <a:t>Banks may require personal guarantees in addition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150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2150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4C0DF0F-F0DD-4DE9-B349-A7306141154B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8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latin typeface="Arial" pitchFamily="34" charset="0"/>
                <a:cs typeface="Arial" pitchFamily="34" charset="0"/>
              </a:rPr>
              <a:t>Business, financial assumptions and predictions</a:t>
            </a:r>
            <a:endParaRPr lang="en-US" altLang="en-US" sz="4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 the major assumptions made about the future of operations and general assumptions about the industry, the economy and competition</a:t>
            </a:r>
          </a:p>
          <a:p>
            <a:pPr eaLnBrk="1" hangingPunct="1"/>
            <a:r>
              <a:rPr lang="en-US" altLang="en-US" smtClean="0"/>
              <a:t>Demonstrate knowledge of the business and why the business will succeed</a:t>
            </a:r>
          </a:p>
          <a:p>
            <a:pPr eaLnBrk="1" hangingPunct="1"/>
            <a:r>
              <a:rPr lang="en-US" altLang="en-US" smtClean="0"/>
              <a:t>Make reference to past performance </a:t>
            </a:r>
          </a:p>
          <a:p>
            <a:pPr eaLnBrk="1" hangingPunct="1"/>
            <a:r>
              <a:rPr lang="en-US" altLang="en-US" smtClean="0"/>
              <a:t>Show capacity for good leadership and the presence of a winning team that can be trusted</a:t>
            </a:r>
          </a:p>
          <a:p>
            <a:pPr eaLnBrk="1" hangingPunct="1"/>
            <a:r>
              <a:rPr lang="en-US" altLang="en-US" smtClean="0"/>
              <a:t>Outline the challenges and the threats</a:t>
            </a:r>
          </a:p>
        </p:txBody>
      </p:sp>
      <p:sp>
        <p:nvSpPr>
          <p:cNvPr id="2253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M5S3</a:t>
            </a:r>
          </a:p>
        </p:txBody>
      </p:sp>
      <p:sp>
        <p:nvSpPr>
          <p:cNvPr id="2253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21D6B6-AE3A-4FC4-9074-7FF038E8DC64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CD0FDC-5966-4B04-95C1-526413BE33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F383DE2-6410-4C0A-92F6-4A703BEF45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3B3D27-260B-4BC5-AF61-39E348C5D756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692</Words>
  <Application>Microsoft Office PowerPoint</Application>
  <PresentationFormat>On-screen Show (4:3)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ＭＳ Ｐゴシック</vt:lpstr>
      <vt:lpstr>Constantia</vt:lpstr>
      <vt:lpstr>Wingdings 2</vt:lpstr>
      <vt:lpstr>Wingdings</vt:lpstr>
      <vt:lpstr>Flow</vt:lpstr>
      <vt:lpstr>Developing financing proposals for road contractors.</vt:lpstr>
      <vt:lpstr>Training objective:</vt:lpstr>
      <vt:lpstr>          Piecing the puzzle together   </vt:lpstr>
      <vt:lpstr>  Key components   </vt:lpstr>
      <vt:lpstr>Uses and extent of funds </vt:lpstr>
      <vt:lpstr>Sources of funds </vt:lpstr>
      <vt:lpstr>Tiered financing scheme</vt:lpstr>
      <vt:lpstr>Proposed security </vt:lpstr>
      <vt:lpstr>Business, financial assumptions and predictions</vt:lpstr>
      <vt:lpstr>Statement of income and cash flow</vt:lpstr>
      <vt:lpstr>Statement of income and cash</vt:lpstr>
      <vt:lpstr>Summary </vt:lpstr>
      <vt:lpstr>Group discussion</vt:lpstr>
    </vt:vector>
  </TitlesOfParts>
  <Company>Bank Of Uganda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financing proposals for road contractors.</dc:title>
  <dc:creator>dnyende</dc:creator>
  <cp:keywords>TRT012</cp:keywords>
  <cp:lastModifiedBy>owner</cp:lastModifiedBy>
  <cp:revision>38</cp:revision>
  <dcterms:created xsi:type="dcterms:W3CDTF">2012-05-11T09:00:40Z</dcterms:created>
  <dcterms:modified xsi:type="dcterms:W3CDTF">2014-07-01T08:25:25Z</dcterms:modified>
</cp:coreProperties>
</file>