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4"/>
  </p:sldMasterIdLst>
  <p:notesMasterIdLst>
    <p:notesMasterId r:id="rId22"/>
  </p:notesMasterIdLst>
  <p:handoutMasterIdLst>
    <p:handoutMasterId r:id="rId23"/>
  </p:handoutMasterIdLst>
  <p:sldIdLst>
    <p:sldId id="256" r:id="rId5"/>
    <p:sldId id="274" r:id="rId6"/>
    <p:sldId id="272" r:id="rId7"/>
    <p:sldId id="271" r:id="rId8"/>
    <p:sldId id="258" r:id="rId9"/>
    <p:sldId id="259" r:id="rId10"/>
    <p:sldId id="260" r:id="rId11"/>
    <p:sldId id="261" r:id="rId12"/>
    <p:sldId id="269" r:id="rId13"/>
    <p:sldId id="270" r:id="rId14"/>
    <p:sldId id="263" r:id="rId15"/>
    <p:sldId id="264" r:id="rId16"/>
    <p:sldId id="265" r:id="rId17"/>
    <p:sldId id="266" r:id="rId18"/>
    <p:sldId id="267" r:id="rId19"/>
    <p:sldId id="268" r:id="rId20"/>
    <p:sldId id="273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D201EF-1372-4840-9844-6305DB19C0AD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altLang="en-US"/>
              <a:t>M5S2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F4FCC07-018E-4C64-AFAB-388E62126F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769968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A1156F4-F216-4053-965A-37CE50C3E8FE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altLang="en-US"/>
              <a:t>M5S2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4B57EC-F7D2-4FCE-8CA3-C8F664494A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778810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8782B8D-392A-4169-B018-CC9B863F4457}" type="slidenum">
              <a:rPr lang="en-US" altLang="en-US" sz="1200"/>
              <a:pPr eaLnBrk="1" hangingPunct="1"/>
              <a:t>16</a:t>
            </a:fld>
            <a:endParaRPr lang="en-US" altLang="en-US" sz="1200"/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/>
              <a:t>M5S2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567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C:\Users\CROSSR~1\AppData\Local\Temp\CrossRoads Logo with Slogan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34925"/>
            <a:ext cx="1881187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4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072DB64F-0288-4DE1-BA08-888443CC33CC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r>
              <a:rPr lang="en-US" altLang="en-US"/>
              <a:t>M5S4</a:t>
            </a: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BB540025-F28F-4830-953B-C190D8AD37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44939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663FAC-455F-4958-876D-27834B38F538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M5S4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15CBF-E044-4A7E-9F02-F34EC6ABDF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292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33C1A5-2973-46AE-9A6B-F98837319A75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M5S4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A9B75-7C0F-4F20-826F-9C7BD1A3A3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035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C:\Users\CROSSR~1\AppData\Local\Temp\CrossRoads Logo with Sloga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34925"/>
            <a:ext cx="1881187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0"/>
            <a:ext cx="95567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0E28E7-79C4-4AF1-9F43-07CE55B0E667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95425-8017-4285-9C33-8E47538671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3280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BBF8A4F0-248A-4D74-8868-2577A5292840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r>
              <a:rPr lang="en-US" altLang="en-US"/>
              <a:t>M5S4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AB261D83-68F8-4AE1-8594-A03CC5CD57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30587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EE3EBA-8764-4AFC-9C55-E16408E926BC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M5S4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9E9E5-B58E-43D0-B51D-02F96BD036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540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93A35D-4B03-4FFE-AB9F-746444D42E39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M5S4</a:t>
            </a: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0E18F-4339-44B7-A363-FC2EDE4C41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20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5EF761-1E9B-4656-BFAD-7E0DB54CA78C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M5S4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8A9DD-9846-4FBB-BF69-F25F094DAD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2648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AC41A0-163D-47DF-BFD7-92D71D5DED8F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M5S4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2EEB7-2D05-4405-8B70-9A8FBEC219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980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32991D-900E-47A1-904D-AF05F8C64800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M5S4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CDA12-A74C-4C91-86AE-ED92794322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9910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>
            <a:spLocks/>
          </p:cNvSpPr>
          <p:nvPr/>
        </p:nvSpPr>
        <p:spPr bwMode="auto">
          <a:xfrm rot="420000" flipV="1">
            <a:off x="3165475" y="1108075"/>
            <a:ext cx="5257800" cy="4114800"/>
          </a:xfrm>
          <a:custGeom>
            <a:avLst/>
            <a:gdLst>
              <a:gd name="T0" fmla="*/ 5257800 w 5257800"/>
              <a:gd name="T1" fmla="*/ 2057400 h 4114800"/>
              <a:gd name="T2" fmla="*/ 2628900 w 5257800"/>
              <a:gd name="T3" fmla="*/ 4114800 h 4114800"/>
              <a:gd name="T4" fmla="*/ 0 w 5257800"/>
              <a:gd name="T5" fmla="*/ 2057400 h 4114800"/>
              <a:gd name="T6" fmla="*/ 2628900 w 5257800"/>
              <a:gd name="T7" fmla="*/ 0 h 4114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5257800"/>
              <a:gd name="T13" fmla="*/ 0 h 4114800"/>
              <a:gd name="T14" fmla="*/ 5182785 w 5257800"/>
              <a:gd name="T15" fmla="*/ 4114800 h 4114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cmpd="sng">
            <a:solidFill>
              <a:srgbClr val="C0C0C0"/>
            </a:solidFill>
            <a:prstDash val="solid"/>
            <a:round/>
            <a:headEnd/>
            <a:tailEnd/>
          </a:ln>
          <a:effectLst>
            <a:outerShdw blurRad="63500"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6" name="Right Triangle 5"/>
          <p:cNvSpPr>
            <a:spLocks noChangeArrowheads="1"/>
          </p:cNvSpPr>
          <p:nvPr/>
        </p:nvSpPr>
        <p:spPr bwMode="auto"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>
            <a:solidFill>
              <a:srgbClr val="FFFFFF"/>
            </a:solidFill>
            <a:bevel/>
            <a:headEnd/>
            <a:tailEnd/>
          </a:ln>
          <a:effectLst>
            <a:outerShdw blurRad="63500" dist="6350" dir="12899787" algn="tl" rotWithShape="0">
              <a:srgbClr val="000000">
                <a:alpha val="46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>
              <a:latin typeface="Constantia" pitchFamily="18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83FD12-AD4B-45F3-BBB3-6B48DB40B6A3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M5S4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E8FF6607-1986-4B0F-899C-FC9BF3CEF3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42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>
              <a:latin typeface="Constantia" pitchFamily="18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>
              <a:latin typeface="Constantia" pitchFamily="18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</a:defRPr>
            </a:lvl1pPr>
          </a:lstStyle>
          <a:p>
            <a:fld id="{D3F94CE7-9E86-40A6-9ED7-F3E1864F8D2B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</a:defRPr>
            </a:lvl1pPr>
          </a:lstStyle>
          <a:p>
            <a:r>
              <a:rPr lang="en-US" altLang="en-US"/>
              <a:t>M5S4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fld id="{E17FBFA9-EDF6-48C5-9123-650C09CBC8DE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82" r:id="rId9"/>
    <p:sldLayoutId id="2147483777" r:id="rId10"/>
    <p:sldLayoutId id="2147483778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Arial" pitchFamily="34" charset="0"/>
          <a:ea typeface="Arial" pitchFamily="-105" charset="0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ea typeface="Arial" pitchFamily="-105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ea typeface="Arial" pitchFamily="-105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ea typeface="Arial" pitchFamily="-105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ea typeface="Arial" pitchFamily="-105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Arial" pitchFamily="34" charset="0"/>
          <a:ea typeface="Arial" pitchFamily="-105" charset="0"/>
          <a:cs typeface="Arial" pitchFamily="34" charset="0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Arial" pitchFamily="34" charset="0"/>
          <a:ea typeface="Arial" pitchFamily="-105" charset="0"/>
          <a:cs typeface="Arial" pitchFamily="34" charset="0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Arial" pitchFamily="34" charset="0"/>
          <a:ea typeface="Arial" pitchFamily="-105" charset="0"/>
          <a:cs typeface="Arial" pitchFamily="34" charset="0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pitchFamily="34" charset="0"/>
          <a:ea typeface="Arial" pitchFamily="-105" charset="0"/>
          <a:cs typeface="Arial" pitchFamily="34" charset="0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pitchFamily="34" charset="0"/>
          <a:ea typeface="Arial" pitchFamily="-105" charset="0"/>
          <a:cs typeface="Arial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505200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Financing Challenges in Road Construction Business</a:t>
            </a: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609600" y="2057400"/>
            <a:ext cx="7854950" cy="1752600"/>
          </a:xfrm>
        </p:spPr>
        <p:txBody>
          <a:bodyPr/>
          <a:lstStyle/>
          <a:p>
            <a:pPr marR="0" algn="l" eaLnBrk="1" hangingPunct="1"/>
            <a:endParaRPr lang="en-US" altLang="en-US" smtClean="0"/>
          </a:p>
          <a:p>
            <a:pPr marR="0" algn="l" eaLnBrk="1" hangingPunct="1">
              <a:buFont typeface="Arial" pitchFamily="34" charset="0"/>
              <a:buNone/>
            </a:pPr>
            <a:endParaRPr lang="en-GB" alt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Considerations</a:t>
            </a:r>
            <a:r>
              <a:rPr lang="en-US" altLang="en-US" smtClean="0"/>
              <a:t> 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z="2800" smtClean="0"/>
              <a:t>Administrative costs</a:t>
            </a:r>
          </a:p>
          <a:p>
            <a:pPr eaLnBrk="1" hangingPunct="1"/>
            <a:r>
              <a:rPr lang="en-GB" altLang="en-US" sz="2800" smtClean="0"/>
              <a:t>Commitment fee</a:t>
            </a:r>
          </a:p>
          <a:p>
            <a:pPr eaLnBrk="1" hangingPunct="1"/>
            <a:r>
              <a:rPr lang="en-GB" altLang="en-US" sz="2800" smtClean="0"/>
              <a:t>Security revaluation and frequency</a:t>
            </a:r>
          </a:p>
          <a:p>
            <a:pPr eaLnBrk="1" hangingPunct="1"/>
            <a:r>
              <a:rPr lang="en-GB" altLang="en-US" sz="2800" smtClean="0"/>
              <a:t>Early repayment conditions</a:t>
            </a:r>
          </a:p>
          <a:p>
            <a:pPr eaLnBrk="1" hangingPunct="1"/>
            <a:r>
              <a:rPr lang="en-GB" altLang="en-US" sz="2800" smtClean="0"/>
              <a:t>Other conditions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2458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M5S4</a:t>
            </a:r>
          </a:p>
        </p:txBody>
      </p:sp>
      <p:sp>
        <p:nvSpPr>
          <p:cNvPr id="2458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9C54EEB-49BD-4863-BE3D-B716809AFB4D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10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Negotiations skills in finance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The negotiations process is made up of five steps:</a:t>
            </a:r>
          </a:p>
          <a:p>
            <a:pPr marL="879475" lvl="1" indent="-514350" eaLnBrk="1" hangingPunct="1">
              <a:buFont typeface="Calibri" pitchFamily="34" charset="0"/>
              <a:buAutoNum type="arabicParenR"/>
            </a:pPr>
            <a:r>
              <a:rPr lang="en-US" altLang="en-US" smtClean="0"/>
              <a:t>Preparation and planning</a:t>
            </a:r>
          </a:p>
          <a:p>
            <a:pPr marL="879475" lvl="1" indent="-514350" eaLnBrk="1" hangingPunct="1">
              <a:buFont typeface="Calibri" pitchFamily="34" charset="0"/>
              <a:buAutoNum type="arabicParenR"/>
            </a:pPr>
            <a:r>
              <a:rPr lang="en-US" altLang="en-US" smtClean="0"/>
              <a:t>Definition of ground rules </a:t>
            </a:r>
          </a:p>
          <a:p>
            <a:pPr marL="879475" lvl="1" indent="-514350" eaLnBrk="1" hangingPunct="1">
              <a:buFont typeface="Calibri" pitchFamily="34" charset="0"/>
              <a:buAutoNum type="arabicParenR"/>
            </a:pPr>
            <a:r>
              <a:rPr lang="en-US" altLang="en-US" smtClean="0"/>
              <a:t>Clarification and justification </a:t>
            </a:r>
          </a:p>
          <a:p>
            <a:pPr marL="879475" lvl="1" indent="-514350" eaLnBrk="1" hangingPunct="1">
              <a:buFont typeface="Calibri" pitchFamily="34" charset="0"/>
              <a:buAutoNum type="arabicParenR"/>
            </a:pPr>
            <a:r>
              <a:rPr lang="en-US" altLang="en-US" smtClean="0"/>
              <a:t>Bargaining and problems </a:t>
            </a:r>
          </a:p>
          <a:p>
            <a:pPr marL="879475" lvl="1" indent="-514350" eaLnBrk="1" hangingPunct="1">
              <a:buFont typeface="Calibri" pitchFamily="34" charset="0"/>
              <a:buAutoNum type="arabicParenR"/>
            </a:pPr>
            <a:r>
              <a:rPr lang="en-US" altLang="en-US" smtClean="0"/>
              <a:t>Closure and implementation</a:t>
            </a:r>
          </a:p>
        </p:txBody>
      </p:sp>
      <p:sp>
        <p:nvSpPr>
          <p:cNvPr id="2560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M5S4</a:t>
            </a:r>
          </a:p>
        </p:txBody>
      </p:sp>
      <p:sp>
        <p:nvSpPr>
          <p:cNvPr id="2560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FBD22AC-DD6B-4F8F-A3C0-DA3D56522BCA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11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Negotiating Fair Financial Conditions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Conditions and constraints that require a company to operate within specified financial parameters, maintain certain ratios, disallow specific balance sheet items, or limit some actions.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2662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M5S4</a:t>
            </a:r>
          </a:p>
        </p:txBody>
      </p:sp>
      <p:sp>
        <p:nvSpPr>
          <p:cNvPr id="2662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8743E6B-080A-424D-840C-34BB6E78A125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12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Key considerations:</a:t>
            </a:r>
            <a:br>
              <a:rPr lang="en-GB" altLang="en-US" sz="4000" smtClean="0"/>
            </a:br>
            <a:endParaRPr lang="en-US" altLang="en-US" sz="4000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343400"/>
          </a:xfrm>
        </p:spPr>
        <p:txBody>
          <a:bodyPr/>
          <a:lstStyle/>
          <a:p>
            <a:pPr eaLnBrk="1" hangingPunct="1"/>
            <a:r>
              <a:rPr lang="en-US" altLang="en-US" smtClean="0"/>
              <a:t>Negotiate conditions &amp; terms that provide enough flexibility to run the business properly.</a:t>
            </a:r>
          </a:p>
          <a:p>
            <a:pPr eaLnBrk="1" hangingPunct="1"/>
            <a:r>
              <a:rPr lang="en-US" altLang="en-US" smtClean="0"/>
              <a:t>Clarity is required about any types of conditions that could potentially hobble or harm the business.</a:t>
            </a:r>
          </a:p>
          <a:p>
            <a:pPr eaLnBrk="1" hangingPunct="1"/>
            <a:r>
              <a:rPr lang="en-US" altLang="en-US" smtClean="0"/>
              <a:t>Negotiating power is a reflection of the relationship with the lender</a:t>
            </a:r>
          </a:p>
          <a:p>
            <a:pPr eaLnBrk="1" hangingPunct="1"/>
            <a:r>
              <a:rPr lang="en-US" altLang="en-US" smtClean="0"/>
              <a:t>It is advantageous to talk with more than one lender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2765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M5S4</a:t>
            </a:r>
          </a:p>
        </p:txBody>
      </p:sp>
      <p:sp>
        <p:nvSpPr>
          <p:cNvPr id="2765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D4A0337-AB8C-44CD-8E16-0E303E9D2FB3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13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smtClean="0"/>
              <a:t>Understand the lender’s perspective</a:t>
            </a:r>
            <a:r>
              <a:rPr lang="en-US" altLang="en-US" sz="3600" b="1" smtClean="0"/>
              <a:t>:</a:t>
            </a:r>
            <a:endParaRPr lang="en-US" altLang="en-US" sz="360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Draw up a list of conditions a lender would be expected to require</a:t>
            </a:r>
          </a:p>
          <a:p>
            <a:pPr eaLnBrk="1" hangingPunct="1"/>
            <a:r>
              <a:rPr lang="en-US" altLang="en-US" smtClean="0"/>
              <a:t>Develop a realistic set of conditions that reflect the company’s perspective</a:t>
            </a:r>
          </a:p>
          <a:p>
            <a:pPr eaLnBrk="1" hangingPunct="1"/>
            <a:r>
              <a:rPr lang="en-US" altLang="en-US" smtClean="0"/>
              <a:t>Consider what kind of condition&amp; terms structure is reasonable based on the company’s business  form, financial condition, and strategic objectives</a:t>
            </a:r>
          </a:p>
          <a:p>
            <a:pPr eaLnBrk="1" hangingPunct="1"/>
            <a:r>
              <a:rPr lang="en-US" altLang="en-US" smtClean="0"/>
              <a:t>Keep in touch with the lenders and update them regularly of performance.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2867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M5S4</a:t>
            </a:r>
          </a:p>
        </p:txBody>
      </p:sp>
      <p:sp>
        <p:nvSpPr>
          <p:cNvPr id="2867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5FEEFC1-3277-4E01-8DBE-CD3A2FDE0099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14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Avoid strict technical default clauses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Avoid very stringent technical default terms</a:t>
            </a:r>
          </a:p>
          <a:p>
            <a:pPr eaLnBrk="1" hangingPunct="1"/>
            <a:r>
              <a:rPr lang="en-US" altLang="en-US" sz="2800" smtClean="0"/>
              <a:t>Ensure that the company will receive adequate notice</a:t>
            </a:r>
          </a:p>
          <a:p>
            <a:pPr eaLnBrk="1" hangingPunct="1"/>
            <a:r>
              <a:rPr lang="en-US" altLang="en-US" sz="2800" smtClean="0"/>
              <a:t>Have an opportunity to address any problems before this occurs.</a:t>
            </a:r>
          </a:p>
          <a:p>
            <a:pPr eaLnBrk="1" hangingPunct="1"/>
            <a:r>
              <a:rPr lang="en-US" altLang="en-US" sz="2800" smtClean="0"/>
              <a:t>Conditions &amp; terms should be reviewed collectively with the outcome in mind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M5S4</a:t>
            </a:r>
          </a:p>
        </p:txBody>
      </p:sp>
      <p:sp>
        <p:nvSpPr>
          <p:cNvPr id="2970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935CABF-1EE0-4C31-AC57-33392C498AC6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15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Contd. 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Measure proposed conditions against the most recent financials and future projections</a:t>
            </a:r>
          </a:p>
          <a:p>
            <a:pPr eaLnBrk="1" hangingPunct="1"/>
            <a:r>
              <a:rPr lang="en-US" altLang="en-US" smtClean="0"/>
              <a:t>Create a proactive system to monitor adherence to all financial loan conditions &amp; terms.</a:t>
            </a:r>
          </a:p>
          <a:p>
            <a:pPr eaLnBrk="1" hangingPunct="1"/>
            <a:r>
              <a:rPr lang="en-US" altLang="en-US" smtClean="0"/>
              <a:t>Communicate regularly with lenders so there is clear understanding of the factors driving their credit decisions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3072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M5S4</a:t>
            </a:r>
          </a:p>
        </p:txBody>
      </p:sp>
      <p:sp>
        <p:nvSpPr>
          <p:cNvPr id="3072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67272C8-71A5-432F-ABEF-C14EC5D79FF1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16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Discussion</a:t>
            </a:r>
            <a:endParaRPr lang="en-US" altLang="en-US" sz="4000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" pitchFamily="34" charset="0"/>
              <a:buAutoNum type="arabicPeriod"/>
            </a:pPr>
            <a:r>
              <a:rPr lang="en-US" altLang="en-US" smtClean="0"/>
              <a:t>Suggest possible loan conditions (covenants) banks may require in typical loan agreement.</a:t>
            </a:r>
          </a:p>
          <a:p>
            <a:pPr marL="457200" indent="-457200" eaLnBrk="1" hangingPunct="1">
              <a:buFont typeface="Arial" pitchFamily="34" charset="0"/>
              <a:buAutoNum type="arabicPeriod"/>
            </a:pPr>
            <a:r>
              <a:rPr lang="en-US" altLang="en-US" i="1" smtClean="0"/>
              <a:t>Describe the appropriate steps necessary to adequately prepare for negotiation for finance.</a:t>
            </a:r>
            <a:endParaRPr lang="en-US" altLang="en-US" smtClean="0"/>
          </a:p>
          <a:p>
            <a:pPr marL="457200" indent="-457200" eaLnBrk="1" hangingPunct="1">
              <a:buFont typeface="Arial" pitchFamily="34" charset="0"/>
              <a:buAutoNum type="arabicPeriod"/>
            </a:pPr>
            <a:r>
              <a:rPr lang="en-US" altLang="en-US" smtClean="0"/>
              <a:t>From the master case study identify key reasons why Munaku could not easily access bank credit.</a:t>
            </a:r>
          </a:p>
          <a:p>
            <a:pPr marL="457200" indent="-457200" eaLnBrk="1" hangingPunct="1">
              <a:buFont typeface="Arial" pitchFamily="34" charset="0"/>
              <a:buAutoNum type="arabicPeriod"/>
            </a:pPr>
            <a:r>
              <a:rPr lang="en-US" altLang="en-US" smtClean="0"/>
              <a:t>Suggest reasons why do banks add conditions(or covenants) to  loan agreements</a:t>
            </a:r>
          </a:p>
          <a:p>
            <a:pPr marL="457200" indent="-457200" eaLnBrk="1" hangingPunct="1">
              <a:buFont typeface="Arial" pitchFamily="34" charset="0"/>
              <a:buAutoNum type="arabicPeriod"/>
            </a:pPr>
            <a:r>
              <a:rPr lang="en-US" altLang="en-US" smtClean="0"/>
              <a:t>Discuss the key considerations in making a financing decision</a:t>
            </a:r>
          </a:p>
          <a:p>
            <a:pPr marL="457200" indent="-457200" eaLnBrk="1" hangingPunct="1"/>
            <a:endParaRPr lang="en-US" altLang="en-US" sz="2400" smtClean="0"/>
          </a:p>
        </p:txBody>
      </p:sp>
      <p:sp>
        <p:nvSpPr>
          <p:cNvPr id="3277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M5S4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B4FC47F-F76E-41FE-9FFD-CD64E8D9C5EF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17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Session Objectives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en-US" smtClean="0"/>
              <a:t>Examine the Financing challenges in road construction.</a:t>
            </a:r>
          </a:p>
          <a:p>
            <a:pPr eaLnBrk="1" hangingPunct="1"/>
            <a:r>
              <a:rPr lang="en-GB" altLang="en-US" b="1" smtClean="0"/>
              <a:t>Session outcome</a:t>
            </a:r>
            <a:r>
              <a:rPr lang="en-GB" altLang="en-US" smtClean="0"/>
              <a:t>: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smtClean="0"/>
              <a:t>By the end of the session trainees should be able;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smtClean="0"/>
              <a:t>To identify considerations in making a financing decision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GB" altLang="en-US" smtClean="0"/>
              <a:t>To know how to handle the financing challenges faced in road construction business</a:t>
            </a:r>
            <a:endParaRPr lang="en-US" altLang="en-US" smtClean="0"/>
          </a:p>
          <a:p>
            <a:pPr eaLnBrk="1" hangingPunct="1">
              <a:buFont typeface="Arial" pitchFamily="34" charset="0"/>
              <a:buChar char="•"/>
            </a:pPr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M5S4</a:t>
            </a: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12CF3D7-6D31-4CAE-A028-426342E7CEFB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2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Session outcome 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To have an insight into the key psychological principles involved in achieving win/win negotiation</a:t>
            </a:r>
          </a:p>
          <a:p>
            <a:pPr eaLnBrk="1" hangingPunct="1"/>
            <a:r>
              <a:rPr lang="en-US" altLang="en-US" sz="2800" smtClean="0"/>
              <a:t>To identify bottlenecks in negotiating for finance</a:t>
            </a:r>
          </a:p>
          <a:p>
            <a:pPr eaLnBrk="1" hangingPunct="1"/>
            <a:r>
              <a:rPr lang="en-US" altLang="en-US" sz="2800" smtClean="0"/>
              <a:t>To a</a:t>
            </a:r>
            <a:r>
              <a:rPr lang="en-GB" altLang="en-US" sz="2800" smtClean="0"/>
              <a:t>cquire negotiations skills in dealing with financial institutions. </a:t>
            </a:r>
            <a:endParaRPr lang="en-US" altLang="en-US" sz="2800" smtClean="0"/>
          </a:p>
        </p:txBody>
      </p:sp>
      <p:sp>
        <p:nvSpPr>
          <p:cNvPr id="1741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M5S4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1EA61CB-2B6B-475B-A339-84D5AD37E0D8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3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686800" cy="167640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4000" smtClean="0"/>
              <a:t>Specific Considerations of the Sessions </a:t>
            </a:r>
            <a:r>
              <a:rPr lang="en-US" altLang="en-US" sz="3600" smtClean="0"/>
              <a:t/>
            </a:r>
            <a:br>
              <a:rPr lang="en-US" altLang="en-US" sz="3600" smtClean="0"/>
            </a:br>
            <a:endParaRPr lang="en-US" altLang="en-US" sz="360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altLang="en-US" sz="3600" smtClean="0"/>
              <a:t>Long-term vs Short-term options</a:t>
            </a:r>
          </a:p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altLang="en-US" sz="3600" smtClean="0"/>
              <a:t>Rate Risk</a:t>
            </a:r>
          </a:p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altLang="en-US" sz="3600" smtClean="0"/>
              <a:t>Repayment Cycles</a:t>
            </a:r>
          </a:p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altLang="en-US" sz="3600" smtClean="0"/>
              <a:t>Global Economic Influences</a:t>
            </a:r>
          </a:p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altLang="en-US" sz="3600" smtClean="0"/>
              <a:t>Competition Considerations</a:t>
            </a:r>
          </a:p>
          <a:p>
            <a:pPr marL="514350" indent="-514350" eaLnBrk="1" hangingPunct="1"/>
            <a:endParaRPr lang="en-US" altLang="en-US" smtClean="0"/>
          </a:p>
        </p:txBody>
      </p:sp>
      <p:sp>
        <p:nvSpPr>
          <p:cNvPr id="1843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M5S4</a:t>
            </a: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9821051-B93C-4CF5-9640-EC1E514F2B72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4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altLang="en-US" sz="4000" smtClean="0"/>
              <a:t>Rate Risk</a:t>
            </a:r>
            <a:r>
              <a:rPr lang="en-US" altLang="en-US" sz="3600" smtClean="0"/>
              <a:t/>
            </a:r>
            <a:br>
              <a:rPr lang="en-US" altLang="en-US" sz="3600" smtClean="0"/>
            </a:br>
            <a:endParaRPr lang="en-US" altLang="en-US" sz="360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en-US" smtClean="0"/>
              <a:t>Both lender and borrower face rate risk with long-term finance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smtClean="0"/>
              <a:t>Predicting short-term interest rates is fairly easy and only marginally risky.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smtClean="0"/>
              <a:t>Anticipating long-term rate changes is a formidable challenge, regardless of the "expert" predictions or available data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smtClean="0"/>
              <a:t>Problems in raising long-term finance, particularly in a period of rate fluctuation uncertainty, are magnified when dramatic rate risk becomes reality</a:t>
            </a:r>
          </a:p>
          <a:p>
            <a:pPr eaLnBrk="1" hangingPunct="1">
              <a:buFont typeface="Arial" pitchFamily="34" charset="0"/>
              <a:buChar char="•"/>
            </a:pPr>
            <a:endParaRPr lang="en-US" altLang="en-US" smtClean="0"/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M5S4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8CCAF3E-92B4-41DB-9CE0-98CCE1F6125A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5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altLang="en-US" sz="4000" smtClean="0"/>
              <a:t>Repayment Cycles</a:t>
            </a:r>
            <a:r>
              <a:rPr lang="en-US" altLang="en-US" sz="3600" smtClean="0"/>
              <a:t/>
            </a:r>
            <a:br>
              <a:rPr lang="en-US" altLang="en-US" sz="3600" smtClean="0"/>
            </a:br>
            <a:endParaRPr lang="en-US" altLang="en-US" sz="3600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The longer the repayment cycle, the higher the risk to the borrower and lender</a:t>
            </a:r>
          </a:p>
          <a:p>
            <a:pPr eaLnBrk="1" hangingPunct="1"/>
            <a:r>
              <a:rPr lang="en-US" altLang="en-US" sz="2800" smtClean="0"/>
              <a:t>Extended repayment cycles pose higher risk to both lenders and borrowers</a:t>
            </a:r>
          </a:p>
          <a:p>
            <a:pPr eaLnBrk="1" hangingPunct="1"/>
            <a:r>
              <a:rPr lang="en-US" altLang="en-US" sz="2800" smtClean="0"/>
              <a:t>New businesses pose even potential problems as 80 percent of new businesses fail in the first two years</a:t>
            </a:r>
            <a:r>
              <a:rPr lang="en-US" altLang="en-US" sz="3200" smtClean="0"/>
              <a:t>.</a:t>
            </a:r>
          </a:p>
        </p:txBody>
      </p:sp>
      <p:sp>
        <p:nvSpPr>
          <p:cNvPr id="2048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M5S4</a:t>
            </a:r>
          </a:p>
        </p:txBody>
      </p:sp>
      <p:sp>
        <p:nvSpPr>
          <p:cNvPr id="2048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5A945FA-1050-4A69-876C-CC650916D929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6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altLang="en-US" sz="4000" smtClean="0"/>
              <a:t>Global Economic Influences</a:t>
            </a:r>
            <a:r>
              <a:rPr lang="en-US" altLang="en-US" sz="3600" smtClean="0"/>
              <a:t/>
            </a:r>
            <a:br>
              <a:rPr lang="en-US" altLang="en-US" sz="3600" smtClean="0"/>
            </a:br>
            <a:endParaRPr lang="en-US" altLang="en-US" sz="360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The global economy, unlike in past decades, influences the availability of long-term finance</a:t>
            </a:r>
          </a:p>
          <a:p>
            <a:pPr eaLnBrk="1" hangingPunct="1"/>
            <a:r>
              <a:rPr lang="en-US" altLang="en-US" sz="2800" smtClean="0"/>
              <a:t>As business results are more affected by conditions in Europe and Asia, long-term finance is often influenced on a local level.</a:t>
            </a:r>
          </a:p>
          <a:p>
            <a:pPr eaLnBrk="1" hangingPunct="1"/>
            <a:r>
              <a:rPr lang="en-US" altLang="en-US" sz="2800" smtClean="0"/>
              <a:t>Long-term issues, with their inherent rate and repayment risk, are further complicated with world-wide economic influences</a:t>
            </a:r>
          </a:p>
          <a:p>
            <a:pPr eaLnBrk="1" hangingPunct="1"/>
            <a:endParaRPr lang="en-US" altLang="en-US" sz="2400" smtClean="0"/>
          </a:p>
        </p:txBody>
      </p:sp>
      <p:sp>
        <p:nvSpPr>
          <p:cNvPr id="2150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M5S4</a:t>
            </a: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CC56AEC-4EF0-4D14-867A-C6BD52C87CAF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7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altLang="en-US" sz="4000" smtClean="0"/>
              <a:t>Competition Considerations.</a:t>
            </a:r>
            <a:r>
              <a:rPr lang="en-US" altLang="en-US" sz="3600" smtClean="0"/>
              <a:t/>
            </a:r>
            <a:br>
              <a:rPr lang="en-US" altLang="en-US" sz="3600" smtClean="0"/>
            </a:br>
            <a:endParaRPr lang="en-US" altLang="en-US" sz="360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en-US" smtClean="0"/>
              <a:t>Competition always influences long-term finance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smtClean="0"/>
              <a:t>Branding and public perception, regardless of local, national or global economic distress, are critical to availability of long-term finance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smtClean="0"/>
              <a:t>Lenders, particularly commercial banks, need to maintain strong long-term finance efforts.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smtClean="0"/>
              <a:t>Lenders must monitor and meet competitive challenges to succeed.</a:t>
            </a:r>
          </a:p>
          <a:p>
            <a:pPr eaLnBrk="1" hangingPunct="1">
              <a:buFont typeface="Arial" pitchFamily="34" charset="0"/>
              <a:buChar char="•"/>
            </a:pPr>
            <a:endParaRPr lang="en-US" altLang="en-US" smtClean="0"/>
          </a:p>
        </p:txBody>
      </p:sp>
      <p:sp>
        <p:nvSpPr>
          <p:cNvPr id="2253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M5S4</a:t>
            </a:r>
          </a:p>
        </p:txBody>
      </p:sp>
      <p:sp>
        <p:nvSpPr>
          <p:cNvPr id="2253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49F8A60-FC40-484D-910E-F8A0E5D9533B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8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General considerations to negotiate for</a:t>
            </a:r>
            <a:endParaRPr lang="en-US" altLang="en-US" sz="4000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The interest rate</a:t>
            </a:r>
          </a:p>
          <a:p>
            <a:pPr eaLnBrk="1" hangingPunct="1"/>
            <a:r>
              <a:rPr lang="en-GB" altLang="en-US" smtClean="0"/>
              <a:t>How the rates are set (fixed or variable)</a:t>
            </a:r>
          </a:p>
          <a:p>
            <a:pPr eaLnBrk="1" hangingPunct="1"/>
            <a:r>
              <a:rPr lang="en-GB" altLang="en-US" smtClean="0"/>
              <a:t>Repayment period</a:t>
            </a:r>
          </a:p>
          <a:p>
            <a:pPr eaLnBrk="1" hangingPunct="1"/>
            <a:r>
              <a:rPr lang="en-GB" altLang="en-US" smtClean="0"/>
              <a:t>Grace period</a:t>
            </a:r>
          </a:p>
          <a:p>
            <a:pPr eaLnBrk="1" hangingPunct="1"/>
            <a:r>
              <a:rPr lang="en-GB" altLang="en-US" smtClean="0"/>
              <a:t>Frequency of repayment</a:t>
            </a:r>
          </a:p>
          <a:p>
            <a:pPr eaLnBrk="1" hangingPunct="1"/>
            <a:r>
              <a:rPr lang="en-GB" altLang="en-US" smtClean="0"/>
              <a:t>Size of instalments</a:t>
            </a:r>
          </a:p>
          <a:p>
            <a:pPr eaLnBrk="1" hangingPunct="1"/>
            <a:r>
              <a:rPr lang="en-GB" altLang="en-US" smtClean="0"/>
              <a:t>Loan termination penalties</a:t>
            </a:r>
          </a:p>
          <a:p>
            <a:pPr eaLnBrk="1" hangingPunct="1"/>
            <a:r>
              <a:rPr lang="en-GB" altLang="en-US" smtClean="0"/>
              <a:t>Default interest</a:t>
            </a:r>
          </a:p>
          <a:p>
            <a:pPr eaLnBrk="1" hangingPunct="1"/>
            <a:r>
              <a:rPr lang="en-GB" altLang="en-US" smtClean="0"/>
              <a:t>Security – insurance, restriction</a:t>
            </a:r>
          </a:p>
          <a:p>
            <a:pPr eaLnBrk="1" hangingPunct="1"/>
            <a:endParaRPr lang="en-GB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2355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M5S4</a:t>
            </a:r>
          </a:p>
        </p:txBody>
      </p:sp>
      <p:sp>
        <p:nvSpPr>
          <p:cNvPr id="2355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7AC4632-A00C-4061-99F9-9A3353B23BC0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9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5C9F2BF-4CAE-4FF5-8ECB-B873E88379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DB7CF9-54E0-4CEE-B6EF-9BF8F27130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D2A562C-1186-4AB0-AA06-48FCF5E3B7BE}">
  <ds:schemaRefs>
    <ds:schemaRef ds:uri="http://purl.org/dc/dcmitype/"/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132</TotalTime>
  <Words>751</Words>
  <Application>Microsoft Office PowerPoint</Application>
  <PresentationFormat>On-screen Show (4:3)</PresentationFormat>
  <Paragraphs>119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Wingdings 2</vt:lpstr>
      <vt:lpstr>Calibri</vt:lpstr>
      <vt:lpstr>ＭＳ Ｐゴシック</vt:lpstr>
      <vt:lpstr>Constantia</vt:lpstr>
      <vt:lpstr>Flow</vt:lpstr>
      <vt:lpstr>Financing Challenges in Road Construction Business</vt:lpstr>
      <vt:lpstr>Session Objectives </vt:lpstr>
      <vt:lpstr>Session outcome </vt:lpstr>
      <vt:lpstr>Specific Considerations of the Sessions  </vt:lpstr>
      <vt:lpstr>Rate Risk </vt:lpstr>
      <vt:lpstr>Repayment Cycles </vt:lpstr>
      <vt:lpstr>Global Economic Influences </vt:lpstr>
      <vt:lpstr>Competition Considerations. </vt:lpstr>
      <vt:lpstr>General considerations to negotiate for</vt:lpstr>
      <vt:lpstr>Considerations  </vt:lpstr>
      <vt:lpstr>Negotiations skills in finance</vt:lpstr>
      <vt:lpstr>Negotiating Fair Financial Conditions</vt:lpstr>
      <vt:lpstr>Key considerations: </vt:lpstr>
      <vt:lpstr>Understand the lender’s perspective:</vt:lpstr>
      <vt:lpstr>Avoid strict technical default clauses</vt:lpstr>
      <vt:lpstr>Contd. </vt:lpstr>
      <vt:lpstr>Discussion</vt:lpstr>
    </vt:vector>
  </TitlesOfParts>
  <Company>Bank Of Uganda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Financing challenges in road construction</dc:title>
  <dc:creator>dnyende</dc:creator>
  <cp:keywords>TRT012</cp:keywords>
  <cp:lastModifiedBy>owner</cp:lastModifiedBy>
  <cp:revision>24</cp:revision>
  <dcterms:created xsi:type="dcterms:W3CDTF">2012-05-14T09:09:18Z</dcterms:created>
  <dcterms:modified xsi:type="dcterms:W3CDTF">2014-07-01T08:25:48Z</dcterms:modified>
</cp:coreProperties>
</file>