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4" r:id="rId6"/>
    <p:sldId id="272" r:id="rId7"/>
    <p:sldId id="271" r:id="rId8"/>
    <p:sldId id="258" r:id="rId9"/>
    <p:sldId id="259" r:id="rId10"/>
    <p:sldId id="260" r:id="rId11"/>
    <p:sldId id="261" r:id="rId12"/>
    <p:sldId id="269" r:id="rId13"/>
    <p:sldId id="270" r:id="rId14"/>
    <p:sldId id="263" r:id="rId15"/>
    <p:sldId id="264" r:id="rId16"/>
    <p:sldId id="265" r:id="rId17"/>
    <p:sldId id="266" r:id="rId18"/>
    <p:sldId id="267" r:id="rId19"/>
    <p:sldId id="268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201EF-1372-4840-9844-6305DB19C0AD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4FCC07-018E-4C64-AFAB-388E62126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996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1156F4-F216-4053-965A-37CE50C3E8FE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4B57EC-F7D2-4FCE-8CA3-C8F664494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881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782B8D-392A-4169-B018-CC9B863F445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/>
              <a:t>M5S2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34925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72DB64F-0288-4DE1-BA08-888443CC33CC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B540025-F28F-4830-953B-C190D8AD3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493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63FAC-455F-4958-876D-27834B38F538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5CBF-E044-4A7E-9F02-F34EC6ABD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3C1A5-2973-46AE-9A6B-F98837319A75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A9B75-7C0F-4F20-826F-9C7BD1A3A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0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34925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E28E7-79C4-4AF1-9F43-07CE55B0E667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95425-8017-4285-9C33-8E4753867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28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BF8A4F0-248A-4D74-8868-2577A5292840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B261D83-68F8-4AE1-8594-A03CC5CD5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058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E3EBA-8764-4AFC-9C55-E16408E926BC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9E9E5-B58E-43D0-B51D-02F96BD03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4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A35D-4B03-4FFE-AB9F-746444D42E39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E18F-4339-44B7-A363-FC2EDE4C4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EF761-1E9B-4656-BFAD-7E0DB54CA78C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8A9DD-9846-4FBB-BF69-F25F094DA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6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C41A0-163D-47DF-BFD7-92D71D5DED8F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2EEB7-2D05-4405-8B70-9A8FBEC21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8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2991D-900E-47A1-904D-AF05F8C64800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DA12-A74C-4C91-86AE-ED9279432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91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3FD12-AD4B-45F3-BBB3-6B48DB40B6A3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8FF6607-1986-4B0F-899C-FC9BF3CEF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D3F94CE7-9E86-40A6-9ED7-F3E1864F8D2B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 altLang="en-US"/>
              <a:t>M5S4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E17FBFA9-EDF6-48C5-9123-650C09CBC8D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82" r:id="rId9"/>
    <p:sldLayoutId id="2147483777" r:id="rId10"/>
    <p:sldLayoutId id="214748377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Arial" pitchFamily="-105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Arial" pitchFamily="-105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Arial" pitchFamily="-105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Arial" pitchFamily="-105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Arial" pitchFamily="-105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Arial" pitchFamily="-105" charset="0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pitchFamily="-105" charset="0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pitchFamily="-105" charset="0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pitchFamily="-105" charset="0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pitchFamily="-105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Financing Challenges in Road Construction Business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854950" cy="1752600"/>
          </a:xfrm>
        </p:spPr>
        <p:txBody>
          <a:bodyPr/>
          <a:lstStyle/>
          <a:p>
            <a:pPr marR="0" algn="l" eaLnBrk="1" hangingPunct="1"/>
            <a:endParaRPr lang="en-US" altLang="en-US" smtClean="0"/>
          </a:p>
          <a:p>
            <a:pPr marR="0" algn="l" eaLnBrk="1" hangingPunct="1">
              <a:buFont typeface="Arial" pitchFamily="34" charset="0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Considerations</a:t>
            </a:r>
            <a:r>
              <a:rPr lang="en-US" altLang="en-US" smtClean="0"/>
              <a:t> 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Administrative costs</a:t>
            </a:r>
          </a:p>
          <a:p>
            <a:pPr eaLnBrk="1" hangingPunct="1"/>
            <a:r>
              <a:rPr lang="en-GB" altLang="en-US" sz="2800" smtClean="0"/>
              <a:t>Commitment fee</a:t>
            </a:r>
          </a:p>
          <a:p>
            <a:pPr eaLnBrk="1" hangingPunct="1"/>
            <a:r>
              <a:rPr lang="en-GB" altLang="en-US" sz="2800" smtClean="0"/>
              <a:t>Security revaluation and frequency</a:t>
            </a:r>
          </a:p>
          <a:p>
            <a:pPr eaLnBrk="1" hangingPunct="1"/>
            <a:r>
              <a:rPr lang="en-GB" altLang="en-US" sz="2800" smtClean="0"/>
              <a:t>Early repayment conditions</a:t>
            </a:r>
          </a:p>
          <a:p>
            <a:pPr eaLnBrk="1" hangingPunct="1"/>
            <a:r>
              <a:rPr lang="en-GB" altLang="en-US" sz="2800" smtClean="0"/>
              <a:t>Other conditions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C54EEB-49BD-4863-BE3D-B716809AFB4D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Negotiations skills in finance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negotiations process is made up of five steps:</a:t>
            </a:r>
          </a:p>
          <a:p>
            <a:pPr marL="879475" lvl="1" indent="-514350" eaLnBrk="1" hangingPunct="1">
              <a:buFont typeface="Calibri" pitchFamily="34" charset="0"/>
              <a:buAutoNum type="arabicParenR"/>
            </a:pPr>
            <a:r>
              <a:rPr lang="en-US" altLang="en-US" smtClean="0"/>
              <a:t>Preparation and planning</a:t>
            </a:r>
          </a:p>
          <a:p>
            <a:pPr marL="879475" lvl="1" indent="-514350" eaLnBrk="1" hangingPunct="1">
              <a:buFont typeface="Calibri" pitchFamily="34" charset="0"/>
              <a:buAutoNum type="arabicParenR"/>
            </a:pPr>
            <a:r>
              <a:rPr lang="en-US" altLang="en-US" smtClean="0"/>
              <a:t>Definition of ground rules </a:t>
            </a:r>
          </a:p>
          <a:p>
            <a:pPr marL="879475" lvl="1" indent="-514350" eaLnBrk="1" hangingPunct="1">
              <a:buFont typeface="Calibri" pitchFamily="34" charset="0"/>
              <a:buAutoNum type="arabicParenR"/>
            </a:pPr>
            <a:r>
              <a:rPr lang="en-US" altLang="en-US" smtClean="0"/>
              <a:t>Clarification and justification </a:t>
            </a:r>
          </a:p>
          <a:p>
            <a:pPr marL="879475" lvl="1" indent="-514350" eaLnBrk="1" hangingPunct="1">
              <a:buFont typeface="Calibri" pitchFamily="34" charset="0"/>
              <a:buAutoNum type="arabicParenR"/>
            </a:pPr>
            <a:r>
              <a:rPr lang="en-US" altLang="en-US" smtClean="0"/>
              <a:t>Bargaining and problems </a:t>
            </a:r>
          </a:p>
          <a:p>
            <a:pPr marL="879475" lvl="1" indent="-514350" eaLnBrk="1" hangingPunct="1">
              <a:buFont typeface="Calibri" pitchFamily="34" charset="0"/>
              <a:buAutoNum type="arabicParenR"/>
            </a:pPr>
            <a:r>
              <a:rPr lang="en-US" altLang="en-US" smtClean="0"/>
              <a:t>Closure and implementation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BD22AC-DD6B-4F8F-A3C0-DA3D56522BCA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Negotiating Fair Financial Conditions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Conditions and constraints that require a company to operate within specified financial parameters, maintain certain ratios, disallow specific balance sheet items, or limit some actions.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8743E6B-080A-424D-840C-34BB6E78A125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Key considerations:</a:t>
            </a:r>
            <a:br>
              <a:rPr lang="en-GB" altLang="en-US" sz="4000" smtClean="0"/>
            </a:br>
            <a:endParaRPr lang="en-US" altLang="en-US" sz="40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Negotiate conditions &amp; terms that provide enough flexibility to run the business properly.</a:t>
            </a:r>
          </a:p>
          <a:p>
            <a:pPr eaLnBrk="1" hangingPunct="1"/>
            <a:r>
              <a:rPr lang="en-US" altLang="en-US" smtClean="0"/>
              <a:t>Clarity is required about any types of conditions that could potentially hobble or harm the business.</a:t>
            </a:r>
          </a:p>
          <a:p>
            <a:pPr eaLnBrk="1" hangingPunct="1"/>
            <a:r>
              <a:rPr lang="en-US" altLang="en-US" smtClean="0"/>
              <a:t>Negotiating power is a reflection of the relationship with the lender</a:t>
            </a:r>
          </a:p>
          <a:p>
            <a:pPr eaLnBrk="1" hangingPunct="1"/>
            <a:r>
              <a:rPr lang="en-US" altLang="en-US" smtClean="0"/>
              <a:t>It is advantageous to talk with more than one lender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D4A0337-AB8C-44CD-8E16-0E303E9D2FB3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Understand the lender’s perspective</a:t>
            </a:r>
            <a:r>
              <a:rPr lang="en-US" altLang="en-US" sz="3600" b="1" smtClean="0"/>
              <a:t>:</a:t>
            </a:r>
            <a:endParaRPr lang="en-US" altLang="en-US" sz="360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 up a list of conditions a lender would be expected to require</a:t>
            </a:r>
          </a:p>
          <a:p>
            <a:pPr eaLnBrk="1" hangingPunct="1"/>
            <a:r>
              <a:rPr lang="en-US" altLang="en-US" smtClean="0"/>
              <a:t>Develop a realistic set of conditions that reflect the company’s perspective</a:t>
            </a:r>
          </a:p>
          <a:p>
            <a:pPr eaLnBrk="1" hangingPunct="1"/>
            <a:r>
              <a:rPr lang="en-US" altLang="en-US" smtClean="0"/>
              <a:t>Consider what kind of condition&amp; terms structure is reasonable based on the company’s business  form, financial condition, and strategic objectives</a:t>
            </a:r>
          </a:p>
          <a:p>
            <a:pPr eaLnBrk="1" hangingPunct="1"/>
            <a:r>
              <a:rPr lang="en-US" altLang="en-US" smtClean="0"/>
              <a:t>Keep in touch with the lenders and update them regularly of performance.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5FEEFC1-3277-4E01-8DBE-CD3A2FDE009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Avoid strict technical default clauses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Avoid very stringent technical default terms</a:t>
            </a:r>
          </a:p>
          <a:p>
            <a:pPr eaLnBrk="1" hangingPunct="1"/>
            <a:r>
              <a:rPr lang="en-US" altLang="en-US" sz="2800" smtClean="0"/>
              <a:t>Ensure that the company will receive adequate notice</a:t>
            </a:r>
          </a:p>
          <a:p>
            <a:pPr eaLnBrk="1" hangingPunct="1"/>
            <a:r>
              <a:rPr lang="en-US" altLang="en-US" sz="2800" smtClean="0"/>
              <a:t>Have an opportunity to address any problems before this occurs.</a:t>
            </a:r>
          </a:p>
          <a:p>
            <a:pPr eaLnBrk="1" hangingPunct="1"/>
            <a:r>
              <a:rPr lang="en-US" altLang="en-US" sz="2800" smtClean="0"/>
              <a:t>Conditions &amp; terms should be reviewed collectively with the outcome in mind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35CABF-1EE0-4C31-AC57-33392C498AC6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Contd.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Measure proposed conditions against the most recent financials and future projections</a:t>
            </a:r>
          </a:p>
          <a:p>
            <a:pPr eaLnBrk="1" hangingPunct="1"/>
            <a:r>
              <a:rPr lang="en-US" altLang="en-US" smtClean="0"/>
              <a:t>Create a proactive system to monitor adherence to all financial loan conditions &amp; terms.</a:t>
            </a:r>
          </a:p>
          <a:p>
            <a:pPr eaLnBrk="1" hangingPunct="1"/>
            <a:r>
              <a:rPr lang="en-US" altLang="en-US" smtClean="0"/>
              <a:t>Communicate regularly with lenders so there is clear understanding of the factors driving their credit decisions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7272C8-71A5-432F-ABEF-C14EC5D79FF1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Discussion</a:t>
            </a:r>
            <a:endParaRPr lang="en-US" altLang="en-US" sz="400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mtClean="0"/>
              <a:t>Suggest possible loan conditions (covenants) banks may require in typical loan agreement.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i="1" smtClean="0"/>
              <a:t>Describe the appropriate steps necessary to adequately prepare for negotiation for finance.</a:t>
            </a:r>
            <a:endParaRPr lang="en-US" altLang="en-US" smtClean="0"/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mtClean="0"/>
              <a:t>From the master case study identify key reasons why Munaku could not easily access bank credit.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mtClean="0"/>
              <a:t>Suggest reasons why do banks add conditions(or covenants) to  loan agreements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mtClean="0"/>
              <a:t>Discuss the key considerations in making a financing decision</a:t>
            </a:r>
          </a:p>
          <a:p>
            <a:pPr marL="457200" indent="-457200" eaLnBrk="1" hangingPunct="1"/>
            <a:endParaRPr lang="en-US" altLang="en-US" sz="2400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B4FC47F-F76E-41FE-9FFD-CD64E8D9C5E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Session Objectives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Examine the Financing challenges in road construction.</a:t>
            </a:r>
          </a:p>
          <a:p>
            <a:pPr eaLnBrk="1" hangingPunct="1"/>
            <a:r>
              <a:rPr lang="en-GB" altLang="en-US" b="1" smtClean="0"/>
              <a:t>Session outcome</a:t>
            </a:r>
            <a:r>
              <a:rPr lang="en-GB" altLang="en-US" smtClean="0"/>
              <a:t>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By the end of the session trainees should be able;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To identify considerations in making a financing decision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altLang="en-US" smtClean="0"/>
              <a:t>To know how to handle the financing challenges faced in road construction business</a:t>
            </a:r>
            <a:endParaRPr lang="en-US" altLang="en-US" smtClean="0"/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12CF3D7-6D31-4CAE-A028-426342E7CEFB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Session outcome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To have an insight into the key psychological principles involved in achieving win/win negotiation</a:t>
            </a:r>
          </a:p>
          <a:p>
            <a:pPr eaLnBrk="1" hangingPunct="1"/>
            <a:r>
              <a:rPr lang="en-US" altLang="en-US" sz="2800" smtClean="0"/>
              <a:t>To identify bottlenecks in negotiating for finance</a:t>
            </a:r>
          </a:p>
          <a:p>
            <a:pPr eaLnBrk="1" hangingPunct="1"/>
            <a:r>
              <a:rPr lang="en-US" altLang="en-US" sz="2800" smtClean="0"/>
              <a:t>To a</a:t>
            </a:r>
            <a:r>
              <a:rPr lang="en-GB" altLang="en-US" sz="2800" smtClean="0"/>
              <a:t>cquire negotiations skills in dealing with financial institutions. </a:t>
            </a:r>
            <a:endParaRPr lang="en-US" altLang="en-US" sz="2800" smtClean="0"/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EA61CB-2B6B-475B-A339-84D5AD37E0D8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6868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smtClean="0"/>
              <a:t>Specific Considerations of the Sessions 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altLang="en-US" sz="3600" smtClean="0"/>
              <a:t>Long-term vs Short-term options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altLang="en-US" sz="3600" smtClean="0"/>
              <a:t>Rate Risk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altLang="en-US" sz="3600" smtClean="0"/>
              <a:t>Repayment Cycles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altLang="en-US" sz="3600" smtClean="0"/>
              <a:t>Global Economic Influences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r>
              <a:rPr lang="en-US" altLang="en-US" sz="3600" smtClean="0"/>
              <a:t>Competition Considerations</a:t>
            </a:r>
          </a:p>
          <a:p>
            <a:pPr marL="514350" indent="-514350" eaLnBrk="1" hangingPunct="1"/>
            <a:endParaRPr lang="en-US" altLang="en-US" smtClean="0"/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821051-B93C-4CF5-9640-EC1E514F2B72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smtClean="0"/>
              <a:t>Rate Risk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Both lender and borrower face rate risk with long-term finance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Predicting short-term interest rates is fairly easy and only marginally risky.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Anticipating long-term rate changes is a formidable challenge, regardless of the "expert" predictions or available data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Problems in raising long-term finance, particularly in a period of rate fluctuation uncertainty, are magnified when dramatic rate risk becomes reality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8CCAF3E-92B4-41DB-9CE0-98CCE1F6125A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smtClean="0"/>
              <a:t>Repayment Cycles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longer the repayment cycle, the higher the risk to the borrower and lender</a:t>
            </a:r>
          </a:p>
          <a:p>
            <a:pPr eaLnBrk="1" hangingPunct="1"/>
            <a:r>
              <a:rPr lang="en-US" altLang="en-US" sz="2800" smtClean="0"/>
              <a:t>Extended repayment cycles pose higher risk to both lenders and borrowers</a:t>
            </a:r>
          </a:p>
          <a:p>
            <a:pPr eaLnBrk="1" hangingPunct="1"/>
            <a:r>
              <a:rPr lang="en-US" altLang="en-US" sz="2800" smtClean="0"/>
              <a:t>New businesses pose even potential problems as 80 percent of new businesses fail in the first two years</a:t>
            </a:r>
            <a:r>
              <a:rPr lang="en-US" altLang="en-US" sz="3200" smtClean="0"/>
              <a:t>.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5A945FA-1050-4A69-876C-CC650916D92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smtClean="0"/>
              <a:t>Global Economic Influences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global economy, unlike in past decades, influences the availability of long-term finance</a:t>
            </a:r>
          </a:p>
          <a:p>
            <a:pPr eaLnBrk="1" hangingPunct="1"/>
            <a:r>
              <a:rPr lang="en-US" altLang="en-US" sz="2800" smtClean="0"/>
              <a:t>As business results are more affected by conditions in Europe and Asia, long-term finance is often influenced on a local level.</a:t>
            </a:r>
          </a:p>
          <a:p>
            <a:pPr eaLnBrk="1" hangingPunct="1"/>
            <a:r>
              <a:rPr lang="en-US" altLang="en-US" sz="2800" smtClean="0"/>
              <a:t>Long-term issues, with their inherent rate and repayment risk, are further complicated with world-wide economic influences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CC56AEC-4EF0-4D14-867A-C6BD52C87CA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smtClean="0"/>
              <a:t>Competition Considerations.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Competition always influences long-term finance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Branding and public perception, regardless of local, national or global economic distress, are critical to availability of long-term finance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Lenders, particularly commercial banks, need to maintain strong long-term finance efforts.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Lenders must monitor and meet competitive challenges to succeed.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49F8A60-FC40-484D-910E-F8A0E5D9533B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General considerations to negotiate for</a:t>
            </a:r>
            <a:endParaRPr lang="en-US" altLang="en-US" sz="40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interest rate</a:t>
            </a:r>
          </a:p>
          <a:p>
            <a:pPr eaLnBrk="1" hangingPunct="1"/>
            <a:r>
              <a:rPr lang="en-GB" altLang="en-US" smtClean="0"/>
              <a:t>How the rates are set (fixed or variable)</a:t>
            </a:r>
          </a:p>
          <a:p>
            <a:pPr eaLnBrk="1" hangingPunct="1"/>
            <a:r>
              <a:rPr lang="en-GB" altLang="en-US" smtClean="0"/>
              <a:t>Repayment period</a:t>
            </a:r>
          </a:p>
          <a:p>
            <a:pPr eaLnBrk="1" hangingPunct="1"/>
            <a:r>
              <a:rPr lang="en-GB" altLang="en-US" smtClean="0"/>
              <a:t>Grace period</a:t>
            </a:r>
          </a:p>
          <a:p>
            <a:pPr eaLnBrk="1" hangingPunct="1"/>
            <a:r>
              <a:rPr lang="en-GB" altLang="en-US" smtClean="0"/>
              <a:t>Frequency of repayment</a:t>
            </a:r>
          </a:p>
          <a:p>
            <a:pPr eaLnBrk="1" hangingPunct="1"/>
            <a:r>
              <a:rPr lang="en-GB" altLang="en-US" smtClean="0"/>
              <a:t>Size of instalments</a:t>
            </a:r>
          </a:p>
          <a:p>
            <a:pPr eaLnBrk="1" hangingPunct="1"/>
            <a:r>
              <a:rPr lang="en-GB" altLang="en-US" smtClean="0"/>
              <a:t>Loan termination penalties</a:t>
            </a:r>
          </a:p>
          <a:p>
            <a:pPr eaLnBrk="1" hangingPunct="1"/>
            <a:r>
              <a:rPr lang="en-GB" altLang="en-US" smtClean="0"/>
              <a:t>Default interest</a:t>
            </a:r>
          </a:p>
          <a:p>
            <a:pPr eaLnBrk="1" hangingPunct="1"/>
            <a:r>
              <a:rPr lang="en-GB" altLang="en-US" smtClean="0"/>
              <a:t>Security – insurance, restriction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M5S4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7AC4632-A00C-4061-99F9-9A3353B23BC0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C9F2BF-4CAE-4FF5-8ECB-B873E88379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DB7CF9-54E0-4CEE-B6EF-9BF8F2713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2A562C-1186-4AB0-AA06-48FCF5E3B7BE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751</Words>
  <Application>Microsoft Office PowerPoint</Application>
  <PresentationFormat>On-screen Show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Wingdings 2</vt:lpstr>
      <vt:lpstr>Calibri</vt:lpstr>
      <vt:lpstr>ＭＳ Ｐゴシック</vt:lpstr>
      <vt:lpstr>Constantia</vt:lpstr>
      <vt:lpstr>Flow</vt:lpstr>
      <vt:lpstr>Financing Challenges in Road Construction Business</vt:lpstr>
      <vt:lpstr>Session Objectives </vt:lpstr>
      <vt:lpstr>Session outcome </vt:lpstr>
      <vt:lpstr>Specific Considerations of the Sessions  </vt:lpstr>
      <vt:lpstr>Rate Risk </vt:lpstr>
      <vt:lpstr>Repayment Cycles </vt:lpstr>
      <vt:lpstr>Global Economic Influences </vt:lpstr>
      <vt:lpstr>Competition Considerations. </vt:lpstr>
      <vt:lpstr>General considerations to negotiate for</vt:lpstr>
      <vt:lpstr>Considerations  </vt:lpstr>
      <vt:lpstr>Negotiations skills in finance</vt:lpstr>
      <vt:lpstr>Negotiating Fair Financial Conditions</vt:lpstr>
      <vt:lpstr>Key considerations: </vt:lpstr>
      <vt:lpstr>Understand the lender’s perspective:</vt:lpstr>
      <vt:lpstr>Avoid strict technical default clauses</vt:lpstr>
      <vt:lpstr>Contd. </vt:lpstr>
      <vt:lpstr>Discussion</vt:lpstr>
    </vt:vector>
  </TitlesOfParts>
  <Company>Bank Of Uganda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challenges in road construction</dc:title>
  <dc:creator>dnyende</dc:creator>
  <cp:keywords>TRT012</cp:keywords>
  <cp:lastModifiedBy>owner</cp:lastModifiedBy>
  <cp:revision>24</cp:revision>
  <dcterms:created xsi:type="dcterms:W3CDTF">2012-05-14T09:09:18Z</dcterms:created>
  <dcterms:modified xsi:type="dcterms:W3CDTF">2014-07-01T08:25:48Z</dcterms:modified>
</cp:coreProperties>
</file>