
<file path=[Content_Types].xml><?xml version="1.0" encoding="utf-8"?>
<Types xmlns="http://schemas.openxmlformats.org/package/2006/content-types">
  <Default Extension="bin" ContentType="audio/unknown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4"/>
  </p:sldMasterIdLst>
  <p:notesMasterIdLst>
    <p:notesMasterId r:id="rId21"/>
  </p:notesMasterIdLst>
  <p:sldIdLst>
    <p:sldId id="256" r:id="rId5"/>
    <p:sldId id="280" r:id="rId6"/>
    <p:sldId id="279" r:id="rId7"/>
    <p:sldId id="257" r:id="rId8"/>
    <p:sldId id="271" r:id="rId9"/>
    <p:sldId id="259" r:id="rId10"/>
    <p:sldId id="263" r:id="rId11"/>
    <p:sldId id="260" r:id="rId12"/>
    <p:sldId id="273" r:id="rId13"/>
    <p:sldId id="276" r:id="rId14"/>
    <p:sldId id="277" r:id="rId15"/>
    <p:sldId id="272" r:id="rId16"/>
    <p:sldId id="264" r:id="rId17"/>
    <p:sldId id="268" r:id="rId18"/>
    <p:sldId id="269" r:id="rId19"/>
    <p:sldId id="281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3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D4D40B74-2DFE-452A-9363-8ADAB1F1C268}" type="datetime1">
              <a:rPr lang="en-US" altLang="en-US"/>
              <a:pPr/>
              <a:t>7/1/2014</a:t>
            </a:fld>
            <a:endParaRPr lang="en-GB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alt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B9800769-3285-4214-AB97-DABC81D999A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463406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audio" Target="../media/audio2.bin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3.jpeg"/><Relationship Id="rId4" Type="http://schemas.openxmlformats.org/officeDocument/2006/relationships/image" Target="../media/image2.wmf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2.bin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2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2.bin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audio" Target="../media/audio2.bin"/><Relationship Id="rId1" Type="http://schemas.openxmlformats.org/officeDocument/2006/relationships/themeOverride" Target="../theme/themeOverride2.xml"/><Relationship Id="rId5" Type="http://schemas.openxmlformats.org/officeDocument/2006/relationships/image" Target="../media/image3.jpeg"/><Relationship Id="rId4" Type="http://schemas.openxmlformats.org/officeDocument/2006/relationships/image" Target="../media/image2.w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2.bin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2.bin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2.bin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2.bin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2.bin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2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5675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4" descr="C:\Users\CROSSR~1\AppData\Local\Temp\CrossRoads Logo with Slogan.jpg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2813" y="0"/>
            <a:ext cx="1881187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44DB6194-1FAD-47E1-9895-BFF38A1D0E1E}" type="datetime1">
              <a:rPr lang="en-US" altLang="en-US"/>
              <a:pPr/>
              <a:t>7/1/2014</a:t>
            </a:fld>
            <a:endParaRPr lang="en-GB" altLang="en-US"/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r>
              <a:rPr lang="en-GB" altLang="en-US"/>
              <a:t>M5S5</a:t>
            </a:r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9AF3AF62-CB61-4308-9C1E-BEC7B789230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37441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  <p:sndAc>
      <p:stSnd>
        <p:snd r:embed="rId2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047625-A376-4CE3-A2C7-BA918939E593}" type="datetime1">
              <a:rPr lang="en-US" altLang="en-US"/>
              <a:pPr/>
              <a:t>7/1/2014</a:t>
            </a:fld>
            <a:endParaRPr lang="en-GB" alt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M5S5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040151-30F5-4D6D-824D-C79602CE6C2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1295528"/>
      </p:ext>
    </p:extLst>
  </p:cSld>
  <p:clrMapOvr>
    <a:masterClrMapping/>
  </p:clrMapOvr>
  <p:transition>
    <p:wedge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E9B9FA-E581-44B0-8EF3-9FF3C4FA9303}" type="datetime1">
              <a:rPr lang="en-US" altLang="en-US"/>
              <a:pPr/>
              <a:t>7/1/2014</a:t>
            </a:fld>
            <a:endParaRPr lang="en-GB" alt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M5S5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288C38-2AB5-4407-8B29-5FB50F6778E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32409668"/>
      </p:ext>
    </p:extLst>
  </p:cSld>
  <p:clrMapOvr>
    <a:masterClrMapping/>
  </p:clrMapOvr>
  <p:transition>
    <p:wedge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5675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4" descr="C:\Users\CROSSR~1\AppData\Local\Temp\CrossRoads Logo with Slogan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0113" y="30163"/>
            <a:ext cx="1881187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6D245B-65EF-4128-B0E2-6B608D807975}" type="datetime1">
              <a:rPr lang="en-US" altLang="en-US"/>
              <a:pPr/>
              <a:t>7/1/2014</a:t>
            </a:fld>
            <a:endParaRPr lang="en-GB" altLang="en-US"/>
          </a:p>
        </p:txBody>
      </p:sp>
      <p:sp>
        <p:nvSpPr>
          <p:cNvPr id="7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M5S5</a:t>
            </a:r>
          </a:p>
        </p:txBody>
      </p:sp>
      <p:sp>
        <p:nvSpPr>
          <p:cNvPr id="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943C6E-AA21-4E91-B8A4-3767A5BA218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66273636"/>
      </p:ext>
    </p:extLst>
  </p:cSld>
  <p:clrMapOvr>
    <a:masterClrMapping/>
  </p:clrMapOvr>
  <p:transition>
    <p:wedge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5675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4" descr="C:\Users\CROSSR~1\AppData\Local\Temp\CrossRoads Logo with Slogan.jpg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7413" y="0"/>
            <a:ext cx="1881187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33184343-EF27-4554-A6A1-E64ECA404C70}" type="datetime1">
              <a:rPr lang="en-US" altLang="en-US"/>
              <a:pPr/>
              <a:t>7/1/2014</a:t>
            </a:fld>
            <a:endParaRPr lang="en-GB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r>
              <a:rPr lang="en-GB" altLang="en-US"/>
              <a:t>M5S5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97C3A671-50B4-4D4F-BE71-DCF762365EC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45075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  <p:sndAc>
      <p:stSnd>
        <p:snd r:embed="rId2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3" y="25400"/>
            <a:ext cx="955675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 sz="4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881BF3D-2B97-43D4-BEE0-980D9A9FF1FD}" type="datetime1">
              <a:rPr lang="en-US" altLang="en-US"/>
              <a:pPr/>
              <a:t>7/1/2014</a:t>
            </a:fld>
            <a:endParaRPr lang="en-GB" altLang="en-US"/>
          </a:p>
        </p:txBody>
      </p:sp>
      <p:sp>
        <p:nvSpPr>
          <p:cNvPr id="7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M5S5</a:t>
            </a:r>
          </a:p>
        </p:txBody>
      </p:sp>
      <p:sp>
        <p:nvSpPr>
          <p:cNvPr id="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68FD21-5E94-434A-B579-3C9BD2370F7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67879874"/>
      </p:ext>
    </p:extLst>
  </p:cSld>
  <p:clrMapOvr>
    <a:masterClrMapping/>
  </p:clrMapOvr>
  <p:transition>
    <p:wedge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74BDD26-5777-4FE8-B26F-F3C536F349B4}" type="datetime1">
              <a:rPr lang="en-US" altLang="en-US"/>
              <a:pPr/>
              <a:t>7/1/2014</a:t>
            </a:fld>
            <a:endParaRPr lang="en-GB" alt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M5S5</a:t>
            </a: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593DA0-3E93-4CF5-896E-1B7AEDE08DB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8521418"/>
      </p:ext>
    </p:extLst>
  </p:cSld>
  <p:clrMapOvr>
    <a:masterClrMapping/>
  </p:clrMapOvr>
  <p:transition>
    <p:wedge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5675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1C117E-3340-4388-81A1-1F3898CDB6D7}" type="datetime1">
              <a:rPr lang="en-US" altLang="en-US"/>
              <a:pPr/>
              <a:t>7/1/2014</a:t>
            </a:fld>
            <a:endParaRPr lang="en-GB" alt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M5S5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805764-F438-40FF-9FA8-B03E4C2E3B9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92596510"/>
      </p:ext>
    </p:extLst>
  </p:cSld>
  <p:clrMapOvr>
    <a:masterClrMapping/>
  </p:clrMapOvr>
  <p:transition>
    <p:wedge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0"/>
            <a:ext cx="955675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69BB1F-21F3-4A67-A65C-1346C6FE912C}" type="datetime1">
              <a:rPr lang="en-US" altLang="en-US"/>
              <a:pPr/>
              <a:t>7/1/2014</a:t>
            </a:fld>
            <a:endParaRPr lang="en-GB" alt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M5S5</a:t>
            </a: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A672E0-2E18-4DD8-BEC0-68F0531D022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33282773"/>
      </p:ext>
    </p:extLst>
  </p:cSld>
  <p:clrMapOvr>
    <a:masterClrMapping/>
  </p:clrMapOvr>
  <p:transition>
    <p:wedge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180C4F-6573-452D-B1B1-6E677AEA2F93}" type="datetime1">
              <a:rPr lang="en-US" altLang="en-US"/>
              <a:pPr/>
              <a:t>7/1/2014</a:t>
            </a:fld>
            <a:endParaRPr lang="en-GB" alt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M5S5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873D72-4F05-46A2-97EF-2F20403F4B2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54378627"/>
      </p:ext>
    </p:extLst>
  </p:cSld>
  <p:clrMapOvr>
    <a:masterClrMapping/>
  </p:clrMapOvr>
  <p:transition>
    <p:wedge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13"/>
          <p:cNvSpPr>
            <a:spLocks/>
          </p:cNvSpPr>
          <p:nvPr/>
        </p:nvSpPr>
        <p:spPr bwMode="auto">
          <a:xfrm rot="420000" flipV="1">
            <a:off x="3165475" y="1108075"/>
            <a:ext cx="5257800" cy="4114800"/>
          </a:xfrm>
          <a:custGeom>
            <a:avLst/>
            <a:gdLst>
              <a:gd name="T0" fmla="*/ 0 w 5257800"/>
              <a:gd name="T1" fmla="*/ 0 h 4114800"/>
              <a:gd name="T2" fmla="*/ 5107774 w 5257800"/>
              <a:gd name="T3" fmla="*/ 0 h 4114800"/>
              <a:gd name="T4" fmla="*/ 5257800 w 5257800"/>
              <a:gd name="T5" fmla="*/ 150026 h 4114800"/>
              <a:gd name="T6" fmla="*/ 5257800 w 5257800"/>
              <a:gd name="T7" fmla="*/ 4114800 h 4114800"/>
              <a:gd name="T8" fmla="*/ 0 w 5257800"/>
              <a:gd name="T9" fmla="*/ 4114800 h 4114800"/>
              <a:gd name="T10" fmla="*/ 0 w 5257800"/>
              <a:gd name="T11" fmla="*/ 0 h 4114800"/>
              <a:gd name="T12" fmla="*/ 0 w 5257800"/>
              <a:gd name="T13" fmla="*/ 0 h 41148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257800" h="4114800">
                <a:moveTo>
                  <a:pt x="0" y="0"/>
                </a:moveTo>
                <a:lnTo>
                  <a:pt x="5107774" y="0"/>
                </a:lnTo>
                <a:lnTo>
                  <a:pt x="5257800" y="150026"/>
                </a:lnTo>
                <a:lnTo>
                  <a:pt x="5257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3175" cap="rnd" cmpd="sng">
            <a:solidFill>
              <a:srgbClr val="C0C0C0"/>
            </a:solidFill>
            <a:prstDash val="solid"/>
            <a:round/>
            <a:headEnd/>
            <a:tailEnd/>
          </a:ln>
          <a:effectLst>
            <a:outerShdw blurRad="63500" dist="38500" dir="7500041" sx="98500" sy="100079" kx="99984" algn="tl" rotWithShape="0">
              <a:srgbClr val="000000">
                <a:alpha val="25000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6" name="Right Triangle 5"/>
          <p:cNvSpPr>
            <a:spLocks noChangeArrowheads="1"/>
          </p:cNvSpPr>
          <p:nvPr/>
        </p:nvSpPr>
        <p:spPr bwMode="auto"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>
            <a:solidFill>
              <a:srgbClr val="FFFFFF"/>
            </a:solidFill>
            <a:bevel/>
            <a:headEnd/>
            <a:tailEnd/>
          </a:ln>
          <a:effectLst>
            <a:outerShdw blurRad="19685" dist="6350" dir="12899787" algn="tl" rotWithShape="0">
              <a:srgbClr val="808080">
                <a:alpha val="46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Constantia" pitchFamily="18" charset="0"/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sz="1800">
              <a:latin typeface="Constantia" pitchFamily="18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sz="1800"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9B0D5C-3582-4B3F-8BF0-E9EC05D1CB4E}" type="datetime1">
              <a:rPr lang="en-US" altLang="en-US"/>
              <a:pPr/>
              <a:t>7/1/2014</a:t>
            </a:fld>
            <a:endParaRPr lang="en-GB" alt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M5S5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CED30780-33F9-48C6-8837-7C80C45097B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4667185"/>
      </p:ext>
    </p:extLst>
  </p:cSld>
  <p:clrMapOvr>
    <a:masterClrMapping/>
  </p:clrMapOvr>
  <p:transition>
    <p:wedge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sz="1800">
              <a:latin typeface="Constantia" pitchFamily="18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sz="1800">
              <a:latin typeface="Constantia" pitchFamily="18" charset="0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45C75"/>
                </a:solidFill>
              </a:defRPr>
            </a:lvl1pPr>
          </a:lstStyle>
          <a:p>
            <a:fld id="{C6E592AB-F1E2-4F43-B6FB-30991971F594}" type="datetime1">
              <a:rPr lang="en-US" altLang="en-US"/>
              <a:pPr/>
              <a:t>7/1/2014</a:t>
            </a:fld>
            <a:endParaRPr lang="en-GB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45C75"/>
                </a:solidFill>
              </a:defRPr>
            </a:lvl1pPr>
          </a:lstStyle>
          <a:p>
            <a:r>
              <a:rPr lang="en-GB" altLang="en-US"/>
              <a:t>M5S5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</a:defRPr>
            </a:lvl1pPr>
          </a:lstStyle>
          <a:p>
            <a:fld id="{52754C81-8E6C-435E-8FAA-2829E1DA4362}" type="slidenum">
              <a:rPr lang="en-GB" altLang="en-US"/>
              <a:pPr/>
              <a:t>‹#›</a:t>
            </a:fld>
            <a:endParaRPr lang="en-GB" alt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</p:sldLayoutIdLst>
  <p:transition>
    <p:wedge/>
    <p:sndAc>
      <p:stSnd>
        <p:snd r:embed="rId13" name="chimes.wav"/>
      </p:stSnd>
    </p:sndAc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ＭＳ Ｐゴシック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ＭＳ Ｐゴシック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ＭＳ Ｐゴシック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ＭＳ Ｐゴシック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ＭＳ Ｐゴシック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ＭＳ Ｐゴシック" pitchFamily="-105" charset="-128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ＭＳ Ｐゴシック" pitchFamily="-105" charset="-128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ＭＳ Ｐゴシック" pitchFamily="-105" charset="-128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ＭＳ Ｐゴシック" pitchFamily="-105" charset="-128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bin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bin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bin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2.bin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2.bin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bin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audio" Target="../media/audio2.bin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bin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bin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bin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bin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bin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bin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2.bin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bin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itle 1"/>
          <p:cNvSpPr>
            <a:spLocks noGrp="1"/>
          </p:cNvSpPr>
          <p:nvPr>
            <p:ph type="ctrTitle"/>
          </p:nvPr>
        </p:nvSpPr>
        <p:spPr>
          <a:ln>
            <a:miter lim="800000"/>
            <a:headEnd/>
            <a:tailEnd/>
          </a:ln>
          <a:extLst/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000" dirty="0" smtClean="0"/>
              <a:t>SECUTIRY BONDS AND GUARANTEES FOR A ROAD CONTRACTOR</a:t>
            </a:r>
          </a:p>
        </p:txBody>
      </p:sp>
      <p:sp>
        <p:nvSpPr>
          <p:cNvPr id="14339" name="Subtitle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2538413"/>
          </a:xfrm>
        </p:spPr>
        <p:txBody>
          <a:bodyPr/>
          <a:lstStyle/>
          <a:p>
            <a:pPr marR="0" eaLnBrk="1" hangingPunct="1"/>
            <a:endParaRPr lang="en-GB" altLang="en-US" sz="2000" smtClean="0"/>
          </a:p>
          <a:p>
            <a:pPr marR="0" algn="ctr" eaLnBrk="1" hangingPunct="1"/>
            <a:r>
              <a:rPr lang="en-GB" altLang="en-US" sz="3200" smtClean="0"/>
              <a:t>Module  Five : Session five</a:t>
            </a:r>
          </a:p>
        </p:txBody>
      </p:sp>
      <p:sp>
        <p:nvSpPr>
          <p:cNvPr id="14340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200">
                <a:solidFill>
                  <a:srgbClr val="D1EAEE"/>
                </a:solidFill>
              </a:rPr>
              <a:t>M5S5</a:t>
            </a:r>
          </a:p>
        </p:txBody>
      </p:sp>
      <p:sp>
        <p:nvSpPr>
          <p:cNvPr id="1434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578C175-32EF-4B07-8B75-9CB274910F6D}" type="slidenum">
              <a:rPr lang="en-GB" altLang="en-US" sz="1200">
                <a:solidFill>
                  <a:srgbClr val="D1EAEE"/>
                </a:solidFill>
              </a:rPr>
              <a:pPr eaLnBrk="1" hangingPunct="1"/>
              <a:t>1</a:t>
            </a:fld>
            <a:endParaRPr lang="en-GB" altLang="en-US" sz="1200">
              <a:solidFill>
                <a:srgbClr val="D1EAEE"/>
              </a:solidFill>
            </a:endParaRPr>
          </a:p>
        </p:txBody>
      </p:sp>
    </p:spTree>
  </p:cSld>
  <p:clrMapOvr>
    <a:masterClrMapping/>
  </p:clrMapOvr>
  <p:transition>
    <p:wedg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smtClean="0">
                <a:solidFill>
                  <a:srgbClr val="7B9899"/>
                </a:solidFill>
              </a:rPr>
              <a:t>Role Of an Insurance Broker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Arrange and service insurances on the insured’s behalf.</a:t>
            </a:r>
          </a:p>
          <a:p>
            <a:pPr eaLnBrk="1" hangingPunct="1"/>
            <a:r>
              <a:rPr lang="en-GB" altLang="en-US" smtClean="0"/>
              <a:t>Paid by an Insurance company by way of commission on chargeable premium.</a:t>
            </a:r>
          </a:p>
          <a:p>
            <a:pPr eaLnBrk="1" hangingPunct="1"/>
            <a:r>
              <a:rPr lang="en-GB" altLang="en-US" smtClean="0"/>
              <a:t>Loyalty is to the client despite being remunerated by the Insurance Company.</a:t>
            </a:r>
          </a:p>
          <a:p>
            <a:pPr eaLnBrk="1" hangingPunct="1"/>
            <a:r>
              <a:rPr lang="en-GB" altLang="en-US" smtClean="0"/>
              <a:t>Premiums are the same whether or not the Inured goes direct to the Insurance Company.</a:t>
            </a:r>
          </a:p>
        </p:txBody>
      </p:sp>
      <p:sp>
        <p:nvSpPr>
          <p:cNvPr id="23556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200">
                <a:solidFill>
                  <a:srgbClr val="045C75"/>
                </a:solidFill>
              </a:rPr>
              <a:t>M5S5</a:t>
            </a:r>
          </a:p>
        </p:txBody>
      </p:sp>
      <p:sp>
        <p:nvSpPr>
          <p:cNvPr id="2355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69B4E43-E752-4787-A256-0A3D7C6D717C}" type="slidenum">
              <a:rPr lang="en-GB" altLang="en-US" sz="1200">
                <a:solidFill>
                  <a:srgbClr val="045C75"/>
                </a:solidFill>
              </a:rPr>
              <a:pPr eaLnBrk="1" hangingPunct="1"/>
              <a:t>10</a:t>
            </a:fld>
            <a:endParaRPr lang="en-GB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ransition>
    <p:wedg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smtClean="0">
                <a:solidFill>
                  <a:srgbClr val="7B9899"/>
                </a:solidFill>
              </a:rPr>
              <a:t>Claims Management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z="2400" smtClean="0"/>
              <a:t>Notion that Insurance Companies are thieves is false.</a:t>
            </a:r>
          </a:p>
          <a:p>
            <a:pPr eaLnBrk="1" hangingPunct="1"/>
            <a:r>
              <a:rPr lang="en-GB" altLang="en-US" sz="2400" smtClean="0"/>
              <a:t>Insurance is a contract and Insured must play their part by submitting all necessary documents in support of a claim in time.</a:t>
            </a:r>
          </a:p>
          <a:p>
            <a:pPr eaLnBrk="1" hangingPunct="1"/>
            <a:r>
              <a:rPr lang="en-GB" altLang="en-US" sz="2400" smtClean="0"/>
              <a:t>Prompt claim settlement is the “Shop Window” of an Insurance Company.</a:t>
            </a:r>
          </a:p>
          <a:p>
            <a:pPr eaLnBrk="1" hangingPunct="1"/>
            <a:r>
              <a:rPr lang="en-GB" altLang="en-US" sz="2400" smtClean="0"/>
              <a:t>There is a Complaints Bureau at The Insurance Regulatory Authority where any aggrieve party can report any complaint regarding claims or any other insurance matter.</a:t>
            </a:r>
          </a:p>
        </p:txBody>
      </p:sp>
      <p:sp>
        <p:nvSpPr>
          <p:cNvPr id="24580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200">
                <a:solidFill>
                  <a:srgbClr val="045C75"/>
                </a:solidFill>
              </a:rPr>
              <a:t>M5S5</a:t>
            </a:r>
          </a:p>
        </p:txBody>
      </p:sp>
      <p:sp>
        <p:nvSpPr>
          <p:cNvPr id="2458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4A5F4AC-347E-4232-BD84-0D6AB788D3D4}" type="slidenum">
              <a:rPr lang="en-GB" altLang="en-US" sz="1200">
                <a:solidFill>
                  <a:srgbClr val="045C75"/>
                </a:solidFill>
              </a:rPr>
              <a:pPr eaLnBrk="1" hangingPunct="1"/>
              <a:t>11</a:t>
            </a:fld>
            <a:endParaRPr lang="en-GB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ransition>
    <p:wedg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742950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3900" smtClean="0">
                <a:solidFill>
                  <a:srgbClr val="08B7BF"/>
                </a:solidFill>
              </a:rPr>
              <a:t/>
            </a:r>
            <a:br>
              <a:rPr lang="en-GB" altLang="en-US" sz="3900" smtClean="0">
                <a:solidFill>
                  <a:srgbClr val="08B7BF"/>
                </a:solidFill>
              </a:rPr>
            </a:br>
            <a:r>
              <a:rPr lang="en-GB" altLang="en-US" sz="3900" smtClean="0">
                <a:solidFill>
                  <a:srgbClr val="08B7BF"/>
                </a:solidFill>
              </a:rPr>
              <a:t/>
            </a:r>
            <a:br>
              <a:rPr lang="en-GB" altLang="en-US" sz="3900" smtClean="0">
                <a:solidFill>
                  <a:srgbClr val="08B7BF"/>
                </a:solidFill>
              </a:rPr>
            </a:br>
            <a:r>
              <a:rPr lang="en-GB" altLang="en-US" sz="4000" smtClean="0">
                <a:solidFill>
                  <a:srgbClr val="08B7BF"/>
                </a:solidFill>
              </a:rPr>
              <a:t>Workers Compensation Insurance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sz="half" idx="1"/>
          </p:nvPr>
        </p:nvSpPr>
        <p:spPr>
          <a:xfrm>
            <a:off x="0" y="2500313"/>
            <a:ext cx="4038600" cy="4681537"/>
          </a:xfrm>
        </p:spPr>
        <p:txBody>
          <a:bodyPr/>
          <a:lstStyle/>
          <a:p>
            <a:pPr eaLnBrk="1" hangingPunct="1"/>
            <a:r>
              <a:rPr lang="en-GB" altLang="en-US" smtClean="0"/>
              <a:t>Workers Act 2000 mandates all Employers to insure their employees against accidents while on duty.</a:t>
            </a:r>
          </a:p>
          <a:p>
            <a:pPr eaLnBrk="1" hangingPunct="1"/>
            <a:r>
              <a:rPr lang="en-GB" altLang="en-US" smtClean="0"/>
              <a:t> Cover is for 12 months. </a:t>
            </a:r>
          </a:p>
          <a:p>
            <a:pPr eaLnBrk="1" hangingPunct="1"/>
            <a:r>
              <a:rPr lang="en-GB" altLang="en-US" smtClean="0"/>
              <a:t>Premium is based on employees earnings.</a:t>
            </a:r>
          </a:p>
          <a:p>
            <a:pPr eaLnBrk="1" hangingPunct="1"/>
            <a:r>
              <a:rPr lang="en-GB" altLang="en-US" smtClean="0"/>
              <a:t>Duty is  to and  fro. </a:t>
            </a:r>
          </a:p>
        </p:txBody>
      </p:sp>
      <p:pic>
        <p:nvPicPr>
          <p:cNvPr id="25604" name="Content Placeholder 4" descr="images (7).jpg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3438" y="1500188"/>
            <a:ext cx="4286250" cy="4214812"/>
          </a:xfrm>
        </p:spPr>
      </p:pic>
      <p:sp>
        <p:nvSpPr>
          <p:cNvPr id="25605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200">
                <a:solidFill>
                  <a:srgbClr val="045C75"/>
                </a:solidFill>
              </a:rPr>
              <a:t>M5S5</a:t>
            </a:r>
          </a:p>
        </p:txBody>
      </p:sp>
      <p:sp>
        <p:nvSpPr>
          <p:cNvPr id="2560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D261B2F-02F7-4C42-B03B-0B0FDE5E8277}" type="slidenum">
              <a:rPr lang="en-GB" altLang="en-US" sz="1200">
                <a:solidFill>
                  <a:srgbClr val="045C75"/>
                </a:solidFill>
              </a:rPr>
              <a:pPr eaLnBrk="1" hangingPunct="1"/>
              <a:t>12</a:t>
            </a:fld>
            <a:endParaRPr lang="en-GB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ransition>
    <p:wedg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300" smtClean="0"/>
              <a:t>Motor Comprehensive Insurance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/>
          <a:lstStyle/>
          <a:p>
            <a:pPr eaLnBrk="1" hangingPunct="1"/>
            <a:r>
              <a:rPr lang="en-GB" altLang="en-US" smtClean="0"/>
              <a:t>Accidental damage, fire and theft to motor vehicles</a:t>
            </a:r>
          </a:p>
          <a:p>
            <a:pPr eaLnBrk="1" hangingPunct="1"/>
            <a:r>
              <a:rPr lang="en-GB" altLang="en-US" smtClean="0"/>
              <a:t>Breakage of wind screen</a:t>
            </a:r>
          </a:p>
          <a:p>
            <a:pPr eaLnBrk="1" hangingPunct="1"/>
            <a:r>
              <a:rPr lang="en-GB" altLang="en-US" smtClean="0"/>
              <a:t>Third party body injury</a:t>
            </a:r>
          </a:p>
          <a:p>
            <a:pPr eaLnBrk="1" hangingPunct="1"/>
            <a:r>
              <a:rPr lang="en-GB" altLang="en-US" smtClean="0"/>
              <a:t>Third party property damage</a:t>
            </a:r>
          </a:p>
          <a:p>
            <a:pPr eaLnBrk="1" hangingPunct="1"/>
            <a:r>
              <a:rPr lang="en-GB" altLang="en-US" smtClean="0"/>
              <a:t>The value of the vehicle is the sum insured.</a:t>
            </a:r>
          </a:p>
        </p:txBody>
      </p:sp>
      <p:pic>
        <p:nvPicPr>
          <p:cNvPr id="26628" name="Content Placeholder 6" descr="images (6).jpg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00700" y="3529013"/>
            <a:ext cx="2133600" cy="1219200"/>
          </a:xfrm>
        </p:spPr>
      </p:pic>
      <p:sp>
        <p:nvSpPr>
          <p:cNvPr id="26629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200">
                <a:solidFill>
                  <a:srgbClr val="045C75"/>
                </a:solidFill>
              </a:rPr>
              <a:t>M5S5</a:t>
            </a:r>
          </a:p>
        </p:txBody>
      </p:sp>
      <p:sp>
        <p:nvSpPr>
          <p:cNvPr id="26630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B13429B-CF8E-4C68-8F3E-A547466FD462}" type="slidenum">
              <a:rPr lang="en-GB" altLang="en-US" sz="1200">
                <a:solidFill>
                  <a:srgbClr val="045C75"/>
                </a:solidFill>
              </a:rPr>
              <a:pPr eaLnBrk="1" hangingPunct="1"/>
              <a:t>13</a:t>
            </a:fld>
            <a:endParaRPr lang="en-GB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ransition>
    <p:wedg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smtClean="0">
                <a:solidFill>
                  <a:srgbClr val="7B9899"/>
                </a:solidFill>
              </a:rPr>
              <a:t>Erection all risks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Insures erection risks e.g. negligence or lack of skill</a:t>
            </a:r>
          </a:p>
          <a:p>
            <a:pPr eaLnBrk="1" hangingPunct="1"/>
            <a:r>
              <a:rPr lang="en-GB" altLang="en-US" smtClean="0"/>
              <a:t> Commences on unloading until  testing operations have been completed.</a:t>
            </a:r>
          </a:p>
          <a:p>
            <a:pPr eaLnBrk="1" hangingPunct="1"/>
            <a:r>
              <a:rPr lang="en-GB" altLang="en-US" smtClean="0"/>
              <a:t>Cover includes loss or damage during storage, erection and test operations.</a:t>
            </a:r>
          </a:p>
          <a:p>
            <a:pPr eaLnBrk="1" hangingPunct="1"/>
            <a:r>
              <a:rPr lang="en-GB" altLang="en-US" smtClean="0"/>
              <a:t>Insured can be  the supplier  if there are  erecting the machinery, the purchaser or the contractor commissioned to carry out the erection.</a:t>
            </a:r>
          </a:p>
        </p:txBody>
      </p:sp>
      <p:sp>
        <p:nvSpPr>
          <p:cNvPr id="27652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200">
                <a:solidFill>
                  <a:srgbClr val="045C75"/>
                </a:solidFill>
              </a:rPr>
              <a:t>M5S5</a:t>
            </a:r>
          </a:p>
        </p:txBody>
      </p:sp>
      <p:sp>
        <p:nvSpPr>
          <p:cNvPr id="2765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87524EE3-7F6A-4539-A3DE-B1C59C467F3D}" type="slidenum">
              <a:rPr lang="en-GB" altLang="en-US" sz="1200">
                <a:solidFill>
                  <a:srgbClr val="045C75"/>
                </a:solidFill>
              </a:rPr>
              <a:pPr eaLnBrk="1" hangingPunct="1"/>
              <a:t>14</a:t>
            </a:fld>
            <a:endParaRPr lang="en-GB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ransition>
    <p:wedg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3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59055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Other insurances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en-US" sz="2200" smtClean="0"/>
              <a:t>Fire and Special Perils 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200" smtClean="0"/>
              <a:t>Burglary/Theft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200" smtClean="0"/>
              <a:t>Public Liability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200" smtClean="0"/>
              <a:t>Money 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200" smtClean="0"/>
              <a:t>Plate Glass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200" smtClean="0"/>
              <a:t>Marine Cargo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200" smtClean="0"/>
              <a:t>Goods in Transit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200" smtClean="0"/>
              <a:t>Travel and Baggage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200" smtClean="0"/>
              <a:t>Business Interruption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200" smtClean="0"/>
              <a:t>Fidelity Guarantee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200" smtClean="0"/>
              <a:t>Domestic Package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200" smtClean="0"/>
              <a:t>Machinery Breakdown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200" smtClean="0"/>
              <a:t>Professional Indemnity</a:t>
            </a:r>
          </a:p>
        </p:txBody>
      </p:sp>
      <p:pic>
        <p:nvPicPr>
          <p:cNvPr id="28676" name="Content Placeholder 5" descr="images (9).jpg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1357313"/>
            <a:ext cx="2214563" cy="1500187"/>
          </a:xfrm>
        </p:spPr>
      </p:pic>
      <p:pic>
        <p:nvPicPr>
          <p:cNvPr id="28677" name="Picture 2" descr="C:\Users\Julia\Downloads\images (10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38" y="1428750"/>
            <a:ext cx="1928812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8" name="Picture 3" descr="C:\Users\Julia\Downloads\images (11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857500"/>
            <a:ext cx="2214563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9" name="Picture 4" descr="C:\Users\Julia\Downloads\images (12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928938"/>
            <a:ext cx="200025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0" name="Picture 5" descr="C:\Users\Julia\Downloads\images (13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643438"/>
            <a:ext cx="2214563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1" name="Picture 6" descr="C:\Users\Julia\Downloads\images (7)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643438"/>
            <a:ext cx="2000250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82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200">
                <a:solidFill>
                  <a:srgbClr val="045C75"/>
                </a:solidFill>
              </a:rPr>
              <a:t>M5S5</a:t>
            </a:r>
          </a:p>
        </p:txBody>
      </p:sp>
      <p:sp>
        <p:nvSpPr>
          <p:cNvPr id="2868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837E2852-8FD8-4263-952F-E9B12170EE1F}" type="slidenum">
              <a:rPr lang="en-GB" altLang="en-US" sz="1200">
                <a:solidFill>
                  <a:srgbClr val="045C75"/>
                </a:solidFill>
              </a:rPr>
              <a:pPr eaLnBrk="1" hangingPunct="1"/>
              <a:t>15</a:t>
            </a:fld>
            <a:endParaRPr lang="en-GB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ransition>
    <p:wedg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Group Activity</a:t>
            </a:r>
          </a:p>
        </p:txBody>
      </p:sp>
      <p:sp>
        <p:nvSpPr>
          <p:cNvPr id="29699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 eaLnBrk="1" hangingPunct="1">
              <a:buFont typeface="Calibri" pitchFamily="34" charset="0"/>
              <a:buAutoNum type="arabicParenR"/>
            </a:pPr>
            <a:r>
              <a:rPr lang="en-US" altLang="en-US" sz="2000" smtClean="0"/>
              <a:t>Describe the ethical issues in use of security bonds and guarantees</a:t>
            </a:r>
          </a:p>
          <a:p>
            <a:pPr marL="514350" indent="-514350" algn="just" eaLnBrk="1" hangingPunct="1">
              <a:buFont typeface="Calibri" pitchFamily="34" charset="0"/>
              <a:buAutoNum type="arabicParenR"/>
            </a:pPr>
            <a:r>
              <a:rPr lang="en-US" altLang="en-US" sz="2000" smtClean="0"/>
              <a:t>Using personal experience discuss the benefits of security bonds in construction business and estimate possible annual cost</a:t>
            </a:r>
          </a:p>
          <a:p>
            <a:pPr marL="514350" indent="-514350" algn="just" eaLnBrk="1" hangingPunct="1">
              <a:buFont typeface="Calibri" pitchFamily="34" charset="0"/>
              <a:buAutoNum type="arabicParenR"/>
            </a:pPr>
            <a:r>
              <a:rPr lang="en-US" altLang="en-US" sz="2000" smtClean="0"/>
              <a:t>Describe the limitations of security bonds and guarantees.</a:t>
            </a:r>
          </a:p>
          <a:p>
            <a:pPr marL="514350" indent="-514350" algn="just" eaLnBrk="1" hangingPunct="1">
              <a:buFont typeface="Calibri" pitchFamily="34" charset="0"/>
              <a:buAutoNum type="arabicParenR"/>
            </a:pPr>
            <a:r>
              <a:rPr lang="en-US" altLang="en-US" sz="2000" smtClean="0"/>
              <a:t>From the master case study imagine you were Munaku what mechanism would you have put in place to mitigate loss caused by the damage to the equipment.</a:t>
            </a:r>
          </a:p>
          <a:p>
            <a:pPr marL="514350" indent="-514350" algn="just" eaLnBrk="1" hangingPunct="1">
              <a:buFont typeface="Calibri" pitchFamily="34" charset="0"/>
              <a:buAutoNum type="arabicParenR"/>
            </a:pPr>
            <a:r>
              <a:rPr lang="en-US" altLang="en-US" sz="2000" smtClean="0"/>
              <a:t>Identify the key challenges faced in acquisition of security bonds in the construction industry and suggest how they can be addressed</a:t>
            </a:r>
            <a:r>
              <a:rPr lang="en-US" altLang="en-US" sz="2800" smtClean="0"/>
              <a:t>.</a:t>
            </a:r>
          </a:p>
          <a:p>
            <a:pPr marL="514350" indent="-514350" algn="just" eaLnBrk="1" hangingPunct="1">
              <a:buFont typeface="Calibri" pitchFamily="34" charset="0"/>
              <a:buAutoNum type="arabicParenR"/>
            </a:pPr>
            <a:endParaRPr lang="en-US" altLang="en-US" sz="2800" smtClean="0"/>
          </a:p>
          <a:p>
            <a:pPr marL="514350" indent="-514350" eaLnBrk="1" hangingPunct="1">
              <a:buFont typeface="Calibri" pitchFamily="34" charset="0"/>
              <a:buAutoNum type="arabicParenR"/>
            </a:pPr>
            <a:endParaRPr lang="en-US" altLang="en-US" smtClean="0"/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200">
                <a:solidFill>
                  <a:srgbClr val="045C75"/>
                </a:solidFill>
              </a:rPr>
              <a:t>M5S5</a:t>
            </a:r>
          </a:p>
        </p:txBody>
      </p:sp>
      <p:sp>
        <p:nvSpPr>
          <p:cNvPr id="2970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21C7791-BBB5-4AEA-A02E-B4D84B4EF783}" type="slidenum">
              <a:rPr lang="en-GB" altLang="en-US" sz="1200">
                <a:solidFill>
                  <a:srgbClr val="045C75"/>
                </a:solidFill>
              </a:rPr>
              <a:pPr eaLnBrk="1" hangingPunct="1"/>
              <a:t>16</a:t>
            </a:fld>
            <a:endParaRPr lang="en-GB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ransition>
    <p:wedg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en-US" sz="3600" smtClean="0"/>
              <a:t>Training objective</a:t>
            </a:r>
            <a:r>
              <a:rPr lang="en-GB" altLang="en-US" sz="4400" smtClean="0"/>
              <a:t>:</a:t>
            </a:r>
            <a:br>
              <a:rPr lang="en-GB" altLang="en-US" sz="4400" smtClean="0"/>
            </a:br>
            <a:endParaRPr lang="en-US" altLang="en-US" sz="390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en-GB" altLang="en-US" sz="2800" smtClean="0"/>
              <a:t>Security bonds and guarantees in road construction business</a:t>
            </a:r>
            <a:r>
              <a:rPr lang="en-US" altLang="en-US" sz="2800" smtClean="0"/>
              <a:t>.</a:t>
            </a:r>
            <a:endParaRPr lang="en-GB" altLang="en-US" sz="2800" smtClean="0"/>
          </a:p>
          <a:p>
            <a:pPr eaLnBrk="1" hangingPunct="1"/>
            <a:endParaRPr lang="en-US" altLang="en-US" smtClean="0"/>
          </a:p>
        </p:txBody>
      </p:sp>
      <p:sp>
        <p:nvSpPr>
          <p:cNvPr id="15364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200">
                <a:solidFill>
                  <a:srgbClr val="045C75"/>
                </a:solidFill>
              </a:rPr>
              <a:t>M5S5</a:t>
            </a:r>
          </a:p>
        </p:txBody>
      </p:sp>
      <p:sp>
        <p:nvSpPr>
          <p:cNvPr id="1536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FF79D4F-694C-4F95-A4DD-09C3F8A4E0D9}" type="slidenum">
              <a:rPr lang="en-GB" altLang="en-US" sz="1200">
                <a:solidFill>
                  <a:srgbClr val="045C75"/>
                </a:solidFill>
              </a:rPr>
              <a:pPr eaLnBrk="1" hangingPunct="1"/>
              <a:t>2</a:t>
            </a:fld>
            <a:endParaRPr lang="en-GB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ransition>
    <p:wedg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smtClean="0"/>
              <a:t>Training outcome:</a:t>
            </a:r>
            <a:endParaRPr lang="en-US" altLang="en-US" sz="4000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By the end of the session trainees should be able </a:t>
            </a:r>
            <a:r>
              <a:rPr lang="en-GB" altLang="en-US" smtClean="0"/>
              <a:t>to: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GB" altLang="en-US" smtClean="0"/>
              <a:t> Appreciate, acquire and use security bonds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GB" altLang="en-US" smtClean="0"/>
              <a:t> Seek insurance cover and guarantees for business operations in road construction. </a:t>
            </a:r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  <p:sp>
        <p:nvSpPr>
          <p:cNvPr id="16388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200">
                <a:solidFill>
                  <a:srgbClr val="045C75"/>
                </a:solidFill>
              </a:rPr>
              <a:t>M5S5</a:t>
            </a:r>
          </a:p>
        </p:txBody>
      </p:sp>
      <p:sp>
        <p:nvSpPr>
          <p:cNvPr id="1638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F1B83D5-90B9-4056-8F91-20B71E4A8394}" type="slidenum">
              <a:rPr lang="en-GB" altLang="en-US" sz="1200">
                <a:solidFill>
                  <a:srgbClr val="045C75"/>
                </a:solidFill>
              </a:rPr>
              <a:pPr eaLnBrk="1" hangingPunct="1"/>
              <a:t>3</a:t>
            </a:fld>
            <a:endParaRPr lang="en-GB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ransition>
    <p:wedg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rgbClr val="7B9899"/>
                </a:solidFill>
              </a:rPr>
              <a:t> </a:t>
            </a:r>
            <a:r>
              <a:rPr lang="en-GB" altLang="en-US" sz="4000" smtClean="0">
                <a:solidFill>
                  <a:srgbClr val="7B9899"/>
                </a:solidFill>
              </a:rPr>
              <a:t>Bid Bond or Bid Security</a:t>
            </a:r>
            <a:r>
              <a:rPr lang="en-GB" altLang="en-US" smtClean="0">
                <a:solidFill>
                  <a:srgbClr val="7B9899"/>
                </a:solidFill>
              </a:rPr>
              <a:t>	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Required when a contractor is bidding  for a job.  </a:t>
            </a:r>
          </a:p>
          <a:p>
            <a:pPr eaLnBrk="1" hangingPunct="1"/>
            <a:r>
              <a:rPr lang="en-GB" altLang="en-US" smtClean="0"/>
              <a:t>Guarantees that  Contractor will not pull out of the  bid if  contract is awarded.</a:t>
            </a:r>
          </a:p>
          <a:p>
            <a:pPr eaLnBrk="1" hangingPunct="1"/>
            <a:r>
              <a:rPr lang="en-GB" altLang="en-US" smtClean="0"/>
              <a:t>Contractor  must secure bonds with banks or sign a counter guarantee for the insurance company who execute the Bond.</a:t>
            </a:r>
          </a:p>
          <a:p>
            <a:pPr eaLnBrk="1" hangingPunct="1"/>
            <a:r>
              <a:rPr lang="en-GB" altLang="en-US" smtClean="0"/>
              <a:t>Bond Value  is usually 1% or 2% of the bid amount.</a:t>
            </a:r>
          </a:p>
          <a:p>
            <a:pPr eaLnBrk="1" hangingPunct="1"/>
            <a:r>
              <a:rPr lang="en-GB" altLang="en-US" smtClean="0"/>
              <a:t>Bid bond is valid for either 90 or 120 days.</a:t>
            </a:r>
          </a:p>
          <a:p>
            <a:pPr eaLnBrk="1" hangingPunct="1"/>
            <a:endParaRPr lang="en-GB" altLang="en-US" smtClean="0"/>
          </a:p>
          <a:p>
            <a:pPr eaLnBrk="1" hangingPunct="1"/>
            <a:endParaRPr lang="en-GB" altLang="en-US" smtClean="0"/>
          </a:p>
          <a:p>
            <a:pPr eaLnBrk="1" hangingPunct="1"/>
            <a:endParaRPr lang="en-GB" altLang="en-US" smtClean="0"/>
          </a:p>
          <a:p>
            <a:pPr eaLnBrk="1" hangingPunct="1"/>
            <a:endParaRPr lang="en-GB" altLang="en-US" smtClean="0"/>
          </a:p>
          <a:p>
            <a:pPr eaLnBrk="1" hangingPunct="1"/>
            <a:endParaRPr lang="en-GB" altLang="en-US" smtClean="0"/>
          </a:p>
          <a:p>
            <a:pPr eaLnBrk="1" hangingPunct="1"/>
            <a:endParaRPr lang="en-GB" altLang="en-US" smtClean="0"/>
          </a:p>
          <a:p>
            <a:pPr eaLnBrk="1" hangingPunct="1"/>
            <a:endParaRPr lang="en-GB" altLang="en-US" smtClean="0"/>
          </a:p>
        </p:txBody>
      </p:sp>
      <p:sp>
        <p:nvSpPr>
          <p:cNvPr id="17412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200">
                <a:solidFill>
                  <a:srgbClr val="045C75"/>
                </a:solidFill>
              </a:rPr>
              <a:t>M5S5</a:t>
            </a:r>
          </a:p>
        </p:txBody>
      </p:sp>
      <p:sp>
        <p:nvSpPr>
          <p:cNvPr id="1741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10DB286-1D5B-47BD-8E6C-A35D54411E26}" type="slidenum">
              <a:rPr lang="en-GB" altLang="en-US" sz="1200">
                <a:solidFill>
                  <a:srgbClr val="045C75"/>
                </a:solidFill>
              </a:rPr>
              <a:pPr eaLnBrk="1" hangingPunct="1"/>
              <a:t>4</a:t>
            </a:fld>
            <a:endParaRPr lang="en-GB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ransition>
    <p:wedg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smtClean="0">
                <a:solidFill>
                  <a:srgbClr val="7B9899"/>
                </a:solidFill>
              </a:rPr>
              <a:t>Performance Bond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smtClean="0"/>
              <a:t>Required after contract award confirming that the Contractor will perform to the terms and conditions of the contract.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mtClean="0"/>
              <a:t>Bond value is usually 10% of  contract value.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mtClean="0"/>
              <a:t>Contractor must secure the value with a bank or sign a counter guarantee before the Bond is executed by an Insurance Company.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mtClean="0"/>
              <a:t>A bond fee or premium must also be paid in advance.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mtClean="0"/>
              <a:t>The premium rate depends on the contactor but minimum is 2.5% of the Bond value.</a:t>
            </a:r>
          </a:p>
        </p:txBody>
      </p:sp>
      <p:sp>
        <p:nvSpPr>
          <p:cNvPr id="18436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200">
                <a:solidFill>
                  <a:srgbClr val="045C75"/>
                </a:solidFill>
              </a:rPr>
              <a:t>M5S5</a:t>
            </a:r>
          </a:p>
        </p:txBody>
      </p:sp>
      <p:sp>
        <p:nvSpPr>
          <p:cNvPr id="1843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6E0FDE5-A3F2-4C98-A889-B2423BE0F1DA}" type="slidenum">
              <a:rPr lang="en-GB" altLang="en-US" sz="1200">
                <a:solidFill>
                  <a:srgbClr val="045C75"/>
                </a:solidFill>
              </a:rPr>
              <a:pPr eaLnBrk="1" hangingPunct="1"/>
              <a:t>5</a:t>
            </a:fld>
            <a:endParaRPr lang="en-GB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ransition>
    <p:wedg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smtClean="0">
                <a:solidFill>
                  <a:srgbClr val="7B9899"/>
                </a:solidFill>
              </a:rPr>
              <a:t>Advance Payment Bond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Required when  Contractor obtains an advance payment for mobilization. </a:t>
            </a:r>
          </a:p>
          <a:p>
            <a:pPr eaLnBrk="1" hangingPunct="1"/>
            <a:r>
              <a:rPr lang="en-GB" altLang="en-US" smtClean="0"/>
              <a:t>Guarantee that the money advanced will be used for mobilization.</a:t>
            </a:r>
          </a:p>
          <a:p>
            <a:pPr eaLnBrk="1" hangingPunct="1"/>
            <a:r>
              <a:rPr lang="en-GB" altLang="en-US" smtClean="0"/>
              <a:t>Security for a bank or a counter  guarantee for an insurance Company is required to execute the Bond.</a:t>
            </a:r>
          </a:p>
          <a:p>
            <a:pPr eaLnBrk="1" hangingPunct="1"/>
            <a:r>
              <a:rPr lang="en-GB" altLang="en-US" smtClean="0"/>
              <a:t>A bond fee or premium must be paid in advance.</a:t>
            </a:r>
          </a:p>
          <a:p>
            <a:pPr eaLnBrk="1" hangingPunct="1"/>
            <a:r>
              <a:rPr lang="en-GB" altLang="en-US" smtClean="0"/>
              <a:t>Premium rate is around 3% of the amount advanced.</a:t>
            </a:r>
          </a:p>
        </p:txBody>
      </p:sp>
      <p:sp>
        <p:nvSpPr>
          <p:cNvPr id="19460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200">
                <a:solidFill>
                  <a:srgbClr val="045C75"/>
                </a:solidFill>
              </a:rPr>
              <a:t>M5S5</a:t>
            </a:r>
          </a:p>
        </p:txBody>
      </p:sp>
      <p:sp>
        <p:nvSpPr>
          <p:cNvPr id="1946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A0DE82F-B9B3-49D2-A1A6-25371009FE62}" type="slidenum">
              <a:rPr lang="en-GB" altLang="en-US" sz="1200">
                <a:solidFill>
                  <a:srgbClr val="045C75"/>
                </a:solidFill>
              </a:rPr>
              <a:pPr eaLnBrk="1" hangingPunct="1"/>
              <a:t>6</a:t>
            </a:fld>
            <a:endParaRPr lang="en-GB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ransition>
    <p:wedg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smtClean="0">
                <a:solidFill>
                  <a:srgbClr val="7B9899"/>
                </a:solidFill>
              </a:rPr>
              <a:t>Retention Bond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Required before  contractor is fully paid.</a:t>
            </a:r>
          </a:p>
          <a:p>
            <a:pPr eaLnBrk="1" hangingPunct="1"/>
            <a:r>
              <a:rPr lang="en-GB" altLang="en-US" smtClean="0"/>
              <a:t>Retention money is held until expiry of the maintenance period.</a:t>
            </a:r>
          </a:p>
          <a:p>
            <a:pPr eaLnBrk="1" hangingPunct="1"/>
            <a:r>
              <a:rPr lang="en-GB" altLang="en-US" smtClean="0"/>
              <a:t>If a contractor produces this bond the Employer releases the retention money.</a:t>
            </a:r>
          </a:p>
          <a:p>
            <a:pPr eaLnBrk="1" hangingPunct="1"/>
            <a:r>
              <a:rPr lang="en-GB" altLang="en-US" smtClean="0"/>
              <a:t>Contractor, as for other Bonds, must produce a counter guarantee.  </a:t>
            </a:r>
          </a:p>
        </p:txBody>
      </p:sp>
      <p:sp>
        <p:nvSpPr>
          <p:cNvPr id="20484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200">
                <a:solidFill>
                  <a:srgbClr val="045C75"/>
                </a:solidFill>
              </a:rPr>
              <a:t>M5S5</a:t>
            </a:r>
          </a:p>
        </p:txBody>
      </p:sp>
      <p:sp>
        <p:nvSpPr>
          <p:cNvPr id="2048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7FBDE92-FA26-433C-8240-784073A6B25F}" type="slidenum">
              <a:rPr lang="en-GB" altLang="en-US" sz="1200">
                <a:solidFill>
                  <a:srgbClr val="045C75"/>
                </a:solidFill>
              </a:rPr>
              <a:pPr eaLnBrk="1" hangingPunct="1"/>
              <a:t>7</a:t>
            </a:fld>
            <a:endParaRPr lang="en-GB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ransition>
    <p:wedg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Contractors’ All Risks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en-US" sz="2400" smtClean="0"/>
              <a:t>In joint names of the Employer and the Contractor.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400" smtClean="0"/>
              <a:t>Insures contract works until completion of the  contract.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400" smtClean="0"/>
              <a:t>Includes  public liability for death or bodily injury and damage to third party property. 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400" smtClean="0"/>
              <a:t>Maintenance period ranges from 6 to 12 months depending on contract terms. </a:t>
            </a:r>
          </a:p>
        </p:txBody>
      </p:sp>
      <p:pic>
        <p:nvPicPr>
          <p:cNvPr id="21508" name="Content Placeholder 4" descr="images.jpg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1773238"/>
            <a:ext cx="4357688" cy="1941512"/>
          </a:xfrm>
        </p:spPr>
      </p:pic>
      <p:pic>
        <p:nvPicPr>
          <p:cNvPr id="21509" name="Picture 2" descr="C:\Users\Julia\Downloads\images (3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714750"/>
            <a:ext cx="4357688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0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200">
                <a:solidFill>
                  <a:srgbClr val="045C75"/>
                </a:solidFill>
              </a:rPr>
              <a:t>M5S5</a:t>
            </a:r>
          </a:p>
        </p:txBody>
      </p:sp>
      <p:sp>
        <p:nvSpPr>
          <p:cNvPr id="2151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F2312F1-137F-49C1-8A73-7992AFE53FEC}" type="slidenum">
              <a:rPr lang="en-GB" altLang="en-US" sz="1200">
                <a:solidFill>
                  <a:srgbClr val="045C75"/>
                </a:solidFill>
              </a:rPr>
              <a:pPr eaLnBrk="1" hangingPunct="1"/>
              <a:t>8</a:t>
            </a:fld>
            <a:endParaRPr lang="en-GB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ransition>
    <p:wedg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smtClean="0">
                <a:solidFill>
                  <a:srgbClr val="7B9899"/>
                </a:solidFill>
              </a:rPr>
              <a:t>Contractors Plant and Machinery</a:t>
            </a:r>
          </a:p>
        </p:txBody>
      </p:sp>
      <p:sp>
        <p:nvSpPr>
          <p:cNvPr id="2253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smtClean="0"/>
              <a:t>Covers any unforeseen and sudden damage from any cause to the property insured.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mtClean="0"/>
              <a:t>Cover applies whether or not the insured property is functioning or at rest or being dismantled.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mtClean="0"/>
              <a:t>Includes re-erection after successful commissioning.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mtClean="0"/>
              <a:t>Sum insured is new or replacement with similar plant or machinery.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mtClean="0"/>
              <a:t>Normal exclusions apply.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mtClean="0"/>
              <a:t>Cover runs for twelve months.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GB" altLang="en-US" smtClean="0"/>
              <a:t> </a:t>
            </a:r>
          </a:p>
        </p:txBody>
      </p:sp>
      <p:sp>
        <p:nvSpPr>
          <p:cNvPr id="22532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200">
                <a:solidFill>
                  <a:srgbClr val="045C75"/>
                </a:solidFill>
              </a:rPr>
              <a:t>M5S5</a:t>
            </a:r>
          </a:p>
        </p:txBody>
      </p:sp>
      <p:sp>
        <p:nvSpPr>
          <p:cNvPr id="2253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3E21D256-02A7-4AE6-BD1C-0D918B8B46D7}" type="slidenum">
              <a:rPr lang="en-GB" altLang="en-US" sz="1200">
                <a:solidFill>
                  <a:srgbClr val="045C75"/>
                </a:solidFill>
              </a:rPr>
              <a:pPr eaLnBrk="1" hangingPunct="1"/>
              <a:t>9</a:t>
            </a:fld>
            <a:endParaRPr lang="en-GB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ransition>
    <p:wedg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7FBBE45A02FF43B2DB012F633F9BF5" ma:contentTypeVersion="0" ma:contentTypeDescription="Create a new document." ma:contentTypeScope="" ma:versionID="1cd96de4538a9ea783765af400c6966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da0bab1e00c84e9291a2a9b340ddbc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6DC9F28-E710-4C6D-B4C6-A408EDA170E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A244BC5-CEE8-4F70-AEB5-A7ADDA5090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9432F47-6DCB-4C9F-91BF-72CCF19293C1}">
  <ds:schemaRefs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purl.org/dc/dcmitype/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3320</TotalTime>
  <Words>858</Words>
  <Application>Microsoft Office PowerPoint</Application>
  <PresentationFormat>On-screen Show (4:3)</PresentationFormat>
  <Paragraphs>128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ＭＳ Ｐゴシック</vt:lpstr>
      <vt:lpstr>Constantia</vt:lpstr>
      <vt:lpstr>Wingdings 2</vt:lpstr>
      <vt:lpstr>Wingdings</vt:lpstr>
      <vt:lpstr>Flow</vt:lpstr>
      <vt:lpstr>SECUTIRY BONDS AND GUARANTEES FOR A ROAD CONTRACTOR</vt:lpstr>
      <vt:lpstr>Training objective: </vt:lpstr>
      <vt:lpstr>Training outcome:</vt:lpstr>
      <vt:lpstr> Bid Bond or Bid Security </vt:lpstr>
      <vt:lpstr>Performance Bond</vt:lpstr>
      <vt:lpstr>Advance Payment Bond</vt:lpstr>
      <vt:lpstr>Retention Bond</vt:lpstr>
      <vt:lpstr>Contractors’ All Risks</vt:lpstr>
      <vt:lpstr>Contractors Plant and Machinery</vt:lpstr>
      <vt:lpstr>Role Of an Insurance Broker</vt:lpstr>
      <vt:lpstr>Claims Management</vt:lpstr>
      <vt:lpstr>  Workers Compensation Insurance</vt:lpstr>
      <vt:lpstr>Motor Comprehensive Insurance</vt:lpstr>
      <vt:lpstr>Erection all risks</vt:lpstr>
      <vt:lpstr>Other insurances</vt:lpstr>
      <vt:lpstr>Group Activity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INSURANCES FOR A ROAD CONTRACTOR</dc:title>
  <dc:creator>Julia</dc:creator>
  <cp:keywords>TRT012</cp:keywords>
  <cp:lastModifiedBy>owner</cp:lastModifiedBy>
  <cp:revision>184</cp:revision>
  <dcterms:created xsi:type="dcterms:W3CDTF">2012-11-07T07:36:57Z</dcterms:created>
  <dcterms:modified xsi:type="dcterms:W3CDTF">2014-07-01T08:26:11Z</dcterms:modified>
</cp:coreProperties>
</file>