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sldIdLst>
    <p:sldId id="256" r:id="rId5"/>
    <p:sldId id="335" r:id="rId6"/>
    <p:sldId id="336" r:id="rId7"/>
    <p:sldId id="257" r:id="rId8"/>
    <p:sldId id="258" r:id="rId9"/>
    <p:sldId id="259" r:id="rId10"/>
    <p:sldId id="260" r:id="rId11"/>
    <p:sldId id="337" r:id="rId12"/>
    <p:sldId id="311" r:id="rId13"/>
    <p:sldId id="312" r:id="rId14"/>
    <p:sldId id="313" r:id="rId15"/>
    <p:sldId id="314" r:id="rId16"/>
    <p:sldId id="316" r:id="rId17"/>
    <p:sldId id="334" r:id="rId18"/>
    <p:sldId id="30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7C1847-DE4F-4450-83BF-F71E89141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179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05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4BB0E59-CB50-44FD-B332-49DDF2C1B669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F6FAC9B2-F7DB-4924-A6AF-815696C6CC71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4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6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95394F-B8B4-4E92-9210-86D8E7F9E0F8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1830F89A-D68D-422B-A4D3-6FD279E6E8BE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5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4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07ABA6A-05C8-46A0-B2FF-75D4FC538165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8D150EC6-1FE0-4458-BA2D-9454D944983E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6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2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D48C16F-D2BE-4105-AB53-164ED31C5F10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187E4B19-D07C-46A4-8241-8CC1A2271FA6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7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80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BA13877-D305-46A5-AFDB-90DD78D7B120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482C2D7F-35F8-4128-A16C-52BCCDEE012B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9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40BACF7-EFFE-418E-A485-25ACC681454D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2E6371C1-B319-4869-BE01-0D1FBAE41DD7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10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00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B43862E-B552-4947-98E5-ECF44EBE587F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09611BB6-39F1-4146-A5F8-674D36C56D83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11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8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C72D96A-4603-464C-8AE4-11A2B6E8FEC4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45000"/>
              <a:buFont typeface="Wingdings" pitchFamily="2" charset="2"/>
              <a:buNone/>
            </a:pPr>
            <a:fld id="{3AAE1A1E-5F73-4D3E-828E-DE03958D6AD3}" type="slidenum">
              <a:rPr lang="en-GB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12</a:t>
            </a:fld>
            <a:endParaRPr lang="en-GB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6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540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>
            <a:normAutofit/>
          </a:bodyPr>
          <a:lstStyle>
            <a:lvl1pPr marL="0" marR="45720" indent="0" algn="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DF0B8FCD-CEB0-49DB-8AAA-E8DD3E6FF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804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173BE-CE8D-4129-8084-F0B5594E4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18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29017-00C8-4336-A4AE-F13CBD0D9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540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0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>
            <a:lvl1pPr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32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23CFC-C5DE-4297-820F-6742217E7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69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4D82B0A-5F99-4A23-9E17-AA72B785D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033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6C0C9-011D-46A4-AF78-B0761739B2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21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A0DB0-8783-45D1-A3E4-9A04CCCB6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56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ECEE3-6B4E-4C63-9401-7C89EC6866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1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CF96B-AB54-4E9B-A1F5-728EF77C93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7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5D643-CFFB-47CD-9FB0-7837B3E1F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14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5BCF1E1-0456-4FB8-9D59-8BC0852685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60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r>
              <a:rPr lang="en-US" altLang="en-US"/>
              <a:t>M5S1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54655D0C-CAA5-49B4-83FE-29B2F0F185E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pic>
        <p:nvPicPr>
          <p:cNvPr id="1034" name="Picture 13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-20638"/>
            <a:ext cx="1881187" cy="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21" r:id="rId4"/>
    <p:sldLayoutId id="2147483722" r:id="rId5"/>
    <p:sldLayoutId id="2147483730" r:id="rId6"/>
    <p:sldLayoutId id="2147483723" r:id="rId7"/>
    <p:sldLayoutId id="2147483724" r:id="rId8"/>
    <p:sldLayoutId id="2147483731" r:id="rId9"/>
    <p:sldLayoutId id="2147483725" r:id="rId10"/>
    <p:sldLayoutId id="214748372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mtClean="0"/>
              <a:t>Banker-Customer Relationship</a:t>
            </a:r>
          </a:p>
        </p:txBody>
      </p:sp>
      <p:sp>
        <p:nvSpPr>
          <p:cNvPr id="14339" name="Text Placeholder 1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 eaLnBrk="1" hangingPunct="1"/>
            <a:r>
              <a:rPr lang="en-US" altLang="en-US" sz="3600" smtClean="0">
                <a:latin typeface="Arial" pitchFamily="34" charset="0"/>
                <a:cs typeface="Arial" pitchFamily="34" charset="0"/>
              </a:rPr>
              <a:t>Module Five: Session One 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D1EAEE"/>
                </a:solidFill>
              </a:rPr>
              <a:t>M5S1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3908E75-1FA3-495F-9E30-115013223EAC}" type="slidenum">
              <a:rPr lang="en-US" altLang="en-US" sz="1200">
                <a:solidFill>
                  <a:srgbClr val="D1EAEE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D1EAE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/>
              <a:t>DUTIES OF THE BANK -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57200" indent="-457200" defTabSz="457200" eaLnBrk="1" hangingPunct="1">
              <a:spcBef>
                <a:spcPts val="75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3400" smtClean="0"/>
              <a:t>To abide by any express mandate from his / her customer such as a standing order.</a:t>
            </a:r>
          </a:p>
          <a:p>
            <a:pPr marL="457200" indent="-457200" defTabSz="457200" eaLnBrk="1" hangingPunct="1">
              <a:spcBef>
                <a:spcPts val="75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3400" smtClean="0"/>
              <a:t>To render statements of accounts to his customer periodically or upon request.</a:t>
            </a:r>
          </a:p>
          <a:p>
            <a:pPr marL="457200" indent="-457200" defTabSz="457200" eaLnBrk="1" hangingPunct="1">
              <a:spcBef>
                <a:spcPts val="75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3400" smtClean="0"/>
              <a:t>To maintain secrecy.</a:t>
            </a:r>
          </a:p>
          <a:p>
            <a:pPr marL="457200" indent="-457200" defTabSz="457200" eaLnBrk="1" hangingPunct="1">
              <a:spcBef>
                <a:spcPts val="750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3400" smtClean="0">
              <a:latin typeface="Palatino Linotype" pitchFamily="18" charset="0"/>
            </a:endParaRPr>
          </a:p>
          <a:p>
            <a:pPr marL="457200" indent="-457200" defTabSz="457200" eaLnBrk="1" hangingPunct="1">
              <a:spcBef>
                <a:spcPts val="750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3400" smtClean="0">
              <a:latin typeface="Palatino Linotype" pitchFamily="18" charset="0"/>
            </a:endParaRPr>
          </a:p>
        </p:txBody>
      </p:sp>
      <p:sp>
        <p:nvSpPr>
          <p:cNvPr id="2867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4ECED1A-2A33-4DA0-B246-21973A0EA00D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/>
              <a:t>DUTIES OF THE BANK 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57200" indent="-457200" defTabSz="457200" eaLnBrk="1" hangingPunct="1">
              <a:spcBef>
                <a:spcPts val="200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800" smtClean="0">
              <a:latin typeface="Palatino Linotype" pitchFamily="18" charset="0"/>
            </a:endParaRPr>
          </a:p>
          <a:p>
            <a:pPr marL="457200" indent="-457200" defTabSz="457200" eaLnBrk="1" hangingPunct="1">
              <a:spcBef>
                <a:spcPts val="650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2800" smtClean="0">
                <a:latin typeface="Palatino Linotype" pitchFamily="18" charset="0"/>
              </a:rPr>
              <a:t>	</a:t>
            </a:r>
            <a:r>
              <a:rPr lang="en-GB" altLang="en-US" sz="2800" b="1" smtClean="0"/>
              <a:t>Exemptions</a:t>
            </a:r>
          </a:p>
          <a:p>
            <a:pPr marL="457200" indent="-457200" defTabSz="457200" eaLnBrk="1" hangingPunct="1">
              <a:spcBef>
                <a:spcPts val="60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2600" smtClean="0"/>
              <a:t>The law so compels (court order). .</a:t>
            </a:r>
          </a:p>
          <a:p>
            <a:pPr marL="457200" indent="-457200" defTabSz="457200" eaLnBrk="1" hangingPunct="1">
              <a:spcBef>
                <a:spcPts val="75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300" smtClean="0"/>
          </a:p>
          <a:p>
            <a:pPr marL="457200" indent="-457200" defTabSz="457200" eaLnBrk="1" hangingPunct="1">
              <a:spcBef>
                <a:spcPts val="60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2600" smtClean="0"/>
              <a:t>Banker has duty to the public e.g. has knowledge of terrorist activity involving the customer.</a:t>
            </a:r>
          </a:p>
          <a:p>
            <a:pPr marL="457200" indent="-457200" defTabSz="457200" eaLnBrk="1" hangingPunct="1">
              <a:spcBef>
                <a:spcPts val="75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300" smtClean="0"/>
          </a:p>
          <a:p>
            <a:pPr marL="457200" indent="-457200" defTabSz="457200" eaLnBrk="1" hangingPunct="1">
              <a:spcBef>
                <a:spcPts val="60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2600" smtClean="0"/>
              <a:t>It is in the interest of the banker e.g. where legal proceedings are required to enforce payments of an overdraft or CRB.</a:t>
            </a:r>
          </a:p>
          <a:p>
            <a:pPr marL="457200" indent="-457200" defTabSz="457200" eaLnBrk="1" hangingPunct="1">
              <a:spcBef>
                <a:spcPts val="75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300" smtClean="0"/>
          </a:p>
          <a:p>
            <a:pPr marL="457200" indent="-457200" defTabSz="457200" eaLnBrk="1" hangingPunct="1">
              <a:spcBef>
                <a:spcPts val="60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2600" smtClean="0"/>
              <a:t>Banker has express or implied consent of customer e.g. (s)he is acting as a referee.</a:t>
            </a:r>
          </a:p>
          <a:p>
            <a:pPr marL="457200" indent="-457200" defTabSz="457200" eaLnBrk="1" hangingPunct="1">
              <a:spcBef>
                <a:spcPts val="600"/>
              </a:spcBef>
              <a:buFont typeface="Palatino Linotype" pitchFamily="18" charset="0"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GB" altLang="en-US" sz="2600" smtClean="0">
              <a:latin typeface="Palatino Linotype" pitchFamily="18" charset="0"/>
            </a:endParaRPr>
          </a:p>
        </p:txBody>
      </p:sp>
      <p:sp>
        <p:nvSpPr>
          <p:cNvPr id="3072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3072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4F8888-4167-40B5-ABD3-181398360197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/>
              <a:t>DUTIES OF THE BANK </a:t>
            </a:r>
          </a:p>
        </p:txBody>
      </p:sp>
      <p:sp>
        <p:nvSpPr>
          <p:cNvPr id="110595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514350" indent="-514350" defTabSz="457200" eaLnBrk="1" hangingPunct="1">
              <a:spcBef>
                <a:spcPts val="750"/>
              </a:spcBef>
              <a:buFont typeface="Calibri" pitchFamily="34" charset="0"/>
              <a:buAutoNum type="arabi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US" sz="2800" smtClean="0"/>
              <a:t>To honour the customers' cheques that are presented to the bank;-</a:t>
            </a:r>
          </a:p>
          <a:p>
            <a:pPr marL="514350" indent="-514350" defTabSz="457200" eaLnBrk="1" hangingPunct="1">
              <a:spcBef>
                <a:spcPts val="750"/>
              </a:spcBef>
              <a:buFont typeface="Calibri" pitchFamily="34" charset="0"/>
              <a:buAutoNum type="arabi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US" sz="2800" smtClean="0"/>
              <a:t>To effect stop Instructions (countermand).</a:t>
            </a:r>
          </a:p>
          <a:p>
            <a:pPr marL="514350" indent="-514350" defTabSz="457200" eaLnBrk="1" hangingPunct="1">
              <a:spcBef>
                <a:spcPts val="750"/>
              </a:spcBef>
              <a:buFont typeface="Calibri" pitchFamily="34" charset="0"/>
              <a:buAutoNum type="arabi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US" sz="2800" smtClean="0"/>
              <a:t>To honour instruction to pay.</a:t>
            </a:r>
          </a:p>
          <a:p>
            <a:pPr marL="514350" indent="-514350" defTabSz="457200" eaLnBrk="1" hangingPunct="1">
              <a:spcBef>
                <a:spcPts val="750"/>
              </a:spcBef>
              <a:buFont typeface="Calibri" pitchFamily="34" charset="0"/>
              <a:buAutoNum type="arabi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US" sz="2800" smtClean="0"/>
              <a:t>To abide by any express mandate from his / her customer such as a standing orders.</a:t>
            </a:r>
          </a:p>
          <a:p>
            <a:pPr marL="514350" indent="-514350" defTabSz="457200" eaLnBrk="1" hangingPunct="1">
              <a:spcBef>
                <a:spcPts val="750"/>
              </a:spcBef>
              <a:buFont typeface="Calibri" pitchFamily="34" charset="0"/>
              <a:buAutoNum type="arabi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US" sz="2800" smtClean="0"/>
              <a:t>To render statements of accounts to his customer periodically or upon request.</a:t>
            </a:r>
          </a:p>
          <a:p>
            <a:pPr marL="514350" indent="-514350" defTabSz="457200" eaLnBrk="1" hangingPunct="1">
              <a:spcBef>
                <a:spcPts val="750"/>
              </a:spcBef>
              <a:buFont typeface="Palatino Linotype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en-US" sz="3000" smtClean="0">
              <a:latin typeface="Palatino Linotype" pitchFamily="18" charset="0"/>
            </a:endParaRPr>
          </a:p>
          <a:p>
            <a:pPr marL="514350" indent="-514350" defTabSz="457200" eaLnBrk="1" hangingPunct="1">
              <a:spcBef>
                <a:spcPts val="650"/>
              </a:spcBef>
              <a:buFont typeface="Palatino Linotype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en-US" sz="3000" smtClean="0">
              <a:latin typeface="Palatino Linotype" pitchFamily="18" charset="0"/>
            </a:endParaRPr>
          </a:p>
        </p:txBody>
      </p:sp>
      <p:sp>
        <p:nvSpPr>
          <p:cNvPr id="3277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327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663965-52BA-4968-9340-DF0DA68B668A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105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Duties of the bank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Banker’s duty of care.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 smtClean="0">
                <a:ea typeface="ＭＳ Ｐゴシック" pitchFamily="34" charset="-128"/>
              </a:rPr>
              <a:t>While giving advice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 smtClean="0">
                <a:ea typeface="ＭＳ Ｐゴシック" pitchFamily="34" charset="-128"/>
              </a:rPr>
              <a:t>While posting transactions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Duty of confidentiality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Key considerations in establishing the relationship: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smtClean="0">
                <a:ea typeface="ＭＳ Ｐゴシック" pitchFamily="34" charset="-128"/>
              </a:rPr>
              <a:t>Choose a right bank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smtClean="0">
                <a:ea typeface="ＭＳ Ｐゴシック" pitchFamily="34" charset="-128"/>
              </a:rPr>
              <a:t>Get to know the bank inside procedures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smtClean="0">
                <a:ea typeface="ＭＳ Ｐゴシック" pitchFamily="34" charset="-128"/>
              </a:rPr>
              <a:t>Avoid multiple borrowing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smtClean="0">
                <a:ea typeface="ＭＳ Ｐゴシック" pitchFamily="34" charset="-128"/>
              </a:rPr>
              <a:t>Understand the contract terms and conditions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smtClean="0">
                <a:ea typeface="ＭＳ Ｐゴシック" pitchFamily="34" charset="-128"/>
              </a:rPr>
              <a:t>Read all documents before signing them.</a:t>
            </a:r>
            <a:endParaRPr lang="en-US" alt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smtClean="0"/>
          </a:p>
        </p:txBody>
      </p:sp>
      <p:sp>
        <p:nvSpPr>
          <p:cNvPr id="348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3482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57113B4-D3AE-4DFA-81C2-55096B0402BD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Termination of Banker Customer Contract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banker customer contract ends once the customer closes his account. </a:t>
            </a:r>
          </a:p>
          <a:p>
            <a:pPr eaLnBrk="1" hangingPunct="1"/>
            <a:r>
              <a:rPr lang="en-GB" altLang="en-US" sz="2800" smtClean="0"/>
              <a:t>Termination by the bank.</a:t>
            </a:r>
            <a:endParaRPr lang="en-US" altLang="en-US" sz="2800" smtClean="0"/>
          </a:p>
          <a:p>
            <a:pPr eaLnBrk="1" hangingPunct="1"/>
            <a:r>
              <a:rPr lang="en-US" altLang="en-US" sz="2800" smtClean="0"/>
              <a:t>Other ways of termination .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smtClean="0">
                <a:ea typeface="ＭＳ Ｐゴシック" pitchFamily="34" charset="-128"/>
              </a:rPr>
              <a:t>Express Notice by the customer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mtClean="0">
                <a:ea typeface="ＭＳ Ｐゴシック" pitchFamily="34" charset="-128"/>
              </a:rPr>
              <a:t>Death or mental incapacity of customer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mtClean="0">
                <a:ea typeface="ＭＳ Ｐゴシック" pitchFamily="34" charset="-128"/>
              </a:rPr>
              <a:t>Bankruptcy of a customer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mtClean="0">
                <a:ea typeface="ＭＳ Ｐゴシック" pitchFamily="34" charset="-128"/>
              </a:rPr>
              <a:t>Termination by Operation of Law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584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3584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29812C4-54DB-4012-8292-B5C4CD5C4EB6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229600" cy="4389438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GB" altLang="en-US" sz="3700" b="1" smtClean="0"/>
              <a:t>GROUP DISCUSSIONS</a:t>
            </a:r>
            <a:endParaRPr lang="en-US" altLang="en-US" sz="3700" b="1" smtClean="0"/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 smtClean="0"/>
          </a:p>
          <a:p>
            <a:pPr eaLnBrk="1" hangingPunct="1">
              <a:lnSpc>
                <a:spcPct val="70000"/>
              </a:lnSpc>
              <a:buFontTx/>
              <a:buAutoNum type="arabicPlain"/>
            </a:pPr>
            <a:r>
              <a:rPr lang="en-US" altLang="en-US" sz="2400" smtClean="0"/>
              <a:t>Discuss the possible services financial institutions can provide to the road contractors.</a:t>
            </a:r>
          </a:p>
          <a:p>
            <a:pPr eaLnBrk="1" hangingPunct="1">
              <a:lnSpc>
                <a:spcPct val="70000"/>
              </a:lnSpc>
              <a:buFontTx/>
              <a:buAutoNum type="arabicPlain"/>
            </a:pPr>
            <a:r>
              <a:rPr lang="en-US" altLang="en-US" sz="2400" smtClean="0"/>
              <a:t>Discuss an ideal banker-customer relationship. </a:t>
            </a:r>
          </a:p>
          <a:p>
            <a:pPr eaLnBrk="1" hangingPunct="1">
              <a:lnSpc>
                <a:spcPct val="70000"/>
              </a:lnSpc>
              <a:buFontTx/>
              <a:buAutoNum type="arabicPlain"/>
            </a:pPr>
            <a:r>
              <a:rPr lang="en-US" altLang="en-US" sz="2400" smtClean="0"/>
              <a:t>Describe why banker-customer relationship may be terminated and the likely consequences of termination.</a:t>
            </a:r>
          </a:p>
          <a:p>
            <a:pPr eaLnBrk="1" hangingPunct="1">
              <a:lnSpc>
                <a:spcPct val="70000"/>
              </a:lnSpc>
              <a:buFontTx/>
              <a:buAutoNum type="arabicPlain"/>
            </a:pPr>
            <a:r>
              <a:rPr lang="en-US" altLang="en-US" sz="2400" smtClean="0"/>
              <a:t>Discuss the rights and obligations which flow from the banker – customer relationship.</a:t>
            </a:r>
          </a:p>
          <a:p>
            <a:pPr eaLnBrk="1" hangingPunct="1">
              <a:lnSpc>
                <a:spcPct val="70000"/>
              </a:lnSpc>
              <a:buFontTx/>
              <a:buAutoNum type="arabicPlain"/>
            </a:pPr>
            <a:r>
              <a:rPr lang="en-US" altLang="en-US" sz="2400" smtClean="0"/>
              <a:t>Identify the key challenges to road contractors in enhancing the banker – customer relationship and suggest how they can be addressed.</a:t>
            </a:r>
          </a:p>
        </p:txBody>
      </p:sp>
      <p:sp>
        <p:nvSpPr>
          <p:cNvPr id="3686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368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D9BAB2E-04FC-445E-8621-023AF8B9FBB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> </a:t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en-US" sz="3600" b="1" smtClean="0"/>
              <a:t>Overall Training objective:</a:t>
            </a:r>
            <a:r>
              <a:rPr lang="en-US" altLang="en-US" sz="6600" smtClean="0"/>
              <a:t/>
            </a:r>
            <a:br>
              <a:rPr lang="en-US" altLang="en-US" sz="6600" smtClean="0"/>
            </a:br>
            <a:endParaRPr lang="en-US" altLang="en-US" sz="660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389438"/>
          </a:xfrm>
        </p:spPr>
        <p:txBody>
          <a:bodyPr/>
          <a:lstStyle/>
          <a:p>
            <a:pPr eaLnBrk="1" hangingPunct="1"/>
            <a:r>
              <a:rPr lang="en-US" altLang="en-US" smtClean="0"/>
              <a:t>To review the relationship between Financing Institutions and the road contractors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D0DEA7E-31FD-4627-A773-00593B2EBED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Training outcome</a:t>
            </a:r>
            <a:endParaRPr lang="en-US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By the end of the session trainees should: </a:t>
            </a:r>
          </a:p>
          <a:p>
            <a:pPr marL="879475" lvl="1" indent="-514350" eaLnBrk="1" hangingPunct="1">
              <a:lnSpc>
                <a:spcPct val="90000"/>
              </a:lnSpc>
              <a:buFont typeface="Calibri" pitchFamily="34" charset="0"/>
              <a:buAutoNum type="alphaLcParenR"/>
            </a:pPr>
            <a:r>
              <a:rPr lang="en-US" altLang="en-US" smtClean="0">
                <a:ea typeface="ＭＳ Ｐゴシック" pitchFamily="34" charset="-128"/>
              </a:rPr>
              <a:t>Be able to appreciate the importance of the relationship between financial institutions and road construction firms. </a:t>
            </a:r>
          </a:p>
          <a:p>
            <a:pPr marL="879475" lvl="1" indent="-514350" eaLnBrk="1" hangingPunct="1">
              <a:lnSpc>
                <a:spcPct val="90000"/>
              </a:lnSpc>
              <a:buFont typeface="Calibri" pitchFamily="34" charset="0"/>
              <a:buAutoNum type="alphaLcParenR"/>
            </a:pPr>
            <a:r>
              <a:rPr lang="en-US" altLang="en-US" smtClean="0">
                <a:ea typeface="ＭＳ Ｐゴシック" pitchFamily="34" charset="-128"/>
              </a:rPr>
              <a:t>Understand the need to enhance the relationship. </a:t>
            </a:r>
          </a:p>
          <a:p>
            <a:pPr marL="879475" lvl="1" indent="-514350" eaLnBrk="1" hangingPunct="1">
              <a:lnSpc>
                <a:spcPct val="90000"/>
              </a:lnSpc>
              <a:buFont typeface="Calibri" pitchFamily="34" charset="0"/>
              <a:buAutoNum type="alphaLcParenR"/>
            </a:pPr>
            <a:r>
              <a:rPr lang="en-US" altLang="en-US" smtClean="0">
                <a:ea typeface="ＭＳ Ｐゴシック" pitchFamily="34" charset="-128"/>
              </a:rPr>
              <a:t>Be able to identify the various categories of relationships and to appreciate them.</a:t>
            </a:r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1D7C513-9CD8-4187-AE4D-506F9104A9E0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>
                <a:latin typeface="Palatino Linotype" pitchFamily="18" charset="0"/>
              </a:rPr>
              <a:t>	</a:t>
            </a:r>
            <a:r>
              <a:rPr lang="en-GB" altLang="en-US" sz="4000" b="1" smtClean="0"/>
              <a:t>WHAT IS A BANK</a:t>
            </a:r>
            <a:r>
              <a:rPr lang="en-GB" altLang="en-US" sz="4000" smtClean="0"/>
              <a:t>?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60375" indent="-460375" defTabSz="457200" eaLnBrk="1" hangingPunct="1">
              <a:spcBef>
                <a:spcPts val="500"/>
              </a:spcBef>
              <a:buFont typeface="Palatino Linotype" pitchFamily="18" charset="0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z="2400" smtClean="0">
              <a:latin typeface="Palatino Linotype" pitchFamily="18" charset="0"/>
            </a:endParaRPr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A bank is any institution carrying on banking business.</a:t>
            </a:r>
            <a:endParaRPr lang="en-GB" altLang="en-US" sz="2400" smtClean="0"/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Banking business is the business of accepting deposits, accepting money on current account and investing that money as the bank sees fit.</a:t>
            </a: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AF9C637-70C8-4120-B666-F6CE57D01FC1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>
                <a:latin typeface="Palatino Linotype" pitchFamily="18" charset="0"/>
              </a:rPr>
              <a:t>	</a:t>
            </a:r>
            <a:r>
              <a:rPr lang="en-GB" altLang="en-US" sz="3200" b="1" smtClean="0"/>
              <a:t>WHO IS A BANK CUSTOMER</a:t>
            </a:r>
            <a:r>
              <a:rPr lang="en-GB" altLang="en-US" sz="4000" b="1" smtClean="0"/>
              <a:t> </a:t>
            </a:r>
            <a:r>
              <a:rPr lang="en-GB" altLang="en-US" sz="4000" smtClean="0"/>
              <a:t>?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60375" indent="-460375" defTabSz="457200" eaLnBrk="1" hangingPunct="1">
              <a:spcBef>
                <a:spcPts val="350"/>
              </a:spcBef>
              <a:buFont typeface="Palatino Linotype" pitchFamily="18" charset="0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z="1500" smtClean="0">
              <a:latin typeface="Palatino Linotype" pitchFamily="18" charset="0"/>
            </a:endParaRPr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3000" smtClean="0"/>
              <a:t>A bank customer is any account holder or:</a:t>
            </a:r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3000" smtClean="0"/>
              <a:t>Someone who seeks the bank's advice or other services.</a:t>
            </a:r>
            <a:endParaRPr lang="en-GB" altLang="en-US" sz="1500" smtClean="0"/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3000" smtClean="0"/>
              <a:t>There is no requirement on the number of transactions that must have passed through that account.</a:t>
            </a:r>
            <a:endParaRPr lang="en-GB" altLang="en-US" sz="1500" smtClean="0"/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3000" smtClean="0"/>
              <a:t>There is no requirement as to the duration for which the account should have existed. 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7DE44B9-C284-4843-A67A-6D08FEE942C5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>
                <a:latin typeface="Palatino Linotype" pitchFamily="18" charset="0"/>
              </a:rPr>
              <a:t>   </a:t>
            </a:r>
            <a:r>
              <a:rPr lang="en-GB" altLang="en-US" sz="3200" b="1" smtClean="0"/>
              <a:t>WHEN DOES THE BANKER - CUSTOMER RELATIONSHIP START?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The banker-customer relationship commences at the point of opening the account.</a:t>
            </a:r>
          </a:p>
          <a:p>
            <a:pPr marL="460375" indent="-460375" defTabSz="457200" eaLnBrk="1" hangingPunct="1">
              <a:buFont typeface="Palatino Linotype" pitchFamily="18" charset="0"/>
              <a:buChar char="•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Other relationship commences when a customer acquires a credit facility from a bank</a:t>
            </a:r>
          </a:p>
          <a:p>
            <a:pPr marL="460375" indent="-460375" defTabSz="457200" eaLnBrk="1" hangingPunct="1">
              <a:spcBef>
                <a:spcPts val="350"/>
              </a:spcBef>
              <a:buFont typeface="Palatino Linotype" pitchFamily="18" charset="0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z="1600" smtClean="0">
              <a:latin typeface="Palatino Linotype" pitchFamily="18" charset="0"/>
            </a:endParaRPr>
          </a:p>
          <a:p>
            <a:pPr marL="460375" indent="-460375" defTabSz="457200" eaLnBrk="1" hangingPunct="1">
              <a:buFontTx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mtClean="0">
              <a:latin typeface="Palatino Linotype" pitchFamily="18" charset="0"/>
            </a:endParaRPr>
          </a:p>
          <a:p>
            <a:pPr marL="460375" indent="-460375" defTabSz="457200" eaLnBrk="1" hangingPunct="1">
              <a:buFont typeface="Palatino Linotype" pitchFamily="18" charset="0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mtClean="0">
              <a:latin typeface="Palatino Linotype" pitchFamily="18" charset="0"/>
            </a:endParaRPr>
          </a:p>
        </p:txBody>
      </p:sp>
      <p:sp>
        <p:nvSpPr>
          <p:cNvPr id="2150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F9F07C4-0407-4D7E-81ED-5837F48CFBEE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200" b="1" smtClean="0"/>
              <a:t>NATURE OF THE BANKER - CUSTOMER </a:t>
            </a:r>
            <a:br>
              <a:rPr lang="en-GB" altLang="en-US" sz="3200" b="1" smtClean="0"/>
            </a:br>
            <a:r>
              <a:rPr lang="en-GB" altLang="en-US" sz="3200" b="1" smtClean="0"/>
              <a:t>RELATIONSHIP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mtClean="0"/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The banker-customer relationship is primarily contractual.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Principally a principal-agent relationship.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Customer (principal) appoints the bank as his agent/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mtClean="0"/>
              <a:t>Other aspects of this relationship include:</a:t>
            </a:r>
          </a:p>
          <a:p>
            <a:pPr defTabSz="457200" eaLnBrk="1" hangingPunct="1">
              <a:lnSpc>
                <a:spcPct val="80000"/>
              </a:lnSpc>
              <a:buFont typeface="Wingdings 2" pitchFamily="18" charset="2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mtClean="0">
              <a:latin typeface="Palatino Linotype" pitchFamily="18" charset="0"/>
            </a:endParaRPr>
          </a:p>
          <a:p>
            <a:pPr defTabSz="457200" eaLnBrk="1" hangingPunct="1">
              <a:lnSpc>
                <a:spcPct val="80000"/>
              </a:lnSpc>
              <a:spcBef>
                <a:spcPts val="200"/>
              </a:spcBef>
              <a:buFont typeface="Palatino Linotype" pitchFamily="18" charset="0"/>
              <a:buNone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GB" altLang="en-US" sz="900" smtClean="0">
              <a:latin typeface="Palatino Linotype" pitchFamily="18" charset="0"/>
            </a:endParaRPr>
          </a:p>
        </p:txBody>
      </p:sp>
      <p:sp>
        <p:nvSpPr>
          <p:cNvPr id="2355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2355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E74DB-D5E9-4778-85B5-D39D89C474B0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Contd.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389438"/>
          </a:xfrm>
        </p:spPr>
        <p:txBody>
          <a:bodyPr/>
          <a:lstStyle/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4000" smtClean="0"/>
              <a:t>Debtor - Borrower Relationship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GB" altLang="en-US" sz="4000" smtClean="0"/>
              <a:t>Bailor-bailee Relationship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US" altLang="en-US" sz="4000" smtClean="0"/>
              <a:t>Trustee/Beneficiary Relationship</a:t>
            </a:r>
          </a:p>
          <a:p>
            <a:pPr defTabSz="457200" eaLnBrk="1" hangingPunct="1">
              <a:lnSpc>
                <a:spcPct val="80000"/>
              </a:lnSpc>
              <a:buFont typeface="Wingdings" pitchFamily="2" charset="2"/>
              <a:buChar char="v"/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r>
              <a:rPr lang="en-US" altLang="en-US" sz="4000" smtClean="0"/>
              <a:t>Mortgagor-Mortgagee Relationship</a:t>
            </a:r>
            <a:endParaRPr lang="en-GB" altLang="en-US" sz="4000" smtClean="0"/>
          </a:p>
          <a:p>
            <a:pPr defTabSz="457200" eaLnBrk="1" hangingPunct="1">
              <a:tabLst>
                <a:tab pos="1030288" algn="l"/>
                <a:tab pos="1944688" algn="l"/>
                <a:tab pos="2859088" algn="l"/>
                <a:tab pos="3773488" algn="l"/>
                <a:tab pos="4687888" algn="l"/>
                <a:tab pos="5602288" algn="l"/>
                <a:tab pos="6516688" algn="l"/>
                <a:tab pos="7431088" algn="l"/>
                <a:tab pos="8345488" algn="l"/>
                <a:tab pos="9259888" algn="l"/>
                <a:tab pos="10174288" algn="l"/>
              </a:tabLst>
            </a:pPr>
            <a:endParaRPr lang="en-US" altLang="en-US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119F582-C6BD-4763-A1D9-8480CF466856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defTabSz="457200" eaLnBrk="1" hangingPunct="1">
              <a:buFont typeface="Palatino Linotype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4000" b="1" smtClean="0"/>
              <a:t>DUTIES OF A BANK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457200" indent="-457200" defTabSz="457200" eaLnBrk="1" hangingPunct="1">
              <a:lnSpc>
                <a:spcPct val="90000"/>
              </a:lnSpc>
              <a:spcBef>
                <a:spcPts val="65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3000" smtClean="0"/>
              <a:t>To receive the customer's money and cheques and other instruments of collection.</a:t>
            </a:r>
            <a:endParaRPr lang="en-GB" altLang="en-US" sz="500" smtClean="0"/>
          </a:p>
          <a:p>
            <a:pPr marL="457200" indent="-457200" defTabSz="457200" eaLnBrk="1" hangingPunct="1">
              <a:lnSpc>
                <a:spcPct val="90000"/>
              </a:lnSpc>
              <a:spcBef>
                <a:spcPts val="650"/>
              </a:spcBef>
              <a:buFont typeface="Palatino Linotype" pitchFamily="18" charset="0"/>
              <a:buChar char="•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GB" altLang="en-US" sz="3000" smtClean="0"/>
              <a:t>To repay the whole / part of the money upon presentation of the customer's written authority.</a:t>
            </a:r>
            <a:endParaRPr lang="en-GB" altLang="en-US" sz="500" smtClean="0"/>
          </a:p>
        </p:txBody>
      </p:sp>
      <p:sp>
        <p:nvSpPr>
          <p:cNvPr id="2662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M5S1</a:t>
            </a:r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BB23138-CA92-42E3-944E-E4FEA01B08F5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BAA43E-2EC0-4680-A1F7-59F6011CE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D4EE4A-D1D5-4E30-978D-5B3C467EBF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50981F-B47B-4849-BCEB-84B9E2EA77F8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591</Words>
  <Application>Microsoft Office PowerPoint</Application>
  <PresentationFormat>On-screen Show (4:3)</PresentationFormat>
  <Paragraphs>133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ＭＳ Ｐゴシック</vt:lpstr>
      <vt:lpstr>Constantia</vt:lpstr>
      <vt:lpstr>Wingdings 2</vt:lpstr>
      <vt:lpstr>Palatino Linotype</vt:lpstr>
      <vt:lpstr>Wingdings</vt:lpstr>
      <vt:lpstr>Times New Roman</vt:lpstr>
      <vt:lpstr>Flow</vt:lpstr>
      <vt:lpstr>Banker-Customer Relationship</vt:lpstr>
      <vt:lpstr>          Overall Training objective: </vt:lpstr>
      <vt:lpstr>Training outcome</vt:lpstr>
      <vt:lpstr> WHAT IS A BANK?</vt:lpstr>
      <vt:lpstr> WHO IS A BANK CUSTOMER ?</vt:lpstr>
      <vt:lpstr>   WHEN DOES THE BANKER - CUSTOMER RELATIONSHIP START?</vt:lpstr>
      <vt:lpstr>NATURE OF THE BANKER - CUSTOMER  RELATIONSHIP</vt:lpstr>
      <vt:lpstr>Contd. </vt:lpstr>
      <vt:lpstr>DUTIES OF A BANK</vt:lpstr>
      <vt:lpstr>DUTIES OF THE BANK -</vt:lpstr>
      <vt:lpstr>DUTIES OF THE BANK </vt:lpstr>
      <vt:lpstr>DUTIES OF THE BANK </vt:lpstr>
      <vt:lpstr> Duties of the bank</vt:lpstr>
      <vt:lpstr>Termination of Banker Customer Contract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Banker-Customer Relations</dc:title>
  <dc:creator>user</dc:creator>
  <cp:keywords>TRT012</cp:keywords>
  <cp:lastModifiedBy>owner</cp:lastModifiedBy>
  <cp:revision>69</cp:revision>
  <dcterms:created xsi:type="dcterms:W3CDTF">2012-03-25T16:18:38Z</dcterms:created>
  <dcterms:modified xsi:type="dcterms:W3CDTF">2014-07-01T08:24:41Z</dcterms:modified>
</cp:coreProperties>
</file>