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sldIdLst>
    <p:sldId id="256" r:id="rId5"/>
    <p:sldId id="279" r:id="rId6"/>
    <p:sldId id="275" r:id="rId7"/>
    <p:sldId id="280" r:id="rId8"/>
    <p:sldId id="281" r:id="rId9"/>
    <p:sldId id="274" r:id="rId10"/>
    <p:sldId id="258" r:id="rId11"/>
    <p:sldId id="259" r:id="rId12"/>
    <p:sldId id="260" r:id="rId13"/>
    <p:sldId id="263" r:id="rId14"/>
    <p:sldId id="264" r:id="rId15"/>
    <p:sldId id="266" r:id="rId16"/>
    <p:sldId id="267" r:id="rId17"/>
    <p:sldId id="282" r:id="rId18"/>
    <p:sldId id="268" r:id="rId19"/>
    <p:sldId id="270" r:id="rId20"/>
    <p:sldId id="277" r:id="rId21"/>
    <p:sldId id="278" r:id="rId22"/>
    <p:sldId id="273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A9F291-B27C-4896-B63A-78883D4E239B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8DA4A4-3E00-4041-932E-5332DC7E7C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843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3E509DC-7C01-4F28-B64B-89781D0810F5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D1FE9D01-E522-4CEC-9834-F385DBFA5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054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BC5E0E-3C72-4495-B1B1-404002D8C8DD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5F995-1D60-4F99-9F2C-243766CBDA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82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3BFA4E-232C-4EC1-8397-C432BD950100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634D3-B300-4241-A2AD-998C401842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10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30163"/>
            <a:ext cx="18811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0163"/>
            <a:ext cx="955675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9280"/>
            <a:ext cx="8229600" cy="438912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F71420-9483-4685-8DBB-C1C495D7B1AD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B48D0-E4F0-4A22-B2E1-5C579290BA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8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556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4" descr="C:\Users\CROSSR~1\AppData\Local\Temp\CrossRoads Logo with Slogan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30163"/>
            <a:ext cx="188118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E6B4F25-C749-4910-94CC-0F289D0D49F7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A969CEEF-36C7-4C45-BA2C-FC0A1658F4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543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8068AD-961C-41AA-95CF-77EAB7175FE9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7E855-F46D-4389-A5DD-F8B7BD2363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79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ED4722-5565-4D70-8594-FF00086118FB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69698-4480-44A0-9ABB-6D0350CEB4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02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7DF484-D28B-44DC-878A-A6EC7A87853B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4EBB3-BEAA-4902-AFA0-D82D253C44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06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1000E9-E30D-4459-B354-5FA19330BCD6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ABAB2-7271-4184-9B03-7C3ED00E3A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69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4A0AC8-5D87-448B-8E20-F8860788730C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1DA52-B086-45EE-AF7E-73A05A3BAB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38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" name="Right Triangle 5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Constantia" pitchFamily="18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71BD99-EA6B-40EF-A680-46907CFBC249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41C4BD6B-55BF-4A21-9D2E-400074FF0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01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 sz="1800">
              <a:latin typeface="Constantia" pitchFamily="18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fld id="{3DF5432A-5F2A-4E20-A948-3A3F3039955E}" type="datetime1">
              <a:rPr lang="en-US" altLang="en-US"/>
              <a:pPr/>
              <a:t>7/1/2014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</a:defRPr>
            </a:lvl1pPr>
          </a:lstStyle>
          <a:p>
            <a:r>
              <a:rPr lang="en-US" altLang="en-US"/>
              <a:t>M5S2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A1F8FC3F-AFDD-4B6D-BBDF-F49EDE2E10E4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31" r:id="rId9"/>
    <p:sldLayoutId id="2147483726" r:id="rId10"/>
    <p:sldLayoutId id="214748372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ＭＳ Ｐゴシック" pitchFamily="-105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Financing Options available to road Contractors 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 eaLnBrk="1" hangingPunct="1"/>
            <a:r>
              <a:rPr lang="en-US" altLang="en-US" smtClean="0"/>
              <a:t>Module five: Session Two</a:t>
            </a: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D1EAEE"/>
                </a:solidFill>
              </a:rPr>
              <a:t>M5S2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C27FB10-AD73-4297-A69A-C07D77624977}" type="slidenum">
              <a:rPr lang="en-US" altLang="en-US" sz="1200">
                <a:solidFill>
                  <a:srgbClr val="D1EAEE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D1EAEE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900" b="1" smtClean="0"/>
              <a:t>Pre-payment of equipment or works</a:t>
            </a:r>
            <a:endParaRPr lang="en-US" altLang="en-US" sz="390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employer/agency pays the contractor an advance or pays the supplier of equipment.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advance or financing is recovered from the work payments in suitable installments.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Administration of the scheme may be entrusted to a financial institution.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B75E3E-ABA5-4B96-B60D-B8056C2075DD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10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Equipment pools</a:t>
            </a:r>
            <a:endParaRPr lang="en-US" alt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5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500" smtClean="0"/>
              <a:t>Ownership of the equipment is retained by a government agency that sets up an equipment pool.</a:t>
            </a:r>
          </a:p>
          <a:p>
            <a:pPr eaLnBrk="1" hangingPunct="1">
              <a:lnSpc>
                <a:spcPct val="80000"/>
              </a:lnSpc>
            </a:pPr>
            <a:endParaRPr lang="en-GB" altLang="en-US" sz="250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2500" smtClean="0"/>
              <a:t>Disadvantages of the option: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500" smtClean="0">
                <a:ea typeface="ＭＳ Ｐゴシック" pitchFamily="34" charset="-128"/>
              </a:rPr>
              <a:t>The equipment is usually not properly maintained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500" smtClean="0">
                <a:ea typeface="ＭＳ Ｐゴシック" pitchFamily="34" charset="-128"/>
              </a:rPr>
              <a:t>The rental rates are often too low to cover the costs of maintenance.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500" smtClean="0">
                <a:ea typeface="ＭＳ Ｐゴシック" pitchFamily="34" charset="-128"/>
              </a:rPr>
              <a:t>Such rates do not prepare contractors to compete in real market situations.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500" smtClean="0">
                <a:ea typeface="ＭＳ Ｐゴシック" pitchFamily="34" charset="-128"/>
              </a:rPr>
              <a:t>Contracting agency itself may be blamed for delays in the execution of work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None/>
            </a:pPr>
            <a:endParaRPr lang="en-US" altLang="en-US" sz="2500" smtClean="0"/>
          </a:p>
        </p:txBody>
      </p:sp>
      <p:sp>
        <p:nvSpPr>
          <p:cNvPr id="24580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2819400" y="6324600"/>
            <a:ext cx="3352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458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B56D67F-1D7C-440D-BB7B-833C33293F66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900" b="1" smtClean="0"/>
              <a:t>Bridge financing and guarantees</a:t>
            </a:r>
            <a:endParaRPr lang="en-US" altLang="en-US" sz="390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en-US" sz="2800" b="1" smtClean="0"/>
              <a:t>Bridge financing:</a:t>
            </a:r>
          </a:p>
          <a:p>
            <a:pPr eaLnBrk="1" hangingPunct="1"/>
            <a:r>
              <a:rPr lang="en-US" altLang="en-US" sz="2800" smtClean="0"/>
              <a:t>In bridge financing loans for short terms are given out, using future income as guarantee.</a:t>
            </a:r>
          </a:p>
          <a:p>
            <a:pPr eaLnBrk="1" hangingPunct="1"/>
            <a:r>
              <a:rPr lang="en-US" altLang="en-US" sz="2800" smtClean="0"/>
              <a:t>Contractors of public work can use the construction contract as guarantee to obtain bridge financing.</a:t>
            </a:r>
          </a:p>
          <a:p>
            <a:pPr eaLnBrk="1" hangingPunct="1"/>
            <a:r>
              <a:rPr lang="en-US" altLang="en-US" sz="2800" smtClean="0"/>
              <a:t>The supplier of the funds may require assurance that payments will be channeled through it.</a:t>
            </a:r>
          </a:p>
        </p:txBody>
      </p:sp>
      <p:sp>
        <p:nvSpPr>
          <p:cNvPr id="2560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560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03990CD-8DDA-485A-A9CD-0FE3517ACDAE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900" b="1" smtClean="0"/>
              <a:t>Challenges of financing small contractors</a:t>
            </a:r>
            <a:endParaRPr lang="en-US" altLang="en-US" sz="390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en-US" smtClean="0"/>
              <a:t>Commercial banks in developing countries are reluctant to lend to small contractors usually operating in rural areas for a set of reasons:</a:t>
            </a:r>
          </a:p>
          <a:p>
            <a:pPr lvl="1" indent="-273050" eaLnBrk="1" hangingPunct="1">
              <a:buClr>
                <a:srgbClr val="0BD0D9"/>
              </a:buClr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The contractors are often first-time borrowers without any track records or credit reference;</a:t>
            </a:r>
          </a:p>
          <a:p>
            <a:pPr lvl="1" indent="-273050" eaLnBrk="1" hangingPunct="1">
              <a:buClr>
                <a:srgbClr val="0BD0D9"/>
              </a:buClr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They are unable to fulfill the collateral requirements of the bank;</a:t>
            </a:r>
          </a:p>
          <a:p>
            <a:pPr lvl="1" indent="-273050" eaLnBrk="1" hangingPunct="1">
              <a:buClr>
                <a:srgbClr val="0BD0D9"/>
              </a:buClr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They can not present their previous years’ financial statements and their financial management skills wanting;</a:t>
            </a: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CED2ED2-D13E-4F8D-880B-54DFA5112B54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900" b="1" smtClean="0"/>
              <a:t>Challenges of financing small contractors continued..</a:t>
            </a:r>
            <a:endParaRPr lang="en-US" altLang="en-US" sz="390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lvl="1" indent="-273050" eaLnBrk="1" hangingPunct="1">
              <a:buClr>
                <a:srgbClr val="0BD0D9"/>
              </a:buClr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They are unable to finance 20-50 % of the investment as usually required by the banks</a:t>
            </a:r>
          </a:p>
          <a:p>
            <a:pPr lvl="1" indent="-273050" eaLnBrk="1" hangingPunct="1">
              <a:buClr>
                <a:srgbClr val="0BD0D9"/>
              </a:buClr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Costs of monitoring are high </a:t>
            </a:r>
          </a:p>
          <a:p>
            <a:pPr lvl="1" indent="-273050" eaLnBrk="1" hangingPunct="1">
              <a:buClr>
                <a:srgbClr val="0BD0D9"/>
              </a:buClr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If equipment is involved, its safety and maintenance is difficult</a:t>
            </a:r>
          </a:p>
          <a:p>
            <a:pPr lvl="1" indent="-273050" eaLnBrk="1" hangingPunct="1">
              <a:buClr>
                <a:srgbClr val="0BD0D9"/>
              </a:buClr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Securing government commitment to payment is difficult  and where obtained payment is irregular</a:t>
            </a:r>
          </a:p>
          <a:p>
            <a:pPr lvl="1" indent="-273050" eaLnBrk="1" hangingPunct="1">
              <a:buClr>
                <a:srgbClr val="0BD0D9"/>
              </a:buClr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A track record of good work performance is lacking</a:t>
            </a:r>
          </a:p>
          <a:p>
            <a:pPr lvl="1" indent="-273050" eaLnBrk="1" hangingPunct="1">
              <a:buClr>
                <a:srgbClr val="0BD0D9"/>
              </a:buClr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Continuity of works is not certain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65FD2B3-1AD4-4BE4-BA44-724ACC9A2EEE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/>
              <a:t>Guaranteeing work</a:t>
            </a:r>
            <a:endParaRPr lang="en-US" altLang="en-US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contracting agency could agree to make payments to the contractors through the bank,</a:t>
            </a:r>
          </a:p>
          <a:p>
            <a:pPr eaLnBrk="1" hangingPunct="1"/>
            <a:r>
              <a:rPr lang="en-US" altLang="en-US" sz="2800" smtClean="0"/>
              <a:t>The bank could withhold parts of the payments in case of bad loan repayment.</a:t>
            </a:r>
          </a:p>
          <a:p>
            <a:pPr eaLnBrk="1" hangingPunct="1"/>
            <a:r>
              <a:rPr lang="en-US" altLang="en-US" sz="2800" smtClean="0"/>
              <a:t>The risk is that when payments are withheld, contractors are not able meet operating obligations such as wages.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2867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474E6E1-CEE0-4C65-8F2B-A3BE0ADD3920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15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 smtClean="0"/>
              <a:t>Guaranteeing loans</a:t>
            </a:r>
            <a:endParaRPr lang="en-US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en-US" sz="2400" smtClean="0"/>
              <a:t>Another way is to guarantee contractors’ loans to finance their equipment by setting up a guarantee fund to issue to contractors letters of guarantee.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en-US" sz="2400" smtClean="0"/>
              <a:t>It is an option in countries where efforts to set up a leasing scheme or to facilitate finance through other types of guarantees have not succeeded.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The programme agrees to share the loan risk with banks.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The fund could also cover bid, performance and retention bonds.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en-US" smtClean="0"/>
          </a:p>
        </p:txBody>
      </p:sp>
      <p:sp>
        <p:nvSpPr>
          <p:cNvPr id="2970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637F1E-4865-4B58-AD45-79C0B2222650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16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smtClean="0"/>
              <a:t>Working capital financing</a:t>
            </a:r>
            <a:endParaRPr lang="en-US" altLang="en-US" sz="360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Trade credit</a:t>
            </a:r>
          </a:p>
          <a:p>
            <a:pPr eaLnBrk="1" hangingPunct="1"/>
            <a:r>
              <a:rPr lang="en-US" altLang="en-US" sz="3200" smtClean="0"/>
              <a:t>Accounts receivable financing or factoring</a:t>
            </a:r>
          </a:p>
          <a:p>
            <a:pPr eaLnBrk="1" hangingPunct="1"/>
            <a:r>
              <a:rPr lang="en-US" altLang="en-US" sz="3200" smtClean="0"/>
              <a:t>Purchase order financing</a:t>
            </a:r>
          </a:p>
          <a:p>
            <a:pPr eaLnBrk="1" hangingPunct="1"/>
            <a:r>
              <a:rPr lang="en-US" altLang="en-US" sz="3200" smtClean="0"/>
              <a:t>Bank stand by credit - overdraft </a:t>
            </a:r>
          </a:p>
          <a:p>
            <a:pPr eaLnBrk="1" hangingPunct="1"/>
            <a:r>
              <a:rPr lang="en-US" altLang="en-US" sz="3200" smtClean="0"/>
              <a:t>Business Improvement Loan(BIL)</a:t>
            </a:r>
          </a:p>
        </p:txBody>
      </p:sp>
      <p:sp>
        <p:nvSpPr>
          <p:cNvPr id="3072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3072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88891BB-2541-46A0-93E0-4F1ADA2244AF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17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Group discussions</a:t>
            </a:r>
            <a:endParaRPr lang="en-US" alt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marL="457200" indent="-457200" eaLnBrk="1" hangingPunct="1">
              <a:buFont typeface="Arial" pitchFamily="34" charset="0"/>
              <a:buAutoNum type="arabicPlain"/>
            </a:pPr>
            <a:r>
              <a:rPr lang="en-US" altLang="en-US" sz="2400" smtClean="0"/>
              <a:t>Describe the common finance needs of road contractors and the various ways they may obtain finance.</a:t>
            </a:r>
          </a:p>
          <a:p>
            <a:pPr marL="457200" indent="-457200" eaLnBrk="1" hangingPunct="1">
              <a:buFont typeface="Arial" pitchFamily="34" charset="0"/>
              <a:buAutoNum type="arabicPlain"/>
            </a:pPr>
            <a:r>
              <a:rPr lang="en-US" altLang="en-US" sz="2400" smtClean="0"/>
              <a:t>Explain how lease financing operates and why it may be suitable for road contractors</a:t>
            </a:r>
          </a:p>
          <a:p>
            <a:pPr marL="457200" indent="-457200" eaLnBrk="1" hangingPunct="1">
              <a:buFont typeface="Arial" pitchFamily="34" charset="0"/>
              <a:buAutoNum type="arabicPlain"/>
            </a:pPr>
            <a:r>
              <a:rPr lang="en-US" altLang="en-US" sz="2400" smtClean="0"/>
              <a:t>State the key components one would expect to find in a typical finance application assessment system.</a:t>
            </a:r>
          </a:p>
          <a:p>
            <a:pPr marL="457200" indent="-457200" eaLnBrk="1" hangingPunct="1">
              <a:buFont typeface="Arial" pitchFamily="34" charset="0"/>
              <a:buAutoNum type="arabicPlain"/>
            </a:pPr>
            <a:r>
              <a:rPr lang="en-US" altLang="en-US" sz="2400" smtClean="0"/>
              <a:t>Explain why it may be difficult for banks to provide working capital finance in road construction.</a:t>
            </a:r>
          </a:p>
          <a:p>
            <a:pPr marL="457200" indent="-457200" eaLnBrk="1" hangingPunct="1">
              <a:buFont typeface="Arial" pitchFamily="34" charset="0"/>
              <a:buAutoNum type="arabicPlain"/>
            </a:pPr>
            <a:r>
              <a:rPr lang="en-US" altLang="en-US" sz="2400" smtClean="0"/>
              <a:t>Identify the key challenges in raising road construction finance and suggest how they can be addressed.</a:t>
            </a:r>
          </a:p>
        </p:txBody>
      </p:sp>
      <p:sp>
        <p:nvSpPr>
          <p:cNvPr id="3174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3174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92F743F-71C0-4374-966A-30F323275899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18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2303463" y="2705100"/>
            <a:ext cx="45370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4161750" indent="-24161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4" eaLnBrk="1" hangingPunct="1"/>
            <a:r>
              <a:rPr lang="en-US" altLang="en-US" sz="8800" b="1"/>
              <a:t>Q&amp;A</a:t>
            </a:r>
          </a:p>
        </p:txBody>
      </p:sp>
      <p:sp>
        <p:nvSpPr>
          <p:cNvPr id="32771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3277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E34B15C-2939-4FE8-8BDC-1E7DAAEA86D7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19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Training objective</a:t>
            </a:r>
            <a:endParaRPr lang="en-US" alt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/>
            <a:r>
              <a:rPr lang="en-US" altLang="en-US" smtClean="0"/>
              <a:t>To review the various financing options available to road contractors</a:t>
            </a:r>
            <a:endParaRPr lang="en-US" altLang="en-US" b="1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6582EA6-A3FF-4F70-B955-901179B958D4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Training outcome</a:t>
            </a:r>
            <a:endParaRPr lang="en-US" altLang="en-US" smtClean="0"/>
          </a:p>
        </p:txBody>
      </p:sp>
      <p:sp>
        <p:nvSpPr>
          <p:cNvPr id="16387" name="Subtitle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altLang="en-US" sz="2800" smtClean="0"/>
              <a:t>By the end of the session trainees should be able to: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Identify requirements needed for road    construction firms to access bank services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Explain the procedures for accessing bank credit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Interpret bank terms and conditions before accessing credit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mtClean="0">
                <a:ea typeface="ＭＳ Ｐゴシック" pitchFamily="34" charset="-128"/>
              </a:rPr>
              <a:t>Appreciate banks and other financial institutions as sources of business capital for road construction.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en-US" sz="2800" smtClean="0"/>
          </a:p>
          <a:p>
            <a:pPr algn="just"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1638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AB18464-0DEB-49A6-BD94-E757C993803F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3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900" smtClean="0"/>
              <a:t>Common finance needs for contractors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r>
              <a:rPr lang="en-GB" altLang="en-US" smtClean="0"/>
              <a:t>Equipment finance</a:t>
            </a:r>
          </a:p>
          <a:p>
            <a:pPr lvl="1"/>
            <a:r>
              <a:rPr lang="en-GB" altLang="en-US" smtClean="0">
                <a:ea typeface="ＭＳ Ｐゴシック" pitchFamily="34" charset="-128"/>
              </a:rPr>
              <a:t>Vehicles, heavy construction equipment</a:t>
            </a:r>
          </a:p>
          <a:p>
            <a:pPr lvl="1"/>
            <a:r>
              <a:rPr lang="en-GB" altLang="en-US" smtClean="0">
                <a:ea typeface="ＭＳ Ｐゴシック" pitchFamily="34" charset="-128"/>
              </a:rPr>
              <a:t>Specialised equipment</a:t>
            </a:r>
          </a:p>
          <a:p>
            <a:r>
              <a:rPr lang="en-GB" altLang="en-US" smtClean="0"/>
              <a:t>Working capital finance</a:t>
            </a:r>
          </a:p>
          <a:p>
            <a:pPr lvl="1"/>
            <a:r>
              <a:rPr lang="en-GB" altLang="en-US" smtClean="0">
                <a:ea typeface="ＭＳ Ｐゴシック" pitchFamily="34" charset="-128"/>
              </a:rPr>
              <a:t>Materials, Labour and Overheads before certification and payment</a:t>
            </a:r>
          </a:p>
          <a:p>
            <a:r>
              <a:rPr lang="en-GB" altLang="en-US" smtClean="0"/>
              <a:t>Guarantees and bonds</a:t>
            </a:r>
          </a:p>
          <a:p>
            <a:pPr lvl="1"/>
            <a:r>
              <a:rPr lang="en-GB" altLang="en-US" smtClean="0">
                <a:ea typeface="ＭＳ Ｐゴシック" pitchFamily="34" charset="-128"/>
              </a:rPr>
              <a:t>Bidding</a:t>
            </a:r>
          </a:p>
          <a:p>
            <a:pPr lvl="1"/>
            <a:r>
              <a:rPr lang="en-GB" altLang="en-US" smtClean="0">
                <a:ea typeface="ＭＳ Ｐゴシック" pitchFamily="34" charset="-128"/>
              </a:rPr>
              <a:t>Performance</a:t>
            </a:r>
          </a:p>
          <a:p>
            <a:pPr lvl="1"/>
            <a:r>
              <a:rPr lang="en-GB" altLang="en-US" smtClean="0">
                <a:ea typeface="ＭＳ Ｐゴシック" pitchFamily="34" charset="-128"/>
              </a:rPr>
              <a:t>Retention</a:t>
            </a:r>
          </a:p>
        </p:txBody>
      </p:sp>
      <p:sp>
        <p:nvSpPr>
          <p:cNvPr id="1741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001E5F8-0FBC-4B63-B38C-F30FBB7E5C16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4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900" smtClean="0"/>
              <a:t>Sources of financing for contractors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r>
              <a:rPr lang="en-GB" altLang="en-US" smtClean="0"/>
              <a:t>Supplier credit for working capital items, equipment hire and equipment purchase most common.</a:t>
            </a:r>
          </a:p>
          <a:p>
            <a:pPr lvl="1"/>
            <a:r>
              <a:rPr lang="en-GB" altLang="en-US" smtClean="0">
                <a:ea typeface="ＭＳ Ｐゴシック" pitchFamily="34" charset="-128"/>
              </a:rPr>
              <a:t>Short term and not suitable for financing fixed assets purchase.</a:t>
            </a:r>
          </a:p>
          <a:p>
            <a:r>
              <a:rPr lang="en-GB" altLang="en-US" smtClean="0"/>
              <a:t>Finance institutions including banks, finance houses and insurance companies</a:t>
            </a:r>
          </a:p>
          <a:p>
            <a:r>
              <a:rPr lang="en-GB" altLang="en-US" smtClean="0"/>
              <a:t>Contracting agency (Govt) financing</a:t>
            </a:r>
          </a:p>
          <a:p>
            <a:pPr>
              <a:buFont typeface="Wingdings 2" pitchFamily="18" charset="2"/>
              <a:buNone/>
            </a:pPr>
            <a:endParaRPr lang="en-GB" altLang="en-US" smtClean="0"/>
          </a:p>
          <a:p>
            <a:endParaRPr lang="en-GB" altLang="en-US" smtClean="0"/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505CA6D-5161-46E8-B40D-628DCF29A958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5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algn="ctr" eaLnBrk="1" hangingPunct="1"/>
            <a:r>
              <a:rPr lang="en-US" altLang="en-US" sz="2900" b="1" smtClean="0"/>
              <a:t/>
            </a:r>
            <a:br>
              <a:rPr lang="en-US" altLang="en-US" sz="2900" b="1" smtClean="0"/>
            </a:br>
            <a:r>
              <a:rPr lang="en-US" altLang="en-US" sz="2900" b="1" smtClean="0"/>
              <a:t/>
            </a:r>
            <a:br>
              <a:rPr lang="en-US" altLang="en-US" sz="2900" b="1" smtClean="0"/>
            </a:br>
            <a:r>
              <a:rPr lang="en-US" altLang="en-US" sz="2900" b="1" smtClean="0"/>
              <a:t/>
            </a:r>
            <a:br>
              <a:rPr lang="en-US" altLang="en-US" sz="2900" b="1" smtClean="0"/>
            </a:br>
            <a:r>
              <a:rPr lang="en-US" altLang="en-US" sz="2900" b="1" smtClean="0"/>
              <a:t> </a:t>
            </a:r>
            <a:r>
              <a:rPr lang="en-US" altLang="en-US" sz="3900" b="1" smtClean="0"/>
              <a:t/>
            </a:r>
            <a:br>
              <a:rPr lang="en-US" altLang="en-US" sz="3900" b="1" smtClean="0"/>
            </a:br>
            <a:r>
              <a:rPr lang="en-US" altLang="en-US" sz="3900" b="1" smtClean="0"/>
              <a:t> Guiding principles to support contractor finance</a:t>
            </a:r>
            <a:r>
              <a:rPr lang="en-US" altLang="en-US" sz="3200" b="1" smtClean="0"/>
              <a:t>:</a:t>
            </a:r>
            <a:endParaRPr lang="en-US" altLang="en-US" sz="390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389438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The contracting agency could: 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altLang="en-US" sz="2700" i="1" smtClean="0">
                <a:ea typeface="ＭＳ Ｐゴシック" pitchFamily="34" charset="-128"/>
              </a:rPr>
              <a:t>Pre-finance a job or equipment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altLang="en-US" sz="2700" i="1" smtClean="0">
                <a:ea typeface="ＭＳ Ｐゴシック" pitchFamily="34" charset="-128"/>
              </a:rPr>
              <a:t>Stand guarantee to suppliers or lenders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altLang="en-US" sz="2700" i="1" smtClean="0">
                <a:ea typeface="ＭＳ Ｐゴシック" pitchFamily="34" charset="-128"/>
              </a:rPr>
              <a:t>Set up a leasing scheme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altLang="en-US" sz="2700" i="1" smtClean="0">
                <a:ea typeface="ＭＳ Ｐゴシック" pitchFamily="34" charset="-128"/>
              </a:rPr>
              <a:t>Have a pool of equipment</a:t>
            </a:r>
          </a:p>
          <a:p>
            <a:pPr eaLnBrk="1" hangingPunct="1"/>
            <a:r>
              <a:rPr lang="en-US" altLang="en-US" sz="3200" smtClean="0"/>
              <a:t>The decision to opt for any of these     mechanisms should be based on the following three principles.</a:t>
            </a:r>
          </a:p>
          <a:p>
            <a:pPr eaLnBrk="1" hangingPunct="1"/>
            <a:endParaRPr lang="en-US" altLang="en-US" sz="3200" smtClean="0"/>
          </a:p>
        </p:txBody>
      </p:sp>
      <p:sp>
        <p:nvSpPr>
          <p:cNvPr id="1946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309D4F9-6222-4D29-AEC6-2CB161145147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900" smtClean="0"/>
              <a:t>Guiding principles for contractor support:</a:t>
            </a:r>
            <a:endParaRPr lang="en-US" altLang="en-US" sz="390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/>
            <a:r>
              <a:rPr lang="en-US" altLang="en-US" sz="3200" i="1" smtClean="0"/>
              <a:t>Market rates-</a:t>
            </a:r>
            <a:r>
              <a:rPr lang="en-US" altLang="en-US" sz="3200" smtClean="0"/>
              <a:t>This means the contractors should be charged full market rates</a:t>
            </a:r>
          </a:p>
          <a:p>
            <a:pPr eaLnBrk="1" hangingPunct="1"/>
            <a:r>
              <a:rPr lang="en-US" altLang="en-US" sz="3200" i="1" smtClean="0"/>
              <a:t>Reimbursement capacity-</a:t>
            </a:r>
            <a:r>
              <a:rPr lang="en-US" altLang="en-US" sz="3200" smtClean="0"/>
              <a:t>  the investment by the contractor should be justifiable from the income expected</a:t>
            </a:r>
          </a:p>
          <a:p>
            <a:pPr eaLnBrk="1" hangingPunct="1"/>
            <a:r>
              <a:rPr lang="en-US" altLang="en-US" sz="3200" i="1" smtClean="0"/>
              <a:t>Simplicity – </a:t>
            </a:r>
            <a:r>
              <a:rPr lang="en-US" altLang="en-US" sz="3200" smtClean="0"/>
              <a:t>the scheme should be easy to set up and manage</a:t>
            </a:r>
            <a:endParaRPr lang="en-GB" altLang="en-US" sz="3200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>
              <a:buFont typeface="Arial" pitchFamily="34" charset="0"/>
              <a:buNone/>
            </a:pPr>
            <a:endParaRPr lang="en-US" altLang="en-US" smtClean="0"/>
          </a:p>
        </p:txBody>
      </p:sp>
      <p:sp>
        <p:nvSpPr>
          <p:cNvPr id="2048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048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137F951-4F7D-4886-9FC3-C63D27FD79FD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7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b="1" smtClean="0"/>
              <a:t>Options available for long term financing</a:t>
            </a:r>
            <a:endParaRPr lang="en-US" altLang="en-US" sz="360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/>
            <a:r>
              <a:rPr lang="en-US" altLang="en-US" smtClean="0"/>
              <a:t>Lease financing  schemes</a:t>
            </a:r>
          </a:p>
          <a:p>
            <a:pPr eaLnBrk="1" hangingPunct="1"/>
            <a:r>
              <a:rPr lang="en-US" altLang="en-US" smtClean="0"/>
              <a:t>Pre-payment of equipment by the project</a:t>
            </a:r>
          </a:p>
          <a:p>
            <a:pPr eaLnBrk="1" hangingPunct="1"/>
            <a:r>
              <a:rPr lang="en-US" altLang="en-US" smtClean="0"/>
              <a:t>Equipment pools</a:t>
            </a:r>
          </a:p>
          <a:p>
            <a:pPr eaLnBrk="1" hangingPunct="1"/>
            <a:r>
              <a:rPr lang="en-US" altLang="en-US" smtClean="0"/>
              <a:t>Bridge financing</a:t>
            </a:r>
          </a:p>
          <a:p>
            <a:pPr eaLnBrk="1" hangingPunct="1"/>
            <a:r>
              <a:rPr lang="en-US" altLang="en-US" smtClean="0"/>
              <a:t>Guarantees on work, on payments or on credit</a:t>
            </a:r>
          </a:p>
          <a:p>
            <a:pPr eaLnBrk="1" hangingPunct="1"/>
            <a:r>
              <a:rPr lang="en-GB" altLang="en-US" smtClean="0"/>
              <a:t>Term Loans</a:t>
            </a:r>
          </a:p>
          <a:p>
            <a:pPr eaLnBrk="1" hangingPunct="1"/>
            <a:r>
              <a:rPr lang="en-GB" altLang="en-US" smtClean="0"/>
              <a:t>Conditional sales contract</a:t>
            </a:r>
            <a:endParaRPr lang="en-US" altLang="en-US" smtClean="0"/>
          </a:p>
        </p:txBody>
      </p:sp>
      <p:sp>
        <p:nvSpPr>
          <p:cNvPr id="2150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150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6E56D53-9EDD-40DB-A024-AF79EE30EFE7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8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Lease financing</a:t>
            </a:r>
            <a:endParaRPr lang="en-US" alt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858963"/>
            <a:ext cx="8229600" cy="4389437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Leasing is a contractual arrangement that allows one party  to use an asset owned by another in exchange for specified periodic payments.</a:t>
            </a:r>
          </a:p>
          <a:p>
            <a:pPr eaLnBrk="1" hangingPunct="1"/>
            <a:r>
              <a:rPr lang="en-GB" altLang="en-US" sz="3200" smtClean="0"/>
              <a:t>Types of lease financing: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sz="3000" smtClean="0">
                <a:ea typeface="ＭＳ Ｐゴシック" pitchFamily="34" charset="-128"/>
              </a:rPr>
              <a:t>Finance lease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sz="3000" smtClean="0">
                <a:ea typeface="ＭＳ Ｐゴシック" pitchFamily="34" charset="-128"/>
              </a:rPr>
              <a:t>Hire-purchase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en-US" sz="3000" smtClean="0">
                <a:ea typeface="ＭＳ Ｐゴシック" pitchFamily="34" charset="-128"/>
              </a:rPr>
              <a:t>Operating lease</a:t>
            </a:r>
            <a:endParaRPr lang="en-GB" altLang="en-US" sz="3000" smtClean="0">
              <a:ea typeface="ＭＳ Ｐゴシック" pitchFamily="34" charset="-128"/>
            </a:endParaRPr>
          </a:p>
          <a:p>
            <a:pPr eaLnBrk="1" hangingPunct="1"/>
            <a:endParaRPr lang="en-US" altLang="en-US" smtClean="0"/>
          </a:p>
        </p:txBody>
      </p:sp>
      <p:sp>
        <p:nvSpPr>
          <p:cNvPr id="2253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45C75"/>
                </a:solidFill>
              </a:rPr>
              <a:t>M5S2</a:t>
            </a:r>
          </a:p>
        </p:txBody>
      </p:sp>
      <p:sp>
        <p:nvSpPr>
          <p:cNvPr id="2253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FEE391E-5896-4996-8B81-B21D4B7A1EAB}" type="slidenum">
              <a:rPr lang="en-US" altLang="en-US" sz="1200">
                <a:solidFill>
                  <a:srgbClr val="045C75"/>
                </a:solidFill>
              </a:rPr>
              <a:pPr eaLnBrk="1" hangingPunct="1"/>
              <a:t>9</a:t>
            </a:fld>
            <a:endParaRPr lang="en-US" altLang="en-US" sz="1200">
              <a:solidFill>
                <a:srgbClr val="045C75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1931DA-8D10-4425-9781-12BB02FD0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4EE50E3-F24F-42E8-9EA0-253498C4A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0259E2-1FB8-43AA-9F7C-BB78D3D1DA72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381</TotalTime>
  <Words>898</Words>
  <Application>Microsoft Office PowerPoint</Application>
  <PresentationFormat>On-screen Show (4:3)</PresentationFormat>
  <Paragraphs>143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ＭＳ Ｐゴシック</vt:lpstr>
      <vt:lpstr>Constantia</vt:lpstr>
      <vt:lpstr>Wingdings 2</vt:lpstr>
      <vt:lpstr>Wingdings</vt:lpstr>
      <vt:lpstr>Flow</vt:lpstr>
      <vt:lpstr>Financing Options available to road Contractors </vt:lpstr>
      <vt:lpstr>Training objective</vt:lpstr>
      <vt:lpstr>Training outcome</vt:lpstr>
      <vt:lpstr>Common finance needs for contractors</vt:lpstr>
      <vt:lpstr>Sources of financing for contractors</vt:lpstr>
      <vt:lpstr>      Guiding principles to support contractor finance:</vt:lpstr>
      <vt:lpstr>Guiding principles for contractor support:</vt:lpstr>
      <vt:lpstr>Options available for long term financing</vt:lpstr>
      <vt:lpstr>Lease financing</vt:lpstr>
      <vt:lpstr>Pre-payment of equipment or works</vt:lpstr>
      <vt:lpstr>Equipment pools</vt:lpstr>
      <vt:lpstr>Bridge financing and guarantees</vt:lpstr>
      <vt:lpstr>Challenges of financing small contractors</vt:lpstr>
      <vt:lpstr>Challenges of financing small contractors continued..</vt:lpstr>
      <vt:lpstr>Guaranteeing work</vt:lpstr>
      <vt:lpstr>Guaranteeing loans</vt:lpstr>
      <vt:lpstr>Working capital financing</vt:lpstr>
      <vt:lpstr>Group discussions</vt:lpstr>
      <vt:lpstr>PowerPoint Presentation</vt:lpstr>
    </vt:vector>
  </TitlesOfParts>
  <Company>Bank Of Uganda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Contractors finance</dc:title>
  <dc:creator>dnyende</dc:creator>
  <cp:keywords>TRT012</cp:keywords>
  <cp:lastModifiedBy>owner</cp:lastModifiedBy>
  <cp:revision>52</cp:revision>
  <dcterms:created xsi:type="dcterms:W3CDTF">2012-05-11T05:53:09Z</dcterms:created>
  <dcterms:modified xsi:type="dcterms:W3CDTF">2014-07-01T08:25:03Z</dcterms:modified>
</cp:coreProperties>
</file>