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29"/>
  </p:notesMasterIdLst>
  <p:sldIdLst>
    <p:sldId id="256" r:id="rId5"/>
    <p:sldId id="283" r:id="rId6"/>
    <p:sldId id="257" r:id="rId7"/>
    <p:sldId id="263" r:id="rId8"/>
    <p:sldId id="290" r:id="rId9"/>
    <p:sldId id="305" r:id="rId10"/>
    <p:sldId id="306" r:id="rId11"/>
    <p:sldId id="307" r:id="rId12"/>
    <p:sldId id="308" r:id="rId13"/>
    <p:sldId id="258" r:id="rId14"/>
    <p:sldId id="286" r:id="rId15"/>
    <p:sldId id="284" r:id="rId16"/>
    <p:sldId id="272" r:id="rId17"/>
    <p:sldId id="303" r:id="rId18"/>
    <p:sldId id="299" r:id="rId19"/>
    <p:sldId id="261" r:id="rId20"/>
    <p:sldId id="262" r:id="rId21"/>
    <p:sldId id="288" r:id="rId22"/>
    <p:sldId id="269" r:id="rId23"/>
    <p:sldId id="270" r:id="rId24"/>
    <p:sldId id="275" r:id="rId25"/>
    <p:sldId id="301" r:id="rId26"/>
    <p:sldId id="302" r:id="rId27"/>
    <p:sldId id="298"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1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4F1C84A5-83F0-4FD2-9D02-6FD24FB61C79}" type="datetimeFigureOut">
              <a:rPr lang="en-US"/>
              <a:pPr>
                <a:defRPr/>
              </a:pPr>
              <a:t>7/1/2014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2E73C4B-523F-411A-B6A6-A86D6A3EF429}" type="slidenum">
              <a:rPr lang="en-US"/>
              <a:pPr>
                <a:defRPr/>
              </a:pPr>
              <a:t>‹#›</a:t>
            </a:fld>
            <a:endParaRPr lang="en-US"/>
          </a:p>
        </p:txBody>
      </p:sp>
    </p:spTree>
    <p:extLst>
      <p:ext uri="{BB962C8B-B14F-4D97-AF65-F5344CB8AC3E}">
        <p14:creationId xmlns:p14="http://schemas.microsoft.com/office/powerpoint/2010/main" val="890467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Acquisition"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en.wikipedia.org/wiki/Total_cost_of_ownership"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DG Notes</a:t>
            </a:r>
          </a:p>
          <a:p>
            <a:endParaRPr lang="en-US" altLang="en-US" smtClean="0">
              <a:ea typeface="ＭＳ Ｐゴシック" pitchFamily="34" charset="-128"/>
            </a:endParaRPr>
          </a:p>
          <a:p>
            <a:r>
              <a:rPr lang="en-US" altLang="en-US" smtClean="0">
                <a:ea typeface="ＭＳ Ｐゴシック" pitchFamily="34" charset="-128"/>
              </a:rPr>
              <a:t>No particular comment – the key word is </a:t>
            </a:r>
            <a:r>
              <a:rPr lang="ja-JP" altLang="en-US" smtClean="0">
                <a:ea typeface="ＭＳ Ｐゴシック" pitchFamily="34" charset="-128"/>
              </a:rPr>
              <a:t>“</a:t>
            </a:r>
            <a:r>
              <a:rPr lang="en-US" altLang="ja-JP" smtClean="0">
                <a:ea typeface="ＭＳ Ｐゴシック" pitchFamily="34" charset="-128"/>
              </a:rPr>
              <a:t>introduction</a:t>
            </a:r>
            <a:r>
              <a:rPr lang="ja-JP" altLang="en-US" smtClean="0">
                <a:ea typeface="ＭＳ Ｐゴシック" pitchFamily="34" charset="-128"/>
              </a:rPr>
              <a:t>”</a:t>
            </a:r>
            <a:r>
              <a:rPr lang="en-US" altLang="ja-JP" smtClean="0">
                <a:ea typeface="ＭＳ Ｐゴシック" pitchFamily="34" charset="-128"/>
              </a:rPr>
              <a:t> as Pat and Chris have mentioned, as this course is far from detailed.</a:t>
            </a:r>
            <a:endParaRPr lang="en-GB" altLang="en-US" smtClean="0">
              <a:ea typeface="ＭＳ Ｐゴシック" pitchFamily="34" charset="-128"/>
            </a:endParaRP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72D0AFAF-5683-4B2B-A7FB-89597B559919}" type="slidenum">
              <a:rPr lang="en-US" altLang="en-US" smtClean="0"/>
              <a:pPr eaLnBrk="1" hangingPunct="1"/>
              <a:t>1</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DG Notes:</a:t>
            </a:r>
          </a:p>
          <a:p>
            <a:endParaRPr lang="en-US" altLang="en-US" smtClean="0">
              <a:ea typeface="ＭＳ Ｐゴシック" pitchFamily="34" charset="-128"/>
            </a:endParaRPr>
          </a:p>
          <a:p>
            <a:pPr>
              <a:buFontTx/>
              <a:buAutoNum type="arabicPeriod"/>
            </a:pPr>
            <a:r>
              <a:rPr lang="en-US" altLang="en-US" smtClean="0">
                <a:ea typeface="ＭＳ Ｐゴシック" pitchFamily="34" charset="-128"/>
              </a:rPr>
              <a:t>Dave E and Fred to confirm that these statements are correct?</a:t>
            </a:r>
          </a:p>
          <a:p>
            <a:pPr>
              <a:buFontTx/>
              <a:buAutoNum type="arabicPeriod"/>
            </a:pPr>
            <a:endParaRPr lang="en-US" altLang="en-US" smtClean="0">
              <a:ea typeface="ＭＳ Ｐゴシック" pitchFamily="34" charset="-128"/>
            </a:endParaRPr>
          </a:p>
          <a:p>
            <a:pPr>
              <a:buFontTx/>
              <a:buAutoNum type="arabicPeriod"/>
            </a:pPr>
            <a:r>
              <a:rPr lang="en-US" altLang="en-US" smtClean="0">
                <a:ea typeface="ＭＳ Ｐゴシック" pitchFamily="34" charset="-128"/>
              </a:rPr>
              <a:t>Don</a:t>
            </a:r>
            <a:r>
              <a:rPr lang="ja-JP" altLang="en-US" smtClean="0">
                <a:ea typeface="ＭＳ Ｐゴシック" pitchFamily="34" charset="-128"/>
              </a:rPr>
              <a:t>’</a:t>
            </a:r>
            <a:r>
              <a:rPr lang="en-US" altLang="ja-JP" smtClean="0">
                <a:ea typeface="ＭＳ Ｐゴシック" pitchFamily="34" charset="-128"/>
              </a:rPr>
              <a:t>t need </a:t>
            </a:r>
            <a:r>
              <a:rPr lang="ja-JP" altLang="en-US" smtClean="0">
                <a:ea typeface="ＭＳ Ｐゴシック" pitchFamily="34" charset="-128"/>
              </a:rPr>
              <a:t>“</a:t>
            </a:r>
            <a:r>
              <a:rPr lang="en-US" altLang="ja-JP" smtClean="0">
                <a:ea typeface="ＭＳ Ｐゴシック" pitchFamily="34" charset="-128"/>
              </a:rPr>
              <a:t>Other</a:t>
            </a:r>
            <a:r>
              <a:rPr lang="ja-JP" altLang="en-US" smtClean="0">
                <a:ea typeface="ＭＳ Ｐゴシック" pitchFamily="34" charset="-128"/>
              </a:rPr>
              <a:t>”</a:t>
            </a:r>
            <a:r>
              <a:rPr lang="en-US" altLang="ja-JP" smtClean="0">
                <a:ea typeface="ＭＳ Ｐゴシック" pitchFamily="34" charset="-128"/>
              </a:rPr>
              <a:t> in Slide Title  unless this slide is referring back to slide 9  </a:t>
            </a:r>
            <a:r>
              <a:rPr lang="ja-JP" altLang="en-US" smtClean="0">
                <a:ea typeface="ＭＳ Ｐゴシック" pitchFamily="34" charset="-128"/>
              </a:rPr>
              <a:t>“</a:t>
            </a:r>
            <a:r>
              <a:rPr lang="en-US" altLang="ja-JP" smtClean="0">
                <a:ea typeface="ＭＳ Ｐゴシック" pitchFamily="34" charset="-128"/>
              </a:rPr>
              <a:t>Key Players</a:t>
            </a:r>
            <a:r>
              <a:rPr lang="ja-JP" altLang="en-US" smtClean="0">
                <a:ea typeface="ＭＳ Ｐゴシック" pitchFamily="34" charset="-128"/>
              </a:rPr>
              <a:t>”</a:t>
            </a:r>
            <a:r>
              <a:rPr lang="en-US" altLang="ja-JP" smtClean="0">
                <a:ea typeface="ＭＳ Ｐゴシック" pitchFamily="34" charset="-128"/>
              </a:rPr>
              <a:t>, in which case they should all be grouped together</a:t>
            </a:r>
            <a:br>
              <a:rPr lang="en-US" altLang="ja-JP" smtClean="0">
                <a:ea typeface="ＭＳ Ｐゴシック" pitchFamily="34" charset="-128"/>
              </a:rPr>
            </a:br>
            <a:endParaRPr lang="en-GB" altLang="en-US" smtClean="0">
              <a:ea typeface="ＭＳ Ｐゴシック" pitchFamily="34" charset="-128"/>
            </a:endParaRP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FF285F1E-A45D-4B06-85B5-13AEEE6987CF}" type="slidenum">
              <a:rPr lang="en-US" altLang="en-US" smtClean="0"/>
              <a:pPr eaLnBrk="1" hangingPunct="1"/>
              <a:t>17</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DG Note:</a:t>
            </a:r>
          </a:p>
          <a:p>
            <a:endParaRPr lang="en-US" altLang="en-US" smtClean="0">
              <a:ea typeface="ＭＳ Ｐゴシック" pitchFamily="34" charset="-128"/>
            </a:endParaRPr>
          </a:p>
          <a:p>
            <a:r>
              <a:rPr lang="en-US" altLang="en-US" smtClean="0">
                <a:ea typeface="ＭＳ Ｐゴシック" pitchFamily="34" charset="-128"/>
              </a:rPr>
              <a:t>See note on previous slide re. </a:t>
            </a:r>
            <a:r>
              <a:rPr lang="ja-JP" altLang="en-US" smtClean="0">
                <a:ea typeface="ＭＳ Ｐゴシック" pitchFamily="34" charset="-128"/>
              </a:rPr>
              <a:t>“</a:t>
            </a:r>
            <a:r>
              <a:rPr lang="en-US" altLang="ja-JP" smtClean="0">
                <a:ea typeface="ＭＳ Ｐゴシック" pitchFamily="34" charset="-128"/>
              </a:rPr>
              <a:t>Other</a:t>
            </a:r>
            <a:r>
              <a:rPr lang="ja-JP" altLang="en-US" smtClean="0">
                <a:ea typeface="ＭＳ Ｐゴシック" pitchFamily="34" charset="-128"/>
              </a:rPr>
              <a:t>”</a:t>
            </a:r>
            <a:endParaRPr lang="en-GB" altLang="en-US" smtClean="0">
              <a:ea typeface="ＭＳ Ｐゴシック" pitchFamily="34" charset="-128"/>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C00EDBC1-86AB-4965-B9CF-B6315F0F2E38}" type="slidenum">
              <a:rPr lang="en-US" altLang="en-US" smtClean="0"/>
              <a:pPr eaLnBrk="1" hangingPunct="1"/>
              <a:t>18</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482ED379-81B3-4E86-9B11-98BBBEAD5B46}" type="slidenum">
              <a:rPr lang="en-GB" altLang="en-US" smtClean="0"/>
              <a:pPr eaLnBrk="1" hangingPunct="1"/>
              <a:t>19</a:t>
            </a:fld>
            <a:endParaRPr lang="en-GB" altLang="en-US" smtClean="0"/>
          </a:p>
        </p:txBody>
      </p:sp>
      <p:sp>
        <p:nvSpPr>
          <p:cNvPr id="45059"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0"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latin typeface="Arial"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2D3D3283-6168-44FB-8F06-C5B8DCBCFFA6}" type="slidenum">
              <a:rPr lang="en-GB" altLang="en-US" smtClean="0"/>
              <a:pPr eaLnBrk="1" hangingPunct="1"/>
              <a:t>21</a:t>
            </a:fld>
            <a:endParaRPr lang="en-GB" altLang="en-US" smtClean="0"/>
          </a:p>
        </p:txBody>
      </p:sp>
      <p:sp>
        <p:nvSpPr>
          <p:cNvPr id="46083" name="Rectangle 2"/>
          <p:cNvSpPr>
            <a:spLocks noRot="1" noChangeArrowheads="1" noTextEdit="1"/>
          </p:cNvSpPr>
          <p:nvPr>
            <p:ph type="sldImg"/>
          </p:nvPr>
        </p:nvSpPr>
        <p:spPr bwMode="auto">
          <a:xfrm>
            <a:off x="1144588"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4" name="Rectangle 3"/>
          <p:cNvSpPr>
            <a:spLocks noGrp="1" noChangeArrowheads="1"/>
          </p:cNvSpPr>
          <p:nvPr>
            <p:ph type="body" idx="1"/>
          </p:nvPr>
        </p:nvSpPr>
        <p:spPr bwMode="auto">
          <a:xfrm>
            <a:off x="914400" y="4343400"/>
            <a:ext cx="5135563"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Arial" pitchFamily="34" charset="0"/>
                <a:ea typeface="ＭＳ Ｐゴシック" pitchFamily="34" charset="-128"/>
              </a:rPr>
              <a:t>DG Note:</a:t>
            </a:r>
          </a:p>
          <a:p>
            <a:pPr eaLnBrk="1" hangingPunct="1">
              <a:spcBef>
                <a:spcPct val="0"/>
              </a:spcBef>
            </a:pPr>
            <a:endParaRPr lang="en-US" altLang="en-US" smtClean="0">
              <a:latin typeface="Arial" pitchFamily="34" charset="0"/>
              <a:ea typeface="ＭＳ Ｐゴシック" pitchFamily="34" charset="-128"/>
            </a:endParaRPr>
          </a:p>
          <a:p>
            <a:pPr eaLnBrk="1" hangingPunct="1">
              <a:spcBef>
                <a:spcPct val="0"/>
              </a:spcBef>
            </a:pPr>
            <a:r>
              <a:rPr lang="en-US" altLang="en-US" smtClean="0">
                <a:latin typeface="Arial" pitchFamily="34" charset="0"/>
                <a:ea typeface="ＭＳ Ｐゴシック" pitchFamily="34" charset="-128"/>
              </a:rPr>
              <a:t>PPDA is referred to in slides 9 and 13, so it may be better for these PPDA  slides to be grouped to follow each other.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ea typeface="ＭＳ Ｐゴシック" pitchFamily="34" charset="-128"/>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50BB970E-3AF9-49BA-99AE-A27D3D1301B0}" type="slidenum">
              <a:rPr lang="en-US" altLang="en-US" smtClean="0"/>
              <a:pPr eaLnBrk="1" hangingPunct="1"/>
              <a:t>24</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DG Notes – a better definition might be:</a:t>
            </a:r>
            <a:endParaRPr lang="en-US" altLang="en-US" smtClean="0">
              <a:solidFill>
                <a:srgbClr val="FF0000"/>
              </a:solidFill>
              <a:ea typeface="ＭＳ Ｐゴシック" pitchFamily="34" charset="-128"/>
            </a:endParaRPr>
          </a:p>
          <a:p>
            <a:endParaRPr lang="en-US" altLang="en-US" smtClean="0">
              <a:solidFill>
                <a:srgbClr val="FF0000"/>
              </a:solidFill>
              <a:ea typeface="ＭＳ Ｐゴシック" pitchFamily="34" charset="-128"/>
            </a:endParaRPr>
          </a:p>
          <a:p>
            <a:r>
              <a:rPr lang="en-GB" altLang="en-US" b="1" i="1" smtClean="0">
                <a:ea typeface="ＭＳ Ｐゴシック" pitchFamily="34" charset="-128"/>
              </a:rPr>
              <a:t>Procurement</a:t>
            </a:r>
            <a:r>
              <a:rPr lang="en-GB" altLang="en-US" i="1" smtClean="0">
                <a:ea typeface="ＭＳ Ｐゴシック" pitchFamily="34" charset="-128"/>
              </a:rPr>
              <a:t> is the </a:t>
            </a:r>
            <a:r>
              <a:rPr lang="en-GB" altLang="en-US" i="1" smtClean="0">
                <a:ea typeface="ＭＳ Ｐゴシック" pitchFamily="34" charset="-128"/>
                <a:hlinkClick r:id="rId3" tooltip="Acquisition"/>
              </a:rPr>
              <a:t>acquisition</a:t>
            </a:r>
            <a:r>
              <a:rPr lang="en-GB" altLang="en-US" i="1" smtClean="0">
                <a:ea typeface="ＭＳ Ｐゴシック" pitchFamily="34" charset="-128"/>
              </a:rPr>
              <a:t> of goods, services or works from an external source. It is favourable that the goods, services or works are appropriate and that they are procured at the best possible </a:t>
            </a:r>
            <a:r>
              <a:rPr lang="en-GB" altLang="en-US" i="1" smtClean="0">
                <a:ea typeface="ＭＳ Ｐゴシック" pitchFamily="34" charset="-128"/>
                <a:hlinkClick r:id="rId4" tooltip="Total cost of ownership"/>
              </a:rPr>
              <a:t>cost</a:t>
            </a:r>
            <a:r>
              <a:rPr lang="en-GB" altLang="en-US" i="1" smtClean="0">
                <a:ea typeface="ＭＳ Ｐゴシック" pitchFamily="34" charset="-128"/>
              </a:rPr>
              <a:t> to meet the needs of the purchaser in terms of quality and quantity, time, and location.</a:t>
            </a:r>
            <a:r>
              <a:rPr lang="en-GB" altLang="en-US" i="1" baseline="30000" smtClean="0">
                <a:ea typeface="ＭＳ Ｐゴシック" pitchFamily="34" charset="-128"/>
              </a:rPr>
              <a:t> </a:t>
            </a:r>
            <a:r>
              <a:rPr lang="en-GB" altLang="en-US" i="1" smtClean="0">
                <a:ea typeface="ＭＳ Ｐゴシック" pitchFamily="34" charset="-128"/>
              </a:rPr>
              <a:t>Corporations and public bodies often define processes intended to promote fair and open competition for their business while minimizing exposure to fraud and collusion.</a:t>
            </a:r>
            <a:endParaRPr lang="en-GB" altLang="en-US" b="1" i="1" smtClean="0">
              <a:solidFill>
                <a:srgbClr val="FF0000"/>
              </a:solidFill>
              <a:ea typeface="ＭＳ Ｐゴシック" pitchFamily="34" charset="-128"/>
            </a:endParaRP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AE7EEC76-5603-4049-99F6-CAD5FDCBE2E1}" type="slidenum">
              <a:rPr lang="en-US" altLang="en-US" smtClean="0"/>
              <a:pPr eaLnBrk="1" hangingPunct="1"/>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DG Notes – added text : </a:t>
            </a:r>
            <a:r>
              <a:rPr lang="ja-JP" altLang="en-US" i="1" smtClean="0">
                <a:ea typeface="ＭＳ Ｐゴシック" pitchFamily="34" charset="-128"/>
              </a:rPr>
              <a:t>“</a:t>
            </a:r>
            <a:r>
              <a:rPr lang="en-US" altLang="ja-JP" i="1" smtClean="0">
                <a:ea typeface="ＭＳ Ｐゴシック" pitchFamily="34" charset="-128"/>
              </a:rPr>
              <a:t>supplies, services or</a:t>
            </a:r>
            <a:r>
              <a:rPr lang="ja-JP" altLang="en-US" i="1" smtClean="0">
                <a:ea typeface="ＭＳ Ｐゴシック" pitchFamily="34" charset="-128"/>
              </a:rPr>
              <a:t>”</a:t>
            </a:r>
            <a:endParaRPr lang="en-GB" altLang="en-US" i="1" smtClean="0">
              <a:ea typeface="ＭＳ Ｐゴシック" pitchFamily="34" charset="-128"/>
            </a:endParaRP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7D16803C-9DE3-4DBF-A097-1C79CAF99D21}" type="slidenum">
              <a:rPr lang="en-US" altLang="en-US" smtClean="0"/>
              <a:pPr eaLnBrk="1" hangingPunct="1"/>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DG Notes – although this slide states that </a:t>
            </a:r>
            <a:r>
              <a:rPr lang="ja-JP" altLang="en-US" smtClean="0">
                <a:ea typeface="ＭＳ Ｐゴシック" pitchFamily="34" charset="-128"/>
              </a:rPr>
              <a:t>“</a:t>
            </a:r>
            <a:r>
              <a:rPr lang="en-US" altLang="ja-JP" smtClean="0">
                <a:ea typeface="ＭＳ Ｐゴシック" pitchFamily="34" charset="-128"/>
              </a:rPr>
              <a:t>procurement is not </a:t>
            </a:r>
            <a:r>
              <a:rPr lang="en-US" altLang="ja-JP" i="1" smtClean="0">
                <a:ea typeface="ＭＳ Ｐゴシック" pitchFamily="34" charset="-128"/>
              </a:rPr>
              <a:t>(specifically) </a:t>
            </a:r>
            <a:r>
              <a:rPr lang="en-US" altLang="ja-JP" smtClean="0">
                <a:ea typeface="ＭＳ Ｐゴシック" pitchFamily="34" charset="-128"/>
              </a:rPr>
              <a:t>regulated by law, it is important that course participants understand that procurement activities still have to comply with the laws of the Country i.e. corruption.</a:t>
            </a:r>
            <a:endParaRPr lang="en-GB" altLang="en-US" smtClean="0">
              <a:ea typeface="ＭＳ Ｐゴシック" pitchFamily="34" charset="-128"/>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31C7AB8B-E829-4697-B616-4CC4AF3EEDD7}" type="slidenum">
              <a:rPr lang="en-US" altLang="en-US" smtClean="0"/>
              <a:pPr eaLnBrk="1" hangingPunct="1"/>
              <a:t>5</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DG Note – Pre-qualification is not a procurement method, it is part of the selection process.</a:t>
            </a:r>
            <a:endParaRPr lang="en-GB" altLang="en-US" smtClean="0">
              <a:ea typeface="ＭＳ Ｐゴシック" pitchFamily="34" charset="-128"/>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DE933DBB-22F6-4E78-81A6-A19B7BE3C54D}" type="slidenum">
              <a:rPr lang="en-US" altLang="en-US" smtClean="0"/>
              <a:pPr eaLnBrk="1" hangingPunct="1"/>
              <a:t>10</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smtClean="0">
                <a:ea typeface="ＭＳ Ｐゴシック" pitchFamily="34" charset="-128"/>
              </a:rPr>
              <a:t>DG Notes:</a:t>
            </a:r>
          </a:p>
          <a:p>
            <a:endParaRPr lang="en-GB" altLang="en-US" smtClean="0">
              <a:ea typeface="ＭＳ Ｐゴシック" pitchFamily="34" charset="-128"/>
            </a:endParaRPr>
          </a:p>
          <a:p>
            <a:r>
              <a:rPr lang="en-GB" altLang="en-US" smtClean="0">
                <a:ea typeface="ＭＳ Ｐゴシック" pitchFamily="34" charset="-128"/>
              </a:rPr>
              <a:t>1 Need to explain how is the supplier chosen? Can have a single source supplier for a fixed term contract selected following a proper selection and tender process</a:t>
            </a:r>
          </a:p>
          <a:p>
            <a:endParaRPr lang="en-US" altLang="en-US" smtClean="0">
              <a:ea typeface="ＭＳ Ｐゴシック" pitchFamily="34" charset="-128"/>
            </a:endParaRPr>
          </a:p>
          <a:p>
            <a:r>
              <a:rPr lang="en-US" altLang="en-US" smtClean="0">
                <a:ea typeface="ＭＳ Ｐゴシック" pitchFamily="34" charset="-128"/>
              </a:rPr>
              <a:t>2. </a:t>
            </a:r>
            <a:r>
              <a:rPr lang="en-GB" altLang="en-US" smtClean="0">
                <a:ea typeface="ＭＳ Ｐゴシック" pitchFamily="34" charset="-128"/>
              </a:rPr>
              <a:t>Micro procurement - Fancy name but what exactly is this. This is not clear - needs proper explanation</a:t>
            </a:r>
          </a:p>
          <a:p>
            <a:endParaRPr lang="en-US" altLang="en-US" smtClean="0">
              <a:ea typeface="ＭＳ Ｐゴシック" pitchFamily="34" charset="-128"/>
            </a:endParaRPr>
          </a:p>
          <a:p>
            <a:r>
              <a:rPr lang="en-US" altLang="en-US" smtClean="0">
                <a:ea typeface="ＭＳ Ｐゴシック" pitchFamily="34" charset="-128"/>
              </a:rPr>
              <a:t>3. </a:t>
            </a:r>
            <a:r>
              <a:rPr lang="en-GB" altLang="en-US" smtClean="0">
                <a:ea typeface="ＭＳ Ｐゴシック" pitchFamily="34" charset="-128"/>
              </a:rPr>
              <a:t>This is not really a 'method' as it does not say how the supplier is selected</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67C93317-16DA-479A-A4F2-6AF7CEE7C5D6}" type="slidenum">
              <a:rPr lang="en-US" altLang="en-US" smtClean="0"/>
              <a:pPr eaLnBrk="1" hangingPunct="1"/>
              <a:t>12</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EE3F93B5-1D2D-4208-9BF1-7F0E73975F71}" type="slidenum">
              <a:rPr lang="en-US" altLang="en-US" smtClean="0"/>
              <a:pPr eaLnBrk="1" hangingPunct="1"/>
              <a:t>13</a:t>
            </a:fld>
            <a:endParaRPr lang="en-US" altLang="en-US" smtClean="0"/>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Arial" pitchFamily="34" charset="0"/>
                <a:ea typeface="ＭＳ Ｐゴシック" pitchFamily="34" charset="-128"/>
              </a:rPr>
              <a:t>DG Note:</a:t>
            </a:r>
          </a:p>
          <a:p>
            <a:pPr eaLnBrk="1" hangingPunct="1">
              <a:spcBef>
                <a:spcPct val="0"/>
              </a:spcBef>
            </a:pPr>
            <a:endParaRPr lang="en-US" altLang="en-US" smtClean="0">
              <a:latin typeface="Arial" pitchFamily="34" charset="0"/>
              <a:ea typeface="ＭＳ Ｐゴシック" pitchFamily="34" charset="-128"/>
            </a:endParaRPr>
          </a:p>
          <a:p>
            <a:pPr eaLnBrk="1" hangingPunct="1">
              <a:spcBef>
                <a:spcPct val="0"/>
              </a:spcBef>
            </a:pPr>
            <a:r>
              <a:rPr lang="en-US" altLang="en-US" smtClean="0">
                <a:latin typeface="Arial" pitchFamily="34" charset="0"/>
                <a:ea typeface="ＭＳ Ｐゴシック" pitchFamily="34" charset="-128"/>
              </a:rPr>
              <a:t>Slide is too complicated - simplify this slide if possible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3D82179E-6B2A-48E7-802A-BE369446A862}" type="slidenum">
              <a:rPr lang="en-US" altLang="en-US" smtClean="0"/>
              <a:pPr eaLnBrk="1" hangingPunct="1"/>
              <a:t>14</a:t>
            </a:fld>
            <a:endParaRPr lang="en-US" altLang="en-US" smtClean="0"/>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Arial" pitchFamily="34" charset="0"/>
                <a:ea typeface="ＭＳ Ｐゴシック" pitchFamily="34" charset="-128"/>
              </a:rPr>
              <a:t>DG Note</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a:t>
            </a:r>
          </a:p>
          <a:p>
            <a:pPr eaLnBrk="1" hangingPunct="1">
              <a:spcBef>
                <a:spcPct val="0"/>
              </a:spcBef>
            </a:pPr>
            <a:endParaRPr lang="en-US" altLang="en-US" smtClean="0">
              <a:latin typeface="Arial" pitchFamily="34" charset="0"/>
              <a:ea typeface="ＭＳ Ｐゴシック" pitchFamily="34" charset="-128"/>
            </a:endParaRPr>
          </a:p>
          <a:p>
            <a:pPr eaLnBrk="1" hangingPunct="1">
              <a:spcBef>
                <a:spcPct val="0"/>
              </a:spcBef>
            </a:pPr>
            <a:r>
              <a:rPr lang="en-US" altLang="en-US" smtClean="0">
                <a:latin typeface="Arial" pitchFamily="34" charset="0"/>
                <a:ea typeface="ＭＳ Ｐゴシック" pitchFamily="34" charset="-128"/>
              </a:rPr>
              <a:t>This is really  just a repeat of the previous slide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DG Note:</a:t>
            </a:r>
          </a:p>
          <a:p>
            <a:endParaRPr lang="en-GB" altLang="en-US" smtClean="0">
              <a:ea typeface="ＭＳ Ｐゴシック" pitchFamily="34" charset="-128"/>
            </a:endParaRPr>
          </a:p>
          <a:p>
            <a:r>
              <a:rPr lang="en-GB" altLang="en-US" smtClean="0">
                <a:ea typeface="ＭＳ Ｐゴシック" pitchFamily="34" charset="-128"/>
              </a:rPr>
              <a:t>This is very complicated for one slide - SIMPLIFY if possible</a:t>
            </a:r>
            <a:endParaRPr lang="en-US" altLang="en-US" smtClean="0">
              <a:ea typeface="ＭＳ Ｐゴシック" pitchFamily="34" charset="-128"/>
            </a:endParaRPr>
          </a:p>
          <a:p>
            <a:endParaRPr lang="en-GB" altLang="en-US" smtClean="0">
              <a:ea typeface="ＭＳ Ｐゴシック" pitchFamily="34" charset="-128"/>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ABC1E130-DE9A-455F-9932-70F42BDCC16F}" type="slidenum">
              <a:rPr lang="en-US" altLang="en-US" smtClean="0"/>
              <a:pPr eaLnBrk="1" hangingPunct="1"/>
              <a:t>16</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latin typeface="Arial" charset="0"/>
              </a:endParaRPr>
            </a:p>
          </p:txBody>
        </p:sp>
        <p:sp>
          <p:nvSpPr>
            <p:cNvPr id="7" name="Freeform 6"/>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latin typeface="Arial" charset="0"/>
              </a:endParaRPr>
            </a:p>
          </p:txBody>
        </p:sp>
        <p:sp>
          <p:nvSpPr>
            <p:cNvPr id="8" name="Freeform 22"/>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latin typeface="Arial" charset="0"/>
              </a:endParaRPr>
            </a:p>
          </p:txBody>
        </p:sp>
        <p:sp>
          <p:nvSpPr>
            <p:cNvPr id="9" name="Freeform 26"/>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latin typeface="Arial" charset="0"/>
              </a:endParaRPr>
            </a:p>
          </p:txBody>
        </p:sp>
        <p:sp useBgFill="1">
          <p:nvSpPr>
            <p:cNvPr id="10" name="Freeform 10"/>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latin typeface="Arial" charset="0"/>
              </a:endParaRPr>
            </a:p>
          </p:txBody>
        </p:sp>
      </p:grpSp>
      <p:pic>
        <p:nvPicPr>
          <p:cNvPr id="11"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638" y="0"/>
            <a:ext cx="957262"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9" descr="C:\Users\CROSSR~1\AppData\Local\Temp\CrossRoads Logo with Slogan.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04075" y="17463"/>
            <a:ext cx="1881188"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3"/>
          <p:cNvSpPr>
            <a:spLocks noGrp="1"/>
          </p:cNvSpPr>
          <p:nvPr>
            <p:ph type="dt" sz="half" idx="10"/>
          </p:nvPr>
        </p:nvSpPr>
        <p:spPr/>
        <p:txBody>
          <a:bodyPr/>
          <a:lstStyle>
            <a:lvl1pPr>
              <a:defRPr/>
            </a:lvl1pPr>
          </a:lstStyle>
          <a:p>
            <a:pPr>
              <a:defRPr/>
            </a:pPr>
            <a:fld id="{2912D19C-CA0D-401E-B18C-4B9379C773AA}" type="datetime1">
              <a:rPr lang="en-US"/>
              <a:pPr>
                <a:defRPr/>
              </a:pPr>
              <a:t>7/1/2014</a:t>
            </a:fld>
            <a:endParaRPr lang="en-US"/>
          </a:p>
        </p:txBody>
      </p:sp>
      <p:sp>
        <p:nvSpPr>
          <p:cNvPr id="14" name="Footer Placeholder 4"/>
          <p:cNvSpPr>
            <a:spLocks noGrp="1"/>
          </p:cNvSpPr>
          <p:nvPr>
            <p:ph type="ftr" sz="quarter" idx="11"/>
          </p:nvPr>
        </p:nvSpPr>
        <p:spPr/>
        <p:txBody>
          <a:bodyPr/>
          <a:lstStyle>
            <a:lvl1pPr>
              <a:defRPr/>
            </a:lvl1pPr>
          </a:lstStyle>
          <a:p>
            <a:pPr>
              <a:defRPr/>
            </a:pPr>
            <a:r>
              <a:rPr lang="en-US"/>
              <a:t>Training in Financial and Business Management</a:t>
            </a:r>
          </a:p>
        </p:txBody>
      </p:sp>
      <p:sp>
        <p:nvSpPr>
          <p:cNvPr id="15" name="Slide Number Placeholder 5"/>
          <p:cNvSpPr>
            <a:spLocks noGrp="1"/>
          </p:cNvSpPr>
          <p:nvPr>
            <p:ph type="sldNum" sz="quarter" idx="12"/>
          </p:nvPr>
        </p:nvSpPr>
        <p:spPr/>
        <p:txBody>
          <a:bodyPr/>
          <a:lstStyle>
            <a:lvl1pPr>
              <a:defRPr/>
            </a:lvl1pPr>
          </a:lstStyle>
          <a:p>
            <a:pPr>
              <a:defRPr/>
            </a:pPr>
            <a:fld id="{2DDD99DE-857D-4640-8B47-58AF548B154D}" type="slidenum">
              <a:rPr lang="en-US"/>
              <a:pPr>
                <a:defRPr/>
              </a:pPr>
              <a:t>‹#›</a:t>
            </a:fld>
            <a:endParaRPr lang="en-US"/>
          </a:p>
        </p:txBody>
      </p:sp>
    </p:spTree>
    <p:extLst>
      <p:ext uri="{BB962C8B-B14F-4D97-AF65-F5344CB8AC3E}">
        <p14:creationId xmlns:p14="http://schemas.microsoft.com/office/powerpoint/2010/main" val="4261187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D5B46F-4354-472A-9C1F-C511EFB1F955}" type="datetime1">
              <a:rPr lang="en-US"/>
              <a:pPr>
                <a:defRPr/>
              </a:pPr>
              <a:t>7/1/2014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Training in Financial and Business Management</a:t>
            </a:r>
          </a:p>
        </p:txBody>
      </p:sp>
      <p:sp>
        <p:nvSpPr>
          <p:cNvPr id="6" name="Slide Number Placeholder 5"/>
          <p:cNvSpPr>
            <a:spLocks noGrp="1"/>
          </p:cNvSpPr>
          <p:nvPr>
            <p:ph type="sldNum" sz="quarter" idx="12"/>
          </p:nvPr>
        </p:nvSpPr>
        <p:spPr/>
        <p:txBody>
          <a:bodyPr/>
          <a:lstStyle>
            <a:lvl1pPr>
              <a:defRPr/>
            </a:lvl1pPr>
          </a:lstStyle>
          <a:p>
            <a:pPr>
              <a:defRPr/>
            </a:pPr>
            <a:fld id="{CE8427D6-27D2-4900-9E9D-745A03137D07}" type="slidenum">
              <a:rPr lang="en-US"/>
              <a:pPr>
                <a:defRPr/>
              </a:pPr>
              <a:t>‹#›</a:t>
            </a:fld>
            <a:endParaRPr lang="en-US"/>
          </a:p>
        </p:txBody>
      </p:sp>
    </p:spTree>
    <p:extLst>
      <p:ext uri="{BB962C8B-B14F-4D97-AF65-F5344CB8AC3E}">
        <p14:creationId xmlns:p14="http://schemas.microsoft.com/office/powerpoint/2010/main" val="1499346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ounded Rectangle 3"/>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22"/>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latin typeface="Arial" charset="0"/>
              </a:endParaRPr>
            </a:p>
          </p:txBody>
        </p:sp>
        <p:sp>
          <p:nvSpPr>
            <p:cNvPr id="7" name="Freeform 6"/>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latin typeface="Arial" charset="0"/>
              </a:endParaRPr>
            </a:p>
          </p:txBody>
        </p:sp>
        <p:sp>
          <p:nvSpPr>
            <p:cNvPr id="8" name="Freeform 22"/>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latin typeface="Arial" charset="0"/>
              </a:endParaRPr>
            </a:p>
          </p:txBody>
        </p:sp>
        <p:sp>
          <p:nvSpPr>
            <p:cNvPr id="9" name="Freeform 26"/>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latin typeface="Arial" charset="0"/>
              </a:endParaRPr>
            </a:p>
          </p:txBody>
        </p:sp>
        <p:sp useBgFill="1">
          <p:nvSpPr>
            <p:cNvPr id="10" name="Freeform 27"/>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latin typeface="Arial" charset="0"/>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3"/>
          <p:cNvSpPr>
            <a:spLocks noGrp="1"/>
          </p:cNvSpPr>
          <p:nvPr>
            <p:ph type="dt" sz="half" idx="10"/>
          </p:nvPr>
        </p:nvSpPr>
        <p:spPr/>
        <p:txBody>
          <a:bodyPr/>
          <a:lstStyle>
            <a:lvl1pPr>
              <a:defRPr/>
            </a:lvl1pPr>
          </a:lstStyle>
          <a:p>
            <a:pPr>
              <a:defRPr/>
            </a:pPr>
            <a:fld id="{346D3EDD-72FA-4782-BD08-C68077268448}" type="datetime1">
              <a:rPr lang="en-US"/>
              <a:pPr>
                <a:defRPr/>
              </a:pPr>
              <a:t>7/1/2014</a:t>
            </a:fld>
            <a:endParaRPr lang="en-US"/>
          </a:p>
        </p:txBody>
      </p:sp>
      <p:sp>
        <p:nvSpPr>
          <p:cNvPr id="12" name="Footer Placeholder 4"/>
          <p:cNvSpPr>
            <a:spLocks noGrp="1"/>
          </p:cNvSpPr>
          <p:nvPr>
            <p:ph type="ftr" sz="quarter" idx="11"/>
          </p:nvPr>
        </p:nvSpPr>
        <p:spPr/>
        <p:txBody>
          <a:bodyPr/>
          <a:lstStyle>
            <a:lvl1pPr>
              <a:defRPr/>
            </a:lvl1pPr>
          </a:lstStyle>
          <a:p>
            <a:pPr>
              <a:defRPr/>
            </a:pPr>
            <a:r>
              <a:rPr lang="en-US"/>
              <a:t>Training in Financial and Business Management</a:t>
            </a:r>
          </a:p>
        </p:txBody>
      </p:sp>
      <p:sp>
        <p:nvSpPr>
          <p:cNvPr id="13" name="Slide Number Placeholder 5"/>
          <p:cNvSpPr>
            <a:spLocks noGrp="1"/>
          </p:cNvSpPr>
          <p:nvPr>
            <p:ph type="sldNum" sz="quarter" idx="12"/>
          </p:nvPr>
        </p:nvSpPr>
        <p:spPr/>
        <p:txBody>
          <a:bodyPr/>
          <a:lstStyle>
            <a:lvl1pPr>
              <a:defRPr/>
            </a:lvl1pPr>
          </a:lstStyle>
          <a:p>
            <a:pPr>
              <a:defRPr/>
            </a:pPr>
            <a:fld id="{F36153DF-00B3-4F1C-8C5F-BC66CB9BF0E3}" type="slidenum">
              <a:rPr lang="en-US"/>
              <a:pPr>
                <a:defRPr/>
              </a:pPr>
              <a:t>‹#›</a:t>
            </a:fld>
            <a:endParaRPr lang="en-US"/>
          </a:p>
        </p:txBody>
      </p:sp>
    </p:spTree>
    <p:extLst>
      <p:ext uri="{BB962C8B-B14F-4D97-AF65-F5344CB8AC3E}">
        <p14:creationId xmlns:p14="http://schemas.microsoft.com/office/powerpoint/2010/main" val="3706177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fld id="{CAE1DFA8-EBCB-4B05-B239-F7DFCC76C088}" type="datetime1">
              <a:rPr lang="en-US"/>
              <a:pPr>
                <a:defRPr/>
              </a:pPr>
              <a:t>7/1/2014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Training in Financial and Business Management</a:t>
            </a:r>
          </a:p>
        </p:txBody>
      </p:sp>
      <p:sp>
        <p:nvSpPr>
          <p:cNvPr id="6" name="Slide Number Placeholder 5"/>
          <p:cNvSpPr>
            <a:spLocks noGrp="1"/>
          </p:cNvSpPr>
          <p:nvPr>
            <p:ph type="sldNum" sz="quarter" idx="12"/>
          </p:nvPr>
        </p:nvSpPr>
        <p:spPr/>
        <p:txBody>
          <a:bodyPr/>
          <a:lstStyle>
            <a:lvl1pPr>
              <a:defRPr/>
            </a:lvl1pPr>
          </a:lstStyle>
          <a:p>
            <a:pPr>
              <a:defRPr/>
            </a:pPr>
            <a:fld id="{BF0D01AB-1667-4264-A49B-0F8CE3EE34CA}" type="slidenum">
              <a:rPr lang="en-US"/>
              <a:pPr>
                <a:defRPr/>
              </a:pPr>
              <a:t>‹#›</a:t>
            </a:fld>
            <a:endParaRPr lang="en-US"/>
          </a:p>
        </p:txBody>
      </p:sp>
    </p:spTree>
    <p:extLst>
      <p:ext uri="{BB962C8B-B14F-4D97-AF65-F5344CB8AC3E}">
        <p14:creationId xmlns:p14="http://schemas.microsoft.com/office/powerpoint/2010/main" val="5003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14"/>
          <p:cNvSpPr>
            <a:spLocks/>
          </p:cNvSpPr>
          <p:nvPr/>
        </p:nvSpPr>
        <p:spPr bwMode="hidden">
          <a:xfrm>
            <a:off x="6046788" y="4203700"/>
            <a:ext cx="2876550" cy="714375"/>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latin typeface="Arial" charset="0"/>
            </a:endParaRPr>
          </a:p>
        </p:txBody>
      </p:sp>
      <p:sp>
        <p:nvSpPr>
          <p:cNvPr id="6" name="Freeform 18"/>
          <p:cNvSpPr>
            <a:spLocks/>
          </p:cNvSpPr>
          <p:nvPr/>
        </p:nvSpPr>
        <p:spPr bwMode="hidden">
          <a:xfrm>
            <a:off x="2619375" y="4075113"/>
            <a:ext cx="5545138" cy="850900"/>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latin typeface="Arial" charset="0"/>
            </a:endParaRPr>
          </a:p>
        </p:txBody>
      </p:sp>
      <p:sp>
        <p:nvSpPr>
          <p:cNvPr id="7" name="Freeform 22"/>
          <p:cNvSpPr>
            <a:spLocks/>
          </p:cNvSpPr>
          <p:nvPr/>
        </p:nvSpPr>
        <p:spPr bwMode="hidden">
          <a:xfrm>
            <a:off x="2828925" y="4087813"/>
            <a:ext cx="5467350" cy="77470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latin typeface="Arial" charset="0"/>
            </a:endParaRPr>
          </a:p>
        </p:txBody>
      </p:sp>
      <p:sp>
        <p:nvSpPr>
          <p:cNvPr id="8" name="Freeform 26"/>
          <p:cNvSpPr>
            <a:spLocks/>
          </p:cNvSpPr>
          <p:nvPr/>
        </p:nvSpPr>
        <p:spPr bwMode="hidden">
          <a:xfrm>
            <a:off x="5610225" y="4073525"/>
            <a:ext cx="3306763" cy="652463"/>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latin typeface="Arial" charset="0"/>
            </a:endParaRPr>
          </a:p>
        </p:txBody>
      </p:sp>
      <p:sp useBgFill="1">
        <p:nvSpPr>
          <p:cNvPr id="9" name="Freeform 10"/>
          <p:cNvSpPr>
            <a:spLocks/>
          </p:cNvSpPr>
          <p:nvPr/>
        </p:nvSpPr>
        <p:spPr bwMode="hidden">
          <a:xfrm>
            <a:off x="211138" y="4059238"/>
            <a:ext cx="8723312" cy="1328737"/>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latin typeface="Arial" charset="0"/>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F7FBAFA6-53C0-4A5E-BECB-0C63C4349C68}" type="datetime1">
              <a:rPr lang="en-US"/>
              <a:pPr>
                <a:defRPr/>
              </a:pPr>
              <a:t>7/1/2014</a:t>
            </a:fld>
            <a:endParaRPr lang="en-US"/>
          </a:p>
        </p:txBody>
      </p:sp>
      <p:sp>
        <p:nvSpPr>
          <p:cNvPr id="11" name="Footer Placeholder 4"/>
          <p:cNvSpPr>
            <a:spLocks noGrp="1"/>
          </p:cNvSpPr>
          <p:nvPr>
            <p:ph type="ftr" sz="quarter" idx="11"/>
          </p:nvPr>
        </p:nvSpPr>
        <p:spPr/>
        <p:txBody>
          <a:bodyPr/>
          <a:lstStyle>
            <a:lvl1pPr>
              <a:defRPr/>
            </a:lvl1pPr>
          </a:lstStyle>
          <a:p>
            <a:pPr>
              <a:defRPr/>
            </a:pPr>
            <a:r>
              <a:rPr lang="en-US"/>
              <a:t>Training in Financial and Business Management</a:t>
            </a:r>
          </a:p>
        </p:txBody>
      </p:sp>
      <p:sp>
        <p:nvSpPr>
          <p:cNvPr id="12" name="Slide Number Placeholder 5"/>
          <p:cNvSpPr>
            <a:spLocks noGrp="1"/>
          </p:cNvSpPr>
          <p:nvPr>
            <p:ph type="sldNum" sz="quarter" idx="12"/>
          </p:nvPr>
        </p:nvSpPr>
        <p:spPr/>
        <p:txBody>
          <a:bodyPr/>
          <a:lstStyle>
            <a:lvl1pPr>
              <a:defRPr/>
            </a:lvl1pPr>
          </a:lstStyle>
          <a:p>
            <a:pPr>
              <a:defRPr/>
            </a:pPr>
            <a:fld id="{BB62B4B0-8DAB-4FE1-BB6F-570DEC2EFF66}" type="slidenum">
              <a:rPr lang="en-US"/>
              <a:pPr>
                <a:defRPr/>
              </a:pPr>
              <a:t>‹#›</a:t>
            </a:fld>
            <a:endParaRPr lang="en-US"/>
          </a:p>
        </p:txBody>
      </p:sp>
    </p:spTree>
    <p:extLst>
      <p:ext uri="{BB962C8B-B14F-4D97-AF65-F5344CB8AC3E}">
        <p14:creationId xmlns:p14="http://schemas.microsoft.com/office/powerpoint/2010/main" val="3394188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D54437EB-1EB7-486D-B425-5EFE5E0DFA12}" type="datetime1">
              <a:rPr lang="en-US"/>
              <a:pPr>
                <a:defRPr/>
              </a:pPr>
              <a:t>7/1/2014</a:t>
            </a:fld>
            <a:endParaRPr lang="en-US"/>
          </a:p>
        </p:txBody>
      </p:sp>
      <p:sp>
        <p:nvSpPr>
          <p:cNvPr id="6" name="Footer Placeholder 4"/>
          <p:cNvSpPr>
            <a:spLocks noGrp="1"/>
          </p:cNvSpPr>
          <p:nvPr>
            <p:ph type="ftr" sz="quarter" idx="16"/>
          </p:nvPr>
        </p:nvSpPr>
        <p:spPr/>
        <p:txBody>
          <a:bodyPr/>
          <a:lstStyle>
            <a:lvl1pPr>
              <a:defRPr/>
            </a:lvl1pPr>
          </a:lstStyle>
          <a:p>
            <a:pPr>
              <a:defRPr/>
            </a:pPr>
            <a:r>
              <a:rPr lang="en-US"/>
              <a:t>Training in Financial and Business Management</a:t>
            </a:r>
          </a:p>
        </p:txBody>
      </p:sp>
      <p:sp>
        <p:nvSpPr>
          <p:cNvPr id="7" name="Slide Number Placeholder 5"/>
          <p:cNvSpPr>
            <a:spLocks noGrp="1"/>
          </p:cNvSpPr>
          <p:nvPr>
            <p:ph type="sldNum" sz="quarter" idx="17"/>
          </p:nvPr>
        </p:nvSpPr>
        <p:spPr/>
        <p:txBody>
          <a:bodyPr/>
          <a:lstStyle>
            <a:lvl1pPr>
              <a:defRPr/>
            </a:lvl1pPr>
          </a:lstStyle>
          <a:p>
            <a:pPr>
              <a:defRPr/>
            </a:pPr>
            <a:fld id="{21E2B581-D5BC-4B2C-9AA6-BD67A75DFE79}" type="slidenum">
              <a:rPr lang="en-US"/>
              <a:pPr>
                <a:defRPr/>
              </a:pPr>
              <a:t>‹#›</a:t>
            </a:fld>
            <a:endParaRPr lang="en-US"/>
          </a:p>
        </p:txBody>
      </p:sp>
    </p:spTree>
    <p:extLst>
      <p:ext uri="{BB962C8B-B14F-4D97-AF65-F5344CB8AC3E}">
        <p14:creationId xmlns:p14="http://schemas.microsoft.com/office/powerpoint/2010/main" val="3904921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EDB40161-DF15-4768-99B0-8EBFDFBC8209}" type="datetime1">
              <a:rPr lang="en-US"/>
              <a:pPr>
                <a:defRPr/>
              </a:pPr>
              <a:t>7/1/2014</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Training in Financial and Business Management</a:t>
            </a:r>
          </a:p>
        </p:txBody>
      </p:sp>
      <p:sp>
        <p:nvSpPr>
          <p:cNvPr id="9" name="Slide Number Placeholder 5"/>
          <p:cNvSpPr>
            <a:spLocks noGrp="1"/>
          </p:cNvSpPr>
          <p:nvPr>
            <p:ph type="sldNum" sz="quarter" idx="12"/>
          </p:nvPr>
        </p:nvSpPr>
        <p:spPr/>
        <p:txBody>
          <a:bodyPr/>
          <a:lstStyle>
            <a:lvl1pPr>
              <a:defRPr/>
            </a:lvl1pPr>
          </a:lstStyle>
          <a:p>
            <a:pPr>
              <a:defRPr/>
            </a:pPr>
            <a:fld id="{9A406054-F2A2-4EC1-B438-587BD80DB83E}" type="slidenum">
              <a:rPr lang="en-US"/>
              <a:pPr>
                <a:defRPr/>
              </a:pPr>
              <a:t>‹#›</a:t>
            </a:fld>
            <a:endParaRPr lang="en-US"/>
          </a:p>
        </p:txBody>
      </p:sp>
    </p:spTree>
    <p:extLst>
      <p:ext uri="{BB962C8B-B14F-4D97-AF65-F5344CB8AC3E}">
        <p14:creationId xmlns:p14="http://schemas.microsoft.com/office/powerpoint/2010/main" val="1618767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1DF4A17-8546-4857-8049-7CC753F107AD}" type="datetime1">
              <a:rPr lang="en-US"/>
              <a:pPr>
                <a:defRPr/>
              </a:pPr>
              <a:t>7/1/2014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Training in Financial and Business Management</a:t>
            </a:r>
          </a:p>
        </p:txBody>
      </p:sp>
      <p:sp>
        <p:nvSpPr>
          <p:cNvPr id="5" name="Slide Number Placeholder 5"/>
          <p:cNvSpPr>
            <a:spLocks noGrp="1"/>
          </p:cNvSpPr>
          <p:nvPr>
            <p:ph type="sldNum" sz="quarter" idx="12"/>
          </p:nvPr>
        </p:nvSpPr>
        <p:spPr/>
        <p:txBody>
          <a:bodyPr/>
          <a:lstStyle>
            <a:lvl1pPr>
              <a:defRPr/>
            </a:lvl1pPr>
          </a:lstStyle>
          <a:p>
            <a:pPr>
              <a:defRPr/>
            </a:pPr>
            <a:fld id="{8F4E9612-241E-4FF4-85E7-6CA1CDD8E04D}" type="slidenum">
              <a:rPr lang="en-US"/>
              <a:pPr>
                <a:defRPr/>
              </a:pPr>
              <a:t>‹#›</a:t>
            </a:fld>
            <a:endParaRPr lang="en-US"/>
          </a:p>
        </p:txBody>
      </p:sp>
    </p:spTree>
    <p:extLst>
      <p:ext uri="{BB962C8B-B14F-4D97-AF65-F5344CB8AC3E}">
        <p14:creationId xmlns:p14="http://schemas.microsoft.com/office/powerpoint/2010/main" val="2903166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3" name="Group 22"/>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latin typeface="Arial" charset="0"/>
              </a:endParaRPr>
            </a:p>
          </p:txBody>
        </p:sp>
        <p:sp>
          <p:nvSpPr>
            <p:cNvPr id="5" name="Freeform 4"/>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latin typeface="Arial" charset="0"/>
              </a:endParaRPr>
            </a:p>
          </p:txBody>
        </p:sp>
        <p:sp>
          <p:nvSpPr>
            <p:cNvPr id="6" name="Freeform 22"/>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latin typeface="Arial" charset="0"/>
              </a:endParaRPr>
            </a:p>
          </p:txBody>
        </p:sp>
        <p:sp>
          <p:nvSpPr>
            <p:cNvPr id="7" name="Freeform 26"/>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latin typeface="Arial" charset="0"/>
              </a:endParaRPr>
            </a:p>
          </p:txBody>
        </p:sp>
        <p:sp useBgFill="1">
          <p:nvSpPr>
            <p:cNvPr id="8" name="Freeform 27"/>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latin typeface="Arial" charset="0"/>
              </a:endParaRPr>
            </a:p>
          </p:txBody>
        </p:sp>
      </p:grpSp>
      <p:sp>
        <p:nvSpPr>
          <p:cNvPr id="9" name="Date Placeholder 1"/>
          <p:cNvSpPr>
            <a:spLocks noGrp="1"/>
          </p:cNvSpPr>
          <p:nvPr>
            <p:ph type="dt" sz="half" idx="10"/>
          </p:nvPr>
        </p:nvSpPr>
        <p:spPr/>
        <p:txBody>
          <a:bodyPr/>
          <a:lstStyle>
            <a:lvl1pPr>
              <a:defRPr/>
            </a:lvl1pPr>
          </a:lstStyle>
          <a:p>
            <a:pPr>
              <a:defRPr/>
            </a:pPr>
            <a:fld id="{8B324A3B-5C2D-462C-86E0-28CBB5E70AD2}" type="datetime1">
              <a:rPr lang="en-US"/>
              <a:pPr>
                <a:defRPr/>
              </a:pPr>
              <a:t>7/1/2014</a:t>
            </a:fld>
            <a:endParaRPr lang="en-US"/>
          </a:p>
        </p:txBody>
      </p:sp>
      <p:sp>
        <p:nvSpPr>
          <p:cNvPr id="10" name="Footer Placeholder 2"/>
          <p:cNvSpPr>
            <a:spLocks noGrp="1"/>
          </p:cNvSpPr>
          <p:nvPr>
            <p:ph type="ftr" sz="quarter" idx="11"/>
          </p:nvPr>
        </p:nvSpPr>
        <p:spPr/>
        <p:txBody>
          <a:bodyPr/>
          <a:lstStyle>
            <a:lvl1pPr>
              <a:defRPr/>
            </a:lvl1pPr>
          </a:lstStyle>
          <a:p>
            <a:pPr>
              <a:defRPr/>
            </a:pPr>
            <a:r>
              <a:rPr lang="en-US"/>
              <a:t>Training in Financial and Business Management</a:t>
            </a:r>
          </a:p>
        </p:txBody>
      </p:sp>
      <p:sp>
        <p:nvSpPr>
          <p:cNvPr id="11" name="Slide Number Placeholder 3"/>
          <p:cNvSpPr>
            <a:spLocks noGrp="1"/>
          </p:cNvSpPr>
          <p:nvPr>
            <p:ph type="sldNum" sz="quarter" idx="12"/>
          </p:nvPr>
        </p:nvSpPr>
        <p:spPr/>
        <p:txBody>
          <a:bodyPr/>
          <a:lstStyle>
            <a:lvl1pPr>
              <a:defRPr/>
            </a:lvl1pPr>
          </a:lstStyle>
          <a:p>
            <a:pPr>
              <a:defRPr/>
            </a:pPr>
            <a:fld id="{70953742-495E-47D0-AE58-69C427C357CF}" type="slidenum">
              <a:rPr lang="en-US"/>
              <a:pPr>
                <a:defRPr/>
              </a:pPr>
              <a:t>‹#›</a:t>
            </a:fld>
            <a:endParaRPr lang="en-US"/>
          </a:p>
        </p:txBody>
      </p:sp>
    </p:spTree>
    <p:extLst>
      <p:ext uri="{BB962C8B-B14F-4D97-AF65-F5344CB8AC3E}">
        <p14:creationId xmlns:p14="http://schemas.microsoft.com/office/powerpoint/2010/main" val="268021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ounded Rectangle 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latin typeface="Arial" charset="0"/>
              </a:endParaRPr>
            </a:p>
          </p:txBody>
        </p:sp>
        <p:sp>
          <p:nvSpPr>
            <p:cNvPr id="8" name="Freeform 7"/>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latin typeface="Arial" charset="0"/>
              </a:endParaRPr>
            </a:p>
          </p:txBody>
        </p:sp>
        <p:sp>
          <p:nvSpPr>
            <p:cNvPr id="9" name="Freeform 22"/>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latin typeface="Arial" charset="0"/>
              </a:endParaRPr>
            </a:p>
          </p:txBody>
        </p:sp>
        <p:sp>
          <p:nvSpPr>
            <p:cNvPr id="10" name="Freeform 26"/>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latin typeface="Arial" charset="0"/>
              </a:endParaRPr>
            </a:p>
          </p:txBody>
        </p:sp>
        <p:sp useBgFill="1">
          <p:nvSpPr>
            <p:cNvPr id="11" name="Freeform 27"/>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latin typeface="Arial" charset="0"/>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4"/>
          <p:cNvSpPr>
            <a:spLocks noGrp="1"/>
          </p:cNvSpPr>
          <p:nvPr>
            <p:ph type="dt" sz="half" idx="10"/>
          </p:nvPr>
        </p:nvSpPr>
        <p:spPr/>
        <p:txBody>
          <a:bodyPr/>
          <a:lstStyle>
            <a:lvl1pPr>
              <a:defRPr/>
            </a:lvl1pPr>
          </a:lstStyle>
          <a:p>
            <a:pPr>
              <a:defRPr/>
            </a:pPr>
            <a:fld id="{CF650E90-6B7E-4ED2-9E12-349C835BC76F}" type="datetime1">
              <a:rPr lang="en-US"/>
              <a:pPr>
                <a:defRPr/>
              </a:pPr>
              <a:t>7/1/2014</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Training in Financial and Business Management</a:t>
            </a:r>
          </a:p>
        </p:txBody>
      </p:sp>
      <p:sp>
        <p:nvSpPr>
          <p:cNvPr id="14" name="Slide Number Placeholder 6"/>
          <p:cNvSpPr>
            <a:spLocks noGrp="1"/>
          </p:cNvSpPr>
          <p:nvPr>
            <p:ph type="sldNum" sz="quarter" idx="12"/>
          </p:nvPr>
        </p:nvSpPr>
        <p:spPr/>
        <p:txBody>
          <a:bodyPr/>
          <a:lstStyle>
            <a:lvl1pPr>
              <a:defRPr/>
            </a:lvl1pPr>
          </a:lstStyle>
          <a:p>
            <a:pPr>
              <a:defRPr/>
            </a:pPr>
            <a:fld id="{AC4592DC-0CFB-4650-BAF9-2C3B5BD96881}" type="slidenum">
              <a:rPr lang="en-US"/>
              <a:pPr>
                <a:defRPr/>
              </a:pPr>
              <a:t>‹#›</a:t>
            </a:fld>
            <a:endParaRPr lang="en-US"/>
          </a:p>
        </p:txBody>
      </p:sp>
    </p:spTree>
    <p:extLst>
      <p:ext uri="{BB962C8B-B14F-4D97-AF65-F5344CB8AC3E}">
        <p14:creationId xmlns:p14="http://schemas.microsoft.com/office/powerpoint/2010/main" val="2876655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22"/>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latin typeface="Arial" charset="0"/>
              </a:endParaRPr>
            </a:p>
          </p:txBody>
        </p:sp>
        <p:sp>
          <p:nvSpPr>
            <p:cNvPr id="8" name="Freeform 7"/>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latin typeface="Arial" charset="0"/>
              </a:endParaRPr>
            </a:p>
          </p:txBody>
        </p:sp>
        <p:sp>
          <p:nvSpPr>
            <p:cNvPr id="9" name="Freeform 22"/>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latin typeface="Arial" charset="0"/>
              </a:endParaRPr>
            </a:p>
          </p:txBody>
        </p:sp>
        <p:sp>
          <p:nvSpPr>
            <p:cNvPr id="10" name="Freeform 26"/>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latin typeface="Arial" charset="0"/>
              </a:endParaRPr>
            </a:p>
          </p:txBody>
        </p:sp>
        <p:sp useBgFill="1">
          <p:nvSpPr>
            <p:cNvPr id="11" name="Freeform 10"/>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latin typeface="Arial" charset="0"/>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12" name="Date Placeholder 4"/>
          <p:cNvSpPr>
            <a:spLocks noGrp="1"/>
          </p:cNvSpPr>
          <p:nvPr>
            <p:ph type="dt" sz="half" idx="10"/>
          </p:nvPr>
        </p:nvSpPr>
        <p:spPr/>
        <p:txBody>
          <a:bodyPr/>
          <a:lstStyle>
            <a:lvl1pPr>
              <a:defRPr/>
            </a:lvl1pPr>
          </a:lstStyle>
          <a:p>
            <a:pPr>
              <a:defRPr/>
            </a:pPr>
            <a:fld id="{E036DCC9-3EF1-4266-8BCB-739A6BB9CCCA}" type="datetime1">
              <a:rPr lang="en-US"/>
              <a:pPr>
                <a:defRPr/>
              </a:pPr>
              <a:t>7/1/2014</a:t>
            </a:fld>
            <a:endParaRPr lang="en-US"/>
          </a:p>
        </p:txBody>
      </p:sp>
      <p:sp>
        <p:nvSpPr>
          <p:cNvPr id="13" name="Footer Placeholder 5"/>
          <p:cNvSpPr>
            <a:spLocks noGrp="1"/>
          </p:cNvSpPr>
          <p:nvPr>
            <p:ph type="ftr" sz="quarter" idx="11"/>
          </p:nvPr>
        </p:nvSpPr>
        <p:spPr/>
        <p:txBody>
          <a:bodyPr/>
          <a:lstStyle>
            <a:lvl1pPr>
              <a:defRPr/>
            </a:lvl1pPr>
          </a:lstStyle>
          <a:p>
            <a:pPr>
              <a:defRPr/>
            </a:pPr>
            <a:r>
              <a:rPr lang="en-US"/>
              <a:t>Training in Financial and Business Management</a:t>
            </a:r>
          </a:p>
        </p:txBody>
      </p:sp>
      <p:sp>
        <p:nvSpPr>
          <p:cNvPr id="14" name="Slide Number Placeholder 6"/>
          <p:cNvSpPr>
            <a:spLocks noGrp="1"/>
          </p:cNvSpPr>
          <p:nvPr>
            <p:ph type="sldNum" sz="quarter" idx="12"/>
          </p:nvPr>
        </p:nvSpPr>
        <p:spPr/>
        <p:txBody>
          <a:bodyPr/>
          <a:lstStyle>
            <a:lvl1pPr>
              <a:defRPr/>
            </a:lvl1pPr>
          </a:lstStyle>
          <a:p>
            <a:pPr>
              <a:defRPr/>
            </a:pPr>
            <a:fld id="{8E0519CB-C68F-450C-B59D-DA17F93EBACC}" type="slidenum">
              <a:rPr lang="en-US"/>
              <a:pPr>
                <a:defRPr/>
              </a:pPr>
              <a:t>‹#›</a:t>
            </a:fld>
            <a:endParaRPr lang="en-US"/>
          </a:p>
        </p:txBody>
      </p:sp>
    </p:spTree>
    <p:extLst>
      <p:ext uri="{BB962C8B-B14F-4D97-AF65-F5344CB8AC3E}">
        <p14:creationId xmlns:p14="http://schemas.microsoft.com/office/powerpoint/2010/main" val="1668722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5"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latin typeface="Arial" charset="0"/>
              </a:endParaRPr>
            </a:p>
          </p:txBody>
        </p:sp>
        <p:sp>
          <p:nvSpPr>
            <p:cNvPr id="1036" name="Freeform 18"/>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latin typeface="Arial" charset="0"/>
              </a:endParaRPr>
            </a:p>
          </p:txBody>
        </p:sp>
        <p:sp>
          <p:nvSpPr>
            <p:cNvPr id="1037" name="Freeform 22"/>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latin typeface="Arial" charset="0"/>
              </a:endParaRPr>
            </a:p>
          </p:txBody>
        </p:sp>
        <p:sp>
          <p:nvSpPr>
            <p:cNvPr id="1038" name="Freeform 26"/>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latin typeface="Arial" charset="0"/>
              </a:endParaRPr>
            </a:p>
          </p:txBody>
        </p:sp>
        <p:sp useBgFill="1">
          <p:nvSpPr>
            <p:cNvPr id="1039" name="Freeform 10"/>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latin typeface="Arial" charset="0"/>
              </a:endParaRPr>
            </a:p>
          </p:txBody>
        </p:sp>
      </p:grpSp>
      <p:sp>
        <p:nvSpPr>
          <p:cNvPr id="1028"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 name="Date Placeholder 3"/>
          <p:cNvSpPr>
            <a:spLocks noGrp="1"/>
          </p:cNvSpPr>
          <p:nvPr>
            <p:ph type="dt" sz="half" idx="2"/>
          </p:nvPr>
        </p:nvSpPr>
        <p:spPr>
          <a:xfrm>
            <a:off x="5164138" y="6249988"/>
            <a:ext cx="3786187"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tx2"/>
                </a:solidFill>
                <a:latin typeface="Arial" charset="0"/>
              </a:defRPr>
            </a:lvl1pPr>
          </a:lstStyle>
          <a:p>
            <a:pPr>
              <a:defRPr/>
            </a:pPr>
            <a:fld id="{1FF80CA3-73CE-4C16-AB49-B1080F7F7530}" type="datetime1">
              <a:rPr lang="en-US"/>
              <a:pPr>
                <a:defRPr/>
              </a:pPr>
              <a:t>7/1/2014</a:t>
            </a:fld>
            <a:endParaRPr 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a:defRPr sz="1000">
                <a:solidFill>
                  <a:schemeClr val="tx2"/>
                </a:solidFill>
                <a:latin typeface="Arial" charset="0"/>
                <a:ea typeface="+mn-ea"/>
                <a:cs typeface="+mn-cs"/>
              </a:defRPr>
            </a:lvl1pPr>
          </a:lstStyle>
          <a:p>
            <a:pPr>
              <a:defRPr/>
            </a:pPr>
            <a:r>
              <a:rPr lang="en-US"/>
              <a:t>Training in Financial and Business Management</a:t>
            </a:r>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chemeClr val="tx2"/>
                </a:solidFill>
                <a:latin typeface="Arial" charset="0"/>
              </a:defRPr>
            </a:lvl1pPr>
          </a:lstStyle>
          <a:p>
            <a:pPr>
              <a:defRPr/>
            </a:pPr>
            <a:fld id="{9F77B55D-6A59-48F8-9795-8C0EC8AF94F0}" type="slidenum">
              <a:rPr lang="en-US"/>
              <a:pPr>
                <a:defRPr/>
              </a:pPr>
              <a:t>‹#›</a:t>
            </a:fld>
            <a:endParaRPr lang="en-US"/>
          </a:p>
        </p:txBody>
      </p:sp>
      <p:sp>
        <p:nvSpPr>
          <p:cNvPr id="1032"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33" name="Picture 1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12700"/>
            <a:ext cx="95567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5" descr="C:\Users\CROSSR~1\AppData\Local\Temp\CrossRoads Logo with Slogan.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223125" y="0"/>
            <a:ext cx="18811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4" r:id="rId1"/>
    <p:sldLayoutId id="2147483979" r:id="rId2"/>
    <p:sldLayoutId id="2147483985" r:id="rId3"/>
    <p:sldLayoutId id="2147483980" r:id="rId4"/>
    <p:sldLayoutId id="2147483981" r:id="rId5"/>
    <p:sldLayoutId id="2147483982" r:id="rId6"/>
    <p:sldLayoutId id="2147483986" r:id="rId7"/>
    <p:sldLayoutId id="2147483987" r:id="rId8"/>
    <p:sldLayoutId id="2147483988" r:id="rId9"/>
    <p:sldLayoutId id="2147483983" r:id="rId10"/>
    <p:sldLayoutId id="2147483989" r:id="rId11"/>
  </p:sldLayoutIdLst>
  <p:hf hdr="0" dt="0"/>
  <p:txStyles>
    <p:titleStyle>
      <a:lvl1pPr algn="ctr" rtl="0" eaLnBrk="0" fontAlgn="base" hangingPunct="0">
        <a:spcBef>
          <a:spcPct val="0"/>
        </a:spcBef>
        <a:spcAft>
          <a:spcPct val="0"/>
        </a:spcAft>
        <a:defRPr sz="4400" kern="1200">
          <a:solidFill>
            <a:srgbClr val="FFFFFF"/>
          </a:solidFill>
          <a:latin typeface="Arial" pitchFamily="34" charset="0"/>
          <a:ea typeface="ＭＳ Ｐゴシック" charset="0"/>
          <a:cs typeface="Arial" pitchFamily="34" charset="0"/>
        </a:defRPr>
      </a:lvl1pPr>
      <a:lvl2pPr algn="ctr" rtl="0" eaLnBrk="0" fontAlgn="base" hangingPunct="0">
        <a:spcBef>
          <a:spcPct val="0"/>
        </a:spcBef>
        <a:spcAft>
          <a:spcPct val="0"/>
        </a:spcAft>
        <a:defRPr sz="4400">
          <a:solidFill>
            <a:srgbClr val="FFFFFF"/>
          </a:solidFill>
          <a:latin typeface="Arial" charset="0"/>
          <a:ea typeface="ＭＳ Ｐゴシック" charset="0"/>
          <a:cs typeface="Arial" charset="0"/>
        </a:defRPr>
      </a:lvl2pPr>
      <a:lvl3pPr algn="ctr" rtl="0" eaLnBrk="0" fontAlgn="base" hangingPunct="0">
        <a:spcBef>
          <a:spcPct val="0"/>
        </a:spcBef>
        <a:spcAft>
          <a:spcPct val="0"/>
        </a:spcAft>
        <a:defRPr sz="4400">
          <a:solidFill>
            <a:srgbClr val="FFFFFF"/>
          </a:solidFill>
          <a:latin typeface="Arial" charset="0"/>
          <a:ea typeface="ＭＳ Ｐゴシック" charset="0"/>
          <a:cs typeface="Arial" charset="0"/>
        </a:defRPr>
      </a:lvl3pPr>
      <a:lvl4pPr algn="ctr" rtl="0" eaLnBrk="0" fontAlgn="base" hangingPunct="0">
        <a:spcBef>
          <a:spcPct val="0"/>
        </a:spcBef>
        <a:spcAft>
          <a:spcPct val="0"/>
        </a:spcAft>
        <a:defRPr sz="4400">
          <a:solidFill>
            <a:srgbClr val="FFFFFF"/>
          </a:solidFill>
          <a:latin typeface="Arial" charset="0"/>
          <a:ea typeface="ＭＳ Ｐゴシック" charset="0"/>
          <a:cs typeface="Arial" charset="0"/>
        </a:defRPr>
      </a:lvl4pPr>
      <a:lvl5pPr algn="ctr" rtl="0" eaLnBrk="0" fontAlgn="base" hangingPunct="0">
        <a:spcBef>
          <a:spcPct val="0"/>
        </a:spcBef>
        <a:spcAft>
          <a:spcPct val="0"/>
        </a:spcAft>
        <a:defRPr sz="4400">
          <a:solidFill>
            <a:srgbClr val="FFFFFF"/>
          </a:solidFill>
          <a:latin typeface="Arial" charset="0"/>
          <a:ea typeface="ＭＳ Ｐゴシック" charset="0"/>
          <a:cs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Arial" pitchFamily="34" charset="0"/>
          <a:ea typeface="ＭＳ Ｐゴシック" charset="0"/>
          <a:cs typeface="Arial" pitchFamily="34" charset="0"/>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Arial" pitchFamily="34" charset="0"/>
          <a:ea typeface="Arial" charset="0"/>
          <a:cs typeface="Arial" pitchFamily="34" charset="0"/>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Arial" pitchFamily="34" charset="0"/>
          <a:ea typeface="Arial" charset="0"/>
          <a:cs typeface="Arial" pitchFamily="34" charset="0"/>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kern="1200">
          <a:solidFill>
            <a:schemeClr val="tx2"/>
          </a:solidFill>
          <a:latin typeface="Arial" pitchFamily="34" charset="0"/>
          <a:ea typeface="Arial" charset="0"/>
          <a:cs typeface="Arial" pitchFamily="34" charset="0"/>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Arial" pitchFamily="34" charset="0"/>
          <a:ea typeface="Arial" charset="0"/>
          <a:cs typeface="Arial" pitchFamily="34" charset="0"/>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mailto:info@ppda.go.ug"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685800" y="1600200"/>
            <a:ext cx="7772400" cy="1779588"/>
          </a:xfrm>
        </p:spPr>
        <p:txBody>
          <a:bodyPr/>
          <a:lstStyle/>
          <a:p>
            <a:pPr eaLnBrk="1" hangingPunct="1"/>
            <a:r>
              <a:rPr lang="en-US" altLang="en-US" smtClean="0">
                <a:ea typeface="ＭＳ Ｐゴシック" pitchFamily="34" charset="-128"/>
              </a:rPr>
              <a:t>INTRODUCTION TO PUBLIC PROCUREMENT</a:t>
            </a:r>
          </a:p>
        </p:txBody>
      </p:sp>
      <p:sp>
        <p:nvSpPr>
          <p:cNvPr id="8195" name="Subtitle 2"/>
          <p:cNvSpPr>
            <a:spLocks noGrp="1"/>
          </p:cNvSpPr>
          <p:nvPr>
            <p:ph type="subTitle" idx="1"/>
          </p:nvPr>
        </p:nvSpPr>
        <p:spPr>
          <a:xfrm>
            <a:off x="1371600" y="3556000"/>
            <a:ext cx="6400800" cy="1473200"/>
          </a:xfrm>
        </p:spPr>
        <p:txBody>
          <a:bodyPr/>
          <a:lstStyle/>
          <a:p>
            <a:pPr eaLnBrk="1" hangingPunct="1">
              <a:buFont typeface="Arial" pitchFamily="34" charset="0"/>
              <a:buNone/>
            </a:pPr>
            <a:r>
              <a:rPr lang="en-US" altLang="en-US" sz="2800" smtClean="0">
                <a:ea typeface="ＭＳ Ｐゴシック" pitchFamily="34" charset="-128"/>
              </a:rPr>
              <a:t>Module Six: Session One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871538" y="1752600"/>
            <a:ext cx="7408862" cy="4373563"/>
          </a:xfrm>
        </p:spPr>
        <p:txBody>
          <a:bodyPr>
            <a:normAutofit/>
          </a:bodyPr>
          <a:lstStyle/>
          <a:p>
            <a:pPr eaLnBrk="1" hangingPunct="1">
              <a:defRPr/>
            </a:pPr>
            <a:r>
              <a:rPr lang="en-US" b="1" dirty="0" smtClean="0">
                <a:latin typeface="Arial" charset="0"/>
                <a:ea typeface="+mn-ea"/>
                <a:cs typeface="Arial" charset="0"/>
              </a:rPr>
              <a:t>Open domestic or International bidding; </a:t>
            </a:r>
            <a:r>
              <a:rPr lang="en-US" dirty="0" smtClean="0">
                <a:latin typeface="Arial" charset="0"/>
                <a:ea typeface="+mn-ea"/>
                <a:cs typeface="Arial" charset="0"/>
              </a:rPr>
              <a:t>It is the preferred method for an entity to use as it opens participation on equal terms to all potential local or international bidders and thus maximizing competition and achieving value for money. </a:t>
            </a:r>
          </a:p>
          <a:p>
            <a:pPr eaLnBrk="1" hangingPunct="1">
              <a:defRPr/>
            </a:pPr>
            <a:r>
              <a:rPr lang="en-US" dirty="0" smtClean="0">
                <a:latin typeface="Arial" charset="0"/>
                <a:ea typeface="+mn-ea"/>
                <a:cs typeface="Arial" charset="0"/>
              </a:rPr>
              <a:t>Open International bidding may be used where competition will not be effective without foreign bidders or that foreign bidders will increase value for money.</a:t>
            </a:r>
          </a:p>
        </p:txBody>
      </p:sp>
      <p:sp>
        <p:nvSpPr>
          <p:cNvPr id="17411" name="Title 1"/>
          <p:cNvSpPr>
            <a:spLocks noGrp="1"/>
          </p:cNvSpPr>
          <p:nvPr>
            <p:ph type="title"/>
          </p:nvPr>
        </p:nvSpPr>
        <p:spPr/>
        <p:txBody>
          <a:bodyPr/>
          <a:lstStyle/>
          <a:p>
            <a:pPr eaLnBrk="1" hangingPunct="1"/>
            <a:r>
              <a:rPr lang="en-US" altLang="en-US" sz="3200" smtClean="0">
                <a:ea typeface="ＭＳ Ｐゴシック" pitchFamily="34" charset="-128"/>
              </a:rPr>
              <a:t>Common Methods of Public Procurement </a:t>
            </a:r>
            <a:br>
              <a:rPr lang="en-US" altLang="en-US" sz="3200" smtClean="0">
                <a:ea typeface="ＭＳ Ｐゴシック" pitchFamily="34" charset="-128"/>
              </a:rPr>
            </a:br>
            <a:endParaRPr lang="en-US" altLang="en-US" sz="3200" smtClean="0">
              <a:ea typeface="ＭＳ Ｐゴシック" pitchFamily="34" charset="-128"/>
            </a:endParaRPr>
          </a:p>
        </p:txBody>
      </p:sp>
      <p:sp>
        <p:nvSpPr>
          <p:cNvPr id="174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442C933C-0C36-406D-8A27-476F3ABCB451}" type="slidenum">
              <a:rPr lang="en-US" altLang="en-US" smtClean="0">
                <a:solidFill>
                  <a:schemeClr val="tx2"/>
                </a:solidFill>
              </a:rPr>
              <a:pPr eaLnBrk="1" hangingPunct="1"/>
              <a:t>10</a:t>
            </a:fld>
            <a:endParaRPr lang="en-US" altLang="en-US" smtClean="0">
              <a:solidFill>
                <a:schemeClr val="tx2"/>
              </a:solidFill>
            </a:endParaRPr>
          </a:p>
        </p:txBody>
      </p:sp>
      <p:sp>
        <p:nvSpPr>
          <p:cNvPr id="1741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871538" y="1981200"/>
            <a:ext cx="7408862" cy="4144963"/>
          </a:xfrm>
        </p:spPr>
        <p:txBody>
          <a:bodyPr/>
          <a:lstStyle/>
          <a:p>
            <a:pPr eaLnBrk="1" hangingPunct="1"/>
            <a:r>
              <a:rPr lang="en-US" altLang="en-US" b="1" smtClean="0">
                <a:ea typeface="ＭＳ Ｐゴシック" pitchFamily="34" charset="-128"/>
              </a:rPr>
              <a:t>Restricted domestic/international bidding: </a:t>
            </a:r>
            <a:r>
              <a:rPr lang="en-US" altLang="en-US" smtClean="0">
                <a:ea typeface="ＭＳ Ｐゴシック" pitchFamily="34" charset="-128"/>
              </a:rPr>
              <a:t>This is where Invitation to bid is addressed directly to a limited number of potential bidders from a short list without publicly advertising the procurement opportunities in a bid notice. </a:t>
            </a:r>
          </a:p>
          <a:p>
            <a:pPr eaLnBrk="1" hangingPunct="1"/>
            <a:r>
              <a:rPr lang="en-US" altLang="en-US" b="1" smtClean="0">
                <a:ea typeface="ＭＳ Ｐゴシック" pitchFamily="34" charset="-128"/>
              </a:rPr>
              <a:t>Quotations and Proposals: </a:t>
            </a:r>
            <a:r>
              <a:rPr lang="en-US" altLang="en-US" smtClean="0">
                <a:ea typeface="ＭＳ Ｐゴシック" pitchFamily="34" charset="-128"/>
              </a:rPr>
              <a:t>are simplified procurement methods which compare price quotations obtained from a number of selected providers.  </a:t>
            </a:r>
          </a:p>
          <a:p>
            <a:pPr eaLnBrk="1" hangingPunct="1"/>
            <a:endParaRPr lang="en-US" altLang="en-US" smtClean="0">
              <a:ea typeface="ＭＳ Ｐゴシック" pitchFamily="34" charset="-128"/>
            </a:endParaRPr>
          </a:p>
          <a:p>
            <a:pPr eaLnBrk="1" hangingPunct="1">
              <a:buFont typeface="Symbol" pitchFamily="18" charset="2"/>
              <a:buNone/>
            </a:pPr>
            <a:endParaRPr lang="en-US" altLang="en-US" smtClean="0">
              <a:ea typeface="ＭＳ Ｐゴシック" pitchFamily="34" charset="-128"/>
            </a:endParaRPr>
          </a:p>
          <a:p>
            <a:pPr eaLnBrk="1" hangingPunct="1"/>
            <a:endParaRPr lang="en-US" altLang="en-US" smtClean="0">
              <a:ea typeface="ＭＳ Ｐゴシック" pitchFamily="34" charset="-128"/>
            </a:endParaRPr>
          </a:p>
          <a:p>
            <a:pPr eaLnBrk="1" hangingPunct="1"/>
            <a:endParaRPr lang="en-US" altLang="en-US" smtClean="0">
              <a:ea typeface="ＭＳ Ｐゴシック" pitchFamily="34" charset="-128"/>
            </a:endParaRPr>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Arial" charset="0"/>
                <a:ea typeface="+mj-ea"/>
                <a:cs typeface="Arial" charset="0"/>
              </a:rPr>
              <a:t>Common Methods </a:t>
            </a:r>
            <a:r>
              <a:rPr lang="en-US" dirty="0">
                <a:latin typeface="Arial" charset="0"/>
                <a:ea typeface="+mj-ea"/>
                <a:cs typeface="Arial" charset="0"/>
              </a:rPr>
              <a:t>of Procurement </a:t>
            </a:r>
            <a:r>
              <a:rPr lang="en-US" dirty="0" smtClean="0">
                <a:latin typeface="Arial" charset="0"/>
                <a:ea typeface="+mj-ea"/>
                <a:cs typeface="Arial" charset="0"/>
              </a:rPr>
              <a:t>continued</a:t>
            </a:r>
            <a:endParaRPr lang="en-US" dirty="0">
              <a:ea typeface="+mj-ea"/>
            </a:endParaRPr>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3877A27D-35F2-4BAA-A5D1-C3C8457D7381}" type="slidenum">
              <a:rPr lang="en-US" altLang="en-US" smtClean="0">
                <a:solidFill>
                  <a:schemeClr val="tx2"/>
                </a:solidFill>
              </a:rPr>
              <a:pPr eaLnBrk="1" hangingPunct="1"/>
              <a:t>11</a:t>
            </a:fld>
            <a:endParaRPr lang="en-US" altLang="en-US" smtClean="0">
              <a:solidFill>
                <a:schemeClr val="tx2"/>
              </a:solidFill>
            </a:endParaRPr>
          </a:p>
        </p:txBody>
      </p:sp>
      <p:sp>
        <p:nvSpPr>
          <p:cNvPr id="1843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a:xfrm>
            <a:off x="990600" y="2362200"/>
            <a:ext cx="7408863" cy="4068763"/>
          </a:xfrm>
        </p:spPr>
        <p:txBody>
          <a:bodyPr/>
          <a:lstStyle/>
          <a:p>
            <a:pPr eaLnBrk="1" hangingPunct="1"/>
            <a:r>
              <a:rPr lang="en-US" altLang="en-US" b="1" smtClean="0">
                <a:solidFill>
                  <a:srgbClr val="002060"/>
                </a:solidFill>
                <a:ea typeface="ＭＳ Ｐゴシック" pitchFamily="34" charset="-128"/>
              </a:rPr>
              <a:t>Direct procurement; </a:t>
            </a:r>
            <a:r>
              <a:rPr lang="en-US" altLang="en-US" smtClean="0">
                <a:solidFill>
                  <a:srgbClr val="002060"/>
                </a:solidFill>
                <a:ea typeface="ＭＳ Ｐゴシック" pitchFamily="34" charset="-128"/>
              </a:rPr>
              <a:t>A method where a PDU of a PDE uses one source/bidder under exceptional circumstances e.g monopolies, framework contracts, emergency procurement </a:t>
            </a:r>
          </a:p>
          <a:p>
            <a:pPr eaLnBrk="1" hangingPunct="1">
              <a:buFont typeface="Wingdings" pitchFamily="2" charset="2"/>
              <a:buChar char="v"/>
            </a:pPr>
            <a:r>
              <a:rPr lang="en-US" altLang="en-US" b="1" smtClean="0">
                <a:solidFill>
                  <a:srgbClr val="002060"/>
                </a:solidFill>
                <a:ea typeface="ＭＳ Ｐゴシック" pitchFamily="34" charset="-128"/>
              </a:rPr>
              <a:t>Micro procurement; </a:t>
            </a:r>
            <a:r>
              <a:rPr lang="en-US" altLang="en-US" smtClean="0">
                <a:solidFill>
                  <a:srgbClr val="002060"/>
                </a:solidFill>
                <a:ea typeface="ＭＳ Ｐゴシック" pitchFamily="34" charset="-128"/>
              </a:rPr>
              <a:t>A simple method used for procurement requirements with low value (Ugx.2m).</a:t>
            </a:r>
          </a:p>
          <a:p>
            <a:pPr eaLnBrk="1" hangingPunct="1">
              <a:buFont typeface="Wingdings" pitchFamily="2" charset="2"/>
              <a:buChar char="v"/>
            </a:pPr>
            <a:r>
              <a:rPr lang="en-US" altLang="en-US" b="1" smtClean="0">
                <a:solidFill>
                  <a:srgbClr val="002060"/>
                </a:solidFill>
                <a:ea typeface="ＭＳ Ｐゴシック" pitchFamily="34" charset="-128"/>
              </a:rPr>
              <a:t>Community purchase; </a:t>
            </a:r>
            <a:r>
              <a:rPr lang="en-US" altLang="en-US" smtClean="0">
                <a:solidFill>
                  <a:srgbClr val="002060"/>
                </a:solidFill>
                <a:ea typeface="ＭＳ Ｐゴシック" pitchFamily="34" charset="-128"/>
              </a:rPr>
              <a:t>This method is for use by a PDE  to procure works, services or goods using the community to meet its community programmes or projects.</a:t>
            </a:r>
          </a:p>
          <a:p>
            <a:pPr eaLnBrk="1" hangingPunct="1">
              <a:buFont typeface="Symbol" pitchFamily="18" charset="2"/>
              <a:buNone/>
            </a:pPr>
            <a:endParaRPr lang="en-US" altLang="en-US" smtClean="0">
              <a:ea typeface="ＭＳ Ｐゴシック" pitchFamily="34" charset="-128"/>
            </a:endParaRPr>
          </a:p>
          <a:p>
            <a:pPr eaLnBrk="1" hangingPunct="1"/>
            <a:endParaRPr lang="en-US" altLang="en-US" sz="2800" smtClean="0">
              <a:ea typeface="ＭＳ Ｐゴシック" pitchFamily="34" charset="-128"/>
            </a:endParaRPr>
          </a:p>
          <a:p>
            <a:pPr eaLnBrk="1" hangingPunct="1"/>
            <a:endParaRPr lang="en-US" altLang="en-US" smtClean="0">
              <a:ea typeface="ＭＳ Ｐゴシック" pitchFamily="34" charset="-128"/>
            </a:endParaRPr>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Arial" charset="0"/>
                <a:ea typeface="+mj-ea"/>
                <a:cs typeface="Arial" charset="0"/>
              </a:rPr>
              <a:t>Common Methods </a:t>
            </a:r>
            <a:r>
              <a:rPr lang="en-US" dirty="0">
                <a:latin typeface="Arial" charset="0"/>
                <a:ea typeface="+mj-ea"/>
                <a:cs typeface="Arial" charset="0"/>
              </a:rPr>
              <a:t>of Procurement </a:t>
            </a:r>
            <a:r>
              <a:rPr lang="en-US" dirty="0" smtClean="0">
                <a:latin typeface="Arial" charset="0"/>
                <a:ea typeface="+mj-ea"/>
                <a:cs typeface="Arial" charset="0"/>
              </a:rPr>
              <a:t>continued </a:t>
            </a:r>
            <a:endParaRPr lang="en-US" dirty="0">
              <a:ea typeface="+mj-ea"/>
            </a:endParaRPr>
          </a:p>
        </p:txBody>
      </p:sp>
      <p:sp>
        <p:nvSpPr>
          <p:cNvPr id="194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E6D78DB3-9A99-4AB0-9CC2-891B25DC7B43}" type="slidenum">
              <a:rPr lang="en-US" altLang="en-US" smtClean="0">
                <a:solidFill>
                  <a:schemeClr val="tx2"/>
                </a:solidFill>
              </a:rPr>
              <a:pPr eaLnBrk="1" hangingPunct="1"/>
              <a:t>12</a:t>
            </a:fld>
            <a:endParaRPr lang="en-US" altLang="en-US" smtClean="0">
              <a:solidFill>
                <a:schemeClr val="tx2"/>
              </a:solidFill>
            </a:endParaRPr>
          </a:p>
        </p:txBody>
      </p:sp>
      <p:sp>
        <p:nvSpPr>
          <p:cNvPr id="19461"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609600" y="1447800"/>
            <a:ext cx="8355013" cy="4953000"/>
          </a:xfrm>
        </p:spPr>
        <p:txBody>
          <a:bodyPr/>
          <a:lstStyle/>
          <a:p>
            <a:pPr eaLnBrk="1" hangingPunct="1">
              <a:buFont typeface="Wingdings" pitchFamily="2" charset="2"/>
              <a:buNone/>
            </a:pPr>
            <a:endParaRPr lang="en-GB" altLang="en-US" sz="1600" b="1" smtClean="0">
              <a:ea typeface="ＭＳ Ｐゴシック" pitchFamily="34" charset="-128"/>
            </a:endParaRPr>
          </a:p>
          <a:p>
            <a:pPr eaLnBrk="1" hangingPunct="1">
              <a:buFont typeface="Wingdings" pitchFamily="2" charset="2"/>
              <a:buNone/>
            </a:pPr>
            <a:endParaRPr lang="en-US" altLang="en-US" b="1" smtClean="0">
              <a:ea typeface="ＭＳ Ｐゴシック" pitchFamily="34" charset="-128"/>
            </a:endParaRPr>
          </a:p>
        </p:txBody>
      </p:sp>
      <p:sp>
        <p:nvSpPr>
          <p:cNvPr id="20483" name="Rectangle 2"/>
          <p:cNvSpPr>
            <a:spLocks noGrp="1" noChangeArrowheads="1"/>
          </p:cNvSpPr>
          <p:nvPr>
            <p:ph type="title"/>
          </p:nvPr>
        </p:nvSpPr>
        <p:spPr/>
        <p:txBody>
          <a:bodyPr/>
          <a:lstStyle/>
          <a:p>
            <a:pPr eaLnBrk="1" hangingPunct="1"/>
            <a:r>
              <a:rPr lang="en-US" altLang="en-US" smtClean="0">
                <a:ea typeface="ＭＳ Ｐゴシック" pitchFamily="34" charset="-128"/>
              </a:rPr>
              <a:t>Institutional Framework</a:t>
            </a:r>
          </a:p>
        </p:txBody>
      </p:sp>
      <p:grpSp>
        <p:nvGrpSpPr>
          <p:cNvPr id="20484" name="Group 4"/>
          <p:cNvGrpSpPr>
            <a:grpSpLocks noChangeAspect="1"/>
          </p:cNvGrpSpPr>
          <p:nvPr/>
        </p:nvGrpSpPr>
        <p:grpSpPr bwMode="auto">
          <a:xfrm>
            <a:off x="1143000" y="2043113"/>
            <a:ext cx="5943600" cy="4446587"/>
            <a:chOff x="2281" y="2806"/>
            <a:chExt cx="10618" cy="9633"/>
          </a:xfrm>
        </p:grpSpPr>
        <p:sp>
          <p:nvSpPr>
            <p:cNvPr id="20494" name="AutoShape 5"/>
            <p:cNvSpPr>
              <a:spLocks noChangeAspect="1" noChangeArrowheads="1"/>
            </p:cNvSpPr>
            <p:nvPr/>
          </p:nvSpPr>
          <p:spPr bwMode="auto">
            <a:xfrm>
              <a:off x="2281" y="2806"/>
              <a:ext cx="10618" cy="9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a:latin typeface="Calibri" pitchFamily="34" charset="0"/>
              </a:endParaRPr>
            </a:p>
          </p:txBody>
        </p:sp>
        <p:sp>
          <p:nvSpPr>
            <p:cNvPr id="20495" name="Oval 6"/>
            <p:cNvSpPr>
              <a:spLocks noChangeArrowheads="1"/>
            </p:cNvSpPr>
            <p:nvPr/>
          </p:nvSpPr>
          <p:spPr bwMode="auto">
            <a:xfrm>
              <a:off x="2281" y="6706"/>
              <a:ext cx="5888" cy="5733"/>
            </a:xfrm>
            <a:prstGeom prst="ellipse">
              <a:avLst/>
            </a:prstGeom>
            <a:solidFill>
              <a:srgbClr val="DDDDDD"/>
            </a:solidFill>
            <a:ln w="28575">
              <a:solidFill>
                <a:srgbClr val="000000"/>
              </a:solidFill>
              <a:prstDash val="dash"/>
              <a:round/>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endParaRPr lang="en-US" altLang="en-US">
                <a:latin typeface="Calibri" pitchFamily="34" charset="0"/>
              </a:endParaRPr>
            </a:p>
          </p:txBody>
        </p:sp>
        <p:sp>
          <p:nvSpPr>
            <p:cNvPr id="20496" name="Rectangle 7"/>
            <p:cNvSpPr>
              <a:spLocks noChangeArrowheads="1"/>
            </p:cNvSpPr>
            <p:nvPr/>
          </p:nvSpPr>
          <p:spPr bwMode="auto">
            <a:xfrm>
              <a:off x="3506" y="4567"/>
              <a:ext cx="4470" cy="1265"/>
            </a:xfrm>
            <a:prstGeom prst="rect">
              <a:avLst/>
            </a:prstGeom>
            <a:solidFill>
              <a:srgbClr val="BBE0E3"/>
            </a:solidFill>
            <a:ln w="28575">
              <a:solidFill>
                <a:srgbClr val="000000"/>
              </a:solidFill>
              <a:miter lim="800000"/>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endParaRPr lang="en-US" altLang="en-US" sz="1200" b="1">
                <a:solidFill>
                  <a:srgbClr val="000000"/>
                </a:solidFill>
                <a:latin typeface="Calibri" pitchFamily="34" charset="0"/>
              </a:endParaRPr>
            </a:p>
            <a:p>
              <a:pPr algn="ctr" eaLnBrk="1" hangingPunct="1"/>
              <a:r>
                <a:rPr lang="en-US" altLang="en-US" sz="1200" b="1">
                  <a:solidFill>
                    <a:srgbClr val="000000"/>
                  </a:solidFill>
                  <a:latin typeface="Calibri" pitchFamily="34" charset="0"/>
                </a:rPr>
                <a:t>PPDA</a:t>
              </a:r>
              <a:endParaRPr lang="en-US" altLang="en-US">
                <a:latin typeface="Calibri" pitchFamily="34" charset="0"/>
              </a:endParaRPr>
            </a:p>
          </p:txBody>
        </p:sp>
        <p:sp>
          <p:nvSpPr>
            <p:cNvPr id="20497" name="Text Box 23"/>
            <p:cNvSpPr txBox="1">
              <a:spLocks noChangeArrowheads="1"/>
            </p:cNvSpPr>
            <p:nvPr/>
          </p:nvSpPr>
          <p:spPr bwMode="auto">
            <a:xfrm>
              <a:off x="3098" y="9201"/>
              <a:ext cx="3911" cy="1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2179" tIns="31090" rIns="62179" bIns="31090"/>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400" b="1">
                  <a:solidFill>
                    <a:srgbClr val="000000"/>
                  </a:solidFill>
                  <a:latin typeface="Calibri" pitchFamily="34" charset="0"/>
                </a:rPr>
                <a:t>PDE</a:t>
              </a:r>
              <a:endParaRPr lang="en-US" altLang="en-US" sz="2000">
                <a:latin typeface="Calibri" pitchFamily="34" charset="0"/>
              </a:endParaRPr>
            </a:p>
          </p:txBody>
        </p:sp>
        <p:sp>
          <p:nvSpPr>
            <p:cNvPr id="20498" name="Oval 24"/>
            <p:cNvSpPr>
              <a:spLocks noChangeArrowheads="1"/>
            </p:cNvSpPr>
            <p:nvPr/>
          </p:nvSpPr>
          <p:spPr bwMode="auto">
            <a:xfrm>
              <a:off x="8169" y="7093"/>
              <a:ext cx="1834" cy="1750"/>
            </a:xfrm>
            <a:prstGeom prst="ellipse">
              <a:avLst/>
            </a:prstGeom>
            <a:solidFill>
              <a:srgbClr val="DDDDDD"/>
            </a:solidFill>
            <a:ln w="28575">
              <a:solidFill>
                <a:srgbClr val="000000"/>
              </a:solidFill>
              <a:prstDash val="dash"/>
              <a:round/>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endParaRPr lang="en-US" altLang="en-US" sz="1200" b="1">
                <a:solidFill>
                  <a:srgbClr val="000000"/>
                </a:solidFill>
                <a:latin typeface="Calibri" pitchFamily="34" charset="0"/>
              </a:endParaRPr>
            </a:p>
            <a:p>
              <a:pPr algn="ctr" eaLnBrk="1" hangingPunct="1"/>
              <a:r>
                <a:rPr lang="en-US" altLang="en-US" sz="1200" b="1">
                  <a:solidFill>
                    <a:srgbClr val="000000"/>
                  </a:solidFill>
                  <a:latin typeface="Calibri" pitchFamily="34" charset="0"/>
                </a:rPr>
                <a:t>PDE</a:t>
              </a:r>
            </a:p>
            <a:p>
              <a:pPr algn="ctr" eaLnBrk="1" hangingPunct="1"/>
              <a:endParaRPr lang="en-US" altLang="en-US">
                <a:latin typeface="Calibri" pitchFamily="34" charset="0"/>
              </a:endParaRPr>
            </a:p>
          </p:txBody>
        </p:sp>
        <p:sp>
          <p:nvSpPr>
            <p:cNvPr id="20499" name="Oval 25"/>
            <p:cNvSpPr>
              <a:spLocks noChangeArrowheads="1"/>
            </p:cNvSpPr>
            <p:nvPr/>
          </p:nvSpPr>
          <p:spPr bwMode="auto">
            <a:xfrm>
              <a:off x="10194" y="6510"/>
              <a:ext cx="1834" cy="1751"/>
            </a:xfrm>
            <a:prstGeom prst="ellipse">
              <a:avLst/>
            </a:prstGeom>
            <a:solidFill>
              <a:srgbClr val="DDDDDD"/>
            </a:solidFill>
            <a:ln w="28575">
              <a:solidFill>
                <a:srgbClr val="000000"/>
              </a:solidFill>
              <a:prstDash val="dash"/>
              <a:round/>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endParaRPr lang="en-US" altLang="en-US" sz="1200" b="1">
                <a:solidFill>
                  <a:srgbClr val="000000"/>
                </a:solidFill>
                <a:latin typeface="Calibri" pitchFamily="34" charset="0"/>
              </a:endParaRPr>
            </a:p>
            <a:p>
              <a:pPr algn="ctr" eaLnBrk="1" hangingPunct="1"/>
              <a:r>
                <a:rPr lang="en-US" altLang="en-US" sz="1200" b="1">
                  <a:solidFill>
                    <a:srgbClr val="000000"/>
                  </a:solidFill>
                  <a:latin typeface="Calibri" pitchFamily="34" charset="0"/>
                </a:rPr>
                <a:t>PDE</a:t>
              </a:r>
            </a:p>
            <a:p>
              <a:pPr algn="ctr" eaLnBrk="1" hangingPunct="1"/>
              <a:endParaRPr lang="en-US" altLang="en-US">
                <a:latin typeface="Calibri" pitchFamily="34" charset="0"/>
              </a:endParaRPr>
            </a:p>
          </p:txBody>
        </p:sp>
        <p:sp>
          <p:nvSpPr>
            <p:cNvPr id="20500" name="Oval 26"/>
            <p:cNvSpPr>
              <a:spLocks noChangeArrowheads="1"/>
            </p:cNvSpPr>
            <p:nvPr/>
          </p:nvSpPr>
          <p:spPr bwMode="auto">
            <a:xfrm>
              <a:off x="11065" y="4663"/>
              <a:ext cx="1834" cy="1751"/>
            </a:xfrm>
            <a:prstGeom prst="ellipse">
              <a:avLst/>
            </a:prstGeom>
            <a:solidFill>
              <a:srgbClr val="DDDDDD"/>
            </a:solidFill>
            <a:ln w="28575">
              <a:solidFill>
                <a:srgbClr val="000000"/>
              </a:solidFill>
              <a:prstDash val="dash"/>
              <a:round/>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endParaRPr lang="en-US" altLang="en-US" sz="1200" b="1">
                <a:solidFill>
                  <a:srgbClr val="000000"/>
                </a:solidFill>
                <a:latin typeface="Calibri" pitchFamily="34" charset="0"/>
              </a:endParaRPr>
            </a:p>
            <a:p>
              <a:pPr algn="ctr" eaLnBrk="1" hangingPunct="1"/>
              <a:r>
                <a:rPr lang="en-US" altLang="en-US" sz="1200" b="1">
                  <a:solidFill>
                    <a:srgbClr val="000000"/>
                  </a:solidFill>
                  <a:latin typeface="Calibri" pitchFamily="34" charset="0"/>
                </a:rPr>
                <a:t>PDE</a:t>
              </a:r>
            </a:p>
            <a:p>
              <a:pPr algn="ctr" eaLnBrk="1" hangingPunct="1"/>
              <a:endParaRPr lang="en-US" altLang="en-US">
                <a:latin typeface="Calibri" pitchFamily="34" charset="0"/>
              </a:endParaRPr>
            </a:p>
          </p:txBody>
        </p:sp>
        <p:sp>
          <p:nvSpPr>
            <p:cNvPr id="20501" name="Line 27"/>
            <p:cNvSpPr>
              <a:spLocks noChangeShapeType="1"/>
            </p:cNvSpPr>
            <p:nvPr/>
          </p:nvSpPr>
          <p:spPr bwMode="auto">
            <a:xfrm flipH="1">
              <a:off x="5756" y="5832"/>
              <a:ext cx="579" cy="874"/>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502" name="Line 28"/>
            <p:cNvSpPr>
              <a:spLocks noChangeShapeType="1"/>
            </p:cNvSpPr>
            <p:nvPr/>
          </p:nvSpPr>
          <p:spPr bwMode="auto">
            <a:xfrm>
              <a:off x="6430" y="5832"/>
              <a:ext cx="2028" cy="1457"/>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503" name="Line 29"/>
            <p:cNvSpPr>
              <a:spLocks noChangeShapeType="1"/>
            </p:cNvSpPr>
            <p:nvPr/>
          </p:nvSpPr>
          <p:spPr bwMode="auto">
            <a:xfrm>
              <a:off x="7009" y="5832"/>
              <a:ext cx="3283" cy="106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504" name="Line 30"/>
            <p:cNvSpPr>
              <a:spLocks noChangeShapeType="1"/>
            </p:cNvSpPr>
            <p:nvPr/>
          </p:nvSpPr>
          <p:spPr bwMode="auto">
            <a:xfrm flipV="1">
              <a:off x="7976" y="5540"/>
              <a:ext cx="3089"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0505" name="Rectangle 31"/>
            <p:cNvSpPr>
              <a:spLocks noChangeArrowheads="1"/>
            </p:cNvSpPr>
            <p:nvPr/>
          </p:nvSpPr>
          <p:spPr bwMode="auto">
            <a:xfrm>
              <a:off x="3370" y="2806"/>
              <a:ext cx="4606" cy="1264"/>
            </a:xfrm>
            <a:prstGeom prst="rect">
              <a:avLst/>
            </a:prstGeom>
            <a:solidFill>
              <a:srgbClr val="BBE0E3"/>
            </a:solidFill>
            <a:ln w="28575">
              <a:solidFill>
                <a:srgbClr val="000000"/>
              </a:solidFill>
              <a:miter lim="800000"/>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endParaRPr lang="en-US" altLang="en-US" sz="1200" b="1">
                <a:solidFill>
                  <a:srgbClr val="000000"/>
                </a:solidFill>
                <a:latin typeface="Calibri" pitchFamily="34" charset="0"/>
              </a:endParaRPr>
            </a:p>
            <a:p>
              <a:pPr algn="ctr" eaLnBrk="1" hangingPunct="1"/>
              <a:r>
                <a:rPr lang="en-US" altLang="en-US" sz="1200" b="1">
                  <a:solidFill>
                    <a:srgbClr val="000000"/>
                  </a:solidFill>
                  <a:latin typeface="Calibri" pitchFamily="34" charset="0"/>
                </a:rPr>
                <a:t>Ministry of Finance</a:t>
              </a:r>
              <a:endParaRPr lang="en-US" altLang="en-US" sz="1200">
                <a:latin typeface="Calibri" pitchFamily="34" charset="0"/>
              </a:endParaRPr>
            </a:p>
          </p:txBody>
        </p:sp>
        <p:sp>
          <p:nvSpPr>
            <p:cNvPr id="20506" name="Line 32"/>
            <p:cNvSpPr>
              <a:spLocks noChangeShapeType="1"/>
            </p:cNvSpPr>
            <p:nvPr/>
          </p:nvSpPr>
          <p:spPr bwMode="auto">
            <a:xfrm flipH="1">
              <a:off x="6141" y="4081"/>
              <a:ext cx="0" cy="486"/>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36" name="Oval 35"/>
          <p:cNvSpPr/>
          <p:nvPr/>
        </p:nvSpPr>
        <p:spPr>
          <a:xfrm>
            <a:off x="7380288" y="5373688"/>
            <a:ext cx="1535112" cy="91440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dirty="0"/>
              <a:t>Provider</a:t>
            </a:r>
          </a:p>
        </p:txBody>
      </p:sp>
      <p:sp>
        <p:nvSpPr>
          <p:cNvPr id="37" name="Oval 36"/>
          <p:cNvSpPr/>
          <p:nvPr/>
        </p:nvSpPr>
        <p:spPr>
          <a:xfrm>
            <a:off x="7543800" y="3933825"/>
            <a:ext cx="1447800" cy="91440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dirty="0"/>
              <a:t>provider</a:t>
            </a:r>
          </a:p>
        </p:txBody>
      </p:sp>
      <p:cxnSp>
        <p:nvCxnSpPr>
          <p:cNvPr id="39" name="Straight Arrow Connector 38"/>
          <p:cNvCxnSpPr>
            <a:stCxn id="36" idx="1"/>
            <a:endCxn id="20498" idx="5"/>
          </p:cNvCxnSpPr>
          <p:nvPr/>
        </p:nvCxnSpPr>
        <p:spPr>
          <a:xfrm flipH="1" flipV="1">
            <a:off x="5314950" y="4711700"/>
            <a:ext cx="2290763" cy="795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37" idx="1"/>
            <a:endCxn id="20500" idx="5"/>
          </p:cNvCxnSpPr>
          <p:nvPr/>
        </p:nvCxnSpPr>
        <p:spPr>
          <a:xfrm flipH="1" flipV="1">
            <a:off x="6935788" y="3590925"/>
            <a:ext cx="820737" cy="476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36" idx="1"/>
          </p:cNvCxnSpPr>
          <p:nvPr/>
        </p:nvCxnSpPr>
        <p:spPr>
          <a:xfrm flipH="1" flipV="1">
            <a:off x="6516688" y="4221163"/>
            <a:ext cx="1089025" cy="1285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37" idx="2"/>
          </p:cNvCxnSpPr>
          <p:nvPr/>
        </p:nvCxnSpPr>
        <p:spPr>
          <a:xfrm flipH="1">
            <a:off x="5364163" y="4391025"/>
            <a:ext cx="2179637" cy="117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491" name="Slide Number Placeholder 5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E88F7B7F-C2C5-4E62-92BA-B61BFD400EE3}" type="slidenum">
              <a:rPr lang="en-US" altLang="en-US" smtClean="0">
                <a:solidFill>
                  <a:schemeClr val="tx2"/>
                </a:solidFill>
              </a:rPr>
              <a:pPr eaLnBrk="1" hangingPunct="1"/>
              <a:t>13</a:t>
            </a:fld>
            <a:endParaRPr lang="en-US" altLang="en-US" smtClean="0">
              <a:solidFill>
                <a:schemeClr val="tx2"/>
              </a:solidFill>
            </a:endParaRPr>
          </a:p>
        </p:txBody>
      </p:sp>
      <p:sp>
        <p:nvSpPr>
          <p:cNvPr id="20492" name="Footer Placeholder 56"/>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cxnSp>
        <p:nvCxnSpPr>
          <p:cNvPr id="42" name="Straight Arrow Connector 41"/>
          <p:cNvCxnSpPr>
            <a:stCxn id="36" idx="1"/>
          </p:cNvCxnSpPr>
          <p:nvPr/>
        </p:nvCxnSpPr>
        <p:spPr>
          <a:xfrm flipH="1">
            <a:off x="4337050" y="5507038"/>
            <a:ext cx="3268663" cy="117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609600" y="1447800"/>
            <a:ext cx="8355013" cy="4953000"/>
          </a:xfrm>
        </p:spPr>
        <p:txBody>
          <a:bodyPr/>
          <a:lstStyle/>
          <a:p>
            <a:pPr eaLnBrk="1" hangingPunct="1">
              <a:buFont typeface="Wingdings" pitchFamily="2" charset="2"/>
              <a:buNone/>
            </a:pPr>
            <a:endParaRPr lang="en-GB" altLang="en-US" sz="1600" b="1" smtClean="0">
              <a:ea typeface="ＭＳ Ｐゴシック" pitchFamily="34" charset="-128"/>
            </a:endParaRPr>
          </a:p>
          <a:p>
            <a:pPr eaLnBrk="1" hangingPunct="1">
              <a:buFont typeface="Wingdings" pitchFamily="2" charset="2"/>
              <a:buNone/>
            </a:pPr>
            <a:endParaRPr lang="en-US" altLang="en-US" b="1" smtClean="0">
              <a:ea typeface="ＭＳ Ｐゴシック" pitchFamily="34" charset="-128"/>
            </a:endParaRPr>
          </a:p>
        </p:txBody>
      </p:sp>
      <p:sp>
        <p:nvSpPr>
          <p:cNvPr id="21507" name="Rectangle 2"/>
          <p:cNvSpPr>
            <a:spLocks noGrp="1" noChangeArrowheads="1"/>
          </p:cNvSpPr>
          <p:nvPr>
            <p:ph type="title"/>
          </p:nvPr>
        </p:nvSpPr>
        <p:spPr/>
        <p:txBody>
          <a:bodyPr/>
          <a:lstStyle/>
          <a:p>
            <a:pPr eaLnBrk="1" hangingPunct="1"/>
            <a:r>
              <a:rPr lang="en-US" altLang="en-US" smtClean="0">
                <a:ea typeface="ＭＳ Ｐゴシック" pitchFamily="34" charset="-128"/>
              </a:rPr>
              <a:t>PDE Framework</a:t>
            </a:r>
          </a:p>
        </p:txBody>
      </p:sp>
      <p:grpSp>
        <p:nvGrpSpPr>
          <p:cNvPr id="21508" name="Group 4"/>
          <p:cNvGrpSpPr>
            <a:grpSpLocks noChangeAspect="1"/>
          </p:cNvGrpSpPr>
          <p:nvPr/>
        </p:nvGrpSpPr>
        <p:grpSpPr bwMode="auto">
          <a:xfrm>
            <a:off x="685800" y="1752600"/>
            <a:ext cx="7772400" cy="4724400"/>
            <a:chOff x="2145" y="2641"/>
            <a:chExt cx="10860" cy="10235"/>
          </a:xfrm>
        </p:grpSpPr>
        <p:sp>
          <p:nvSpPr>
            <p:cNvPr id="21511" name="AutoShape 5"/>
            <p:cNvSpPr>
              <a:spLocks noChangeAspect="1" noChangeArrowheads="1"/>
            </p:cNvSpPr>
            <p:nvPr/>
          </p:nvSpPr>
          <p:spPr bwMode="auto">
            <a:xfrm>
              <a:off x="2281" y="2806"/>
              <a:ext cx="10618" cy="9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a:latin typeface="Calibri" pitchFamily="34" charset="0"/>
              </a:endParaRPr>
            </a:p>
          </p:txBody>
        </p:sp>
        <p:sp>
          <p:nvSpPr>
            <p:cNvPr id="21512" name="Oval 6"/>
            <p:cNvSpPr>
              <a:spLocks noChangeArrowheads="1"/>
            </p:cNvSpPr>
            <p:nvPr/>
          </p:nvSpPr>
          <p:spPr bwMode="auto">
            <a:xfrm>
              <a:off x="2145" y="2641"/>
              <a:ext cx="10860" cy="10235"/>
            </a:xfrm>
            <a:prstGeom prst="ellipse">
              <a:avLst/>
            </a:prstGeom>
            <a:solidFill>
              <a:srgbClr val="DDDDDD"/>
            </a:solidFill>
            <a:ln w="28575">
              <a:solidFill>
                <a:srgbClr val="000000"/>
              </a:solidFill>
              <a:prstDash val="dash"/>
              <a:round/>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endParaRPr lang="en-US" altLang="en-US">
                <a:latin typeface="Calibri" pitchFamily="34" charset="0"/>
              </a:endParaRPr>
            </a:p>
          </p:txBody>
        </p:sp>
        <p:sp>
          <p:nvSpPr>
            <p:cNvPr id="21513" name="Oval 8"/>
            <p:cNvSpPr>
              <a:spLocks noChangeArrowheads="1"/>
            </p:cNvSpPr>
            <p:nvPr/>
          </p:nvSpPr>
          <p:spPr bwMode="auto">
            <a:xfrm>
              <a:off x="5140" y="4787"/>
              <a:ext cx="1634" cy="1504"/>
            </a:xfrm>
            <a:prstGeom prst="ellipse">
              <a:avLst/>
            </a:prstGeom>
            <a:solidFill>
              <a:srgbClr val="BBE0E3"/>
            </a:solidFill>
            <a:ln w="9525">
              <a:solidFill>
                <a:srgbClr val="000000"/>
              </a:solidFill>
              <a:round/>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b="1">
                  <a:solidFill>
                    <a:srgbClr val="000000"/>
                  </a:solidFill>
                  <a:latin typeface="Calibri" pitchFamily="34" charset="0"/>
                </a:rPr>
                <a:t>AO</a:t>
              </a:r>
              <a:endParaRPr lang="en-US" altLang="en-US" sz="1200">
                <a:latin typeface="Calibri" pitchFamily="34" charset="0"/>
              </a:endParaRPr>
            </a:p>
          </p:txBody>
        </p:sp>
        <p:sp>
          <p:nvSpPr>
            <p:cNvPr id="21514" name="Oval 9"/>
            <p:cNvSpPr>
              <a:spLocks noChangeArrowheads="1"/>
            </p:cNvSpPr>
            <p:nvPr/>
          </p:nvSpPr>
          <p:spPr bwMode="auto">
            <a:xfrm>
              <a:off x="4867" y="6603"/>
              <a:ext cx="2896" cy="1816"/>
            </a:xfrm>
            <a:prstGeom prst="ellipse">
              <a:avLst/>
            </a:prstGeom>
            <a:solidFill>
              <a:srgbClr val="BBE0E3"/>
            </a:solidFill>
            <a:ln w="9525">
              <a:solidFill>
                <a:srgbClr val="000000"/>
              </a:solidFill>
              <a:round/>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100" b="1">
                  <a:solidFill>
                    <a:srgbClr val="000000"/>
                  </a:solidFill>
                  <a:latin typeface="Calibri" pitchFamily="34" charset="0"/>
                </a:rPr>
                <a:t>Contracts Committee</a:t>
              </a:r>
              <a:endParaRPr lang="en-US" altLang="en-US" sz="1100">
                <a:latin typeface="Calibri" pitchFamily="34" charset="0"/>
              </a:endParaRPr>
            </a:p>
          </p:txBody>
        </p:sp>
        <p:sp>
          <p:nvSpPr>
            <p:cNvPr id="21515" name="Rectangle 10"/>
            <p:cNvSpPr>
              <a:spLocks noChangeArrowheads="1"/>
            </p:cNvSpPr>
            <p:nvPr/>
          </p:nvSpPr>
          <p:spPr bwMode="auto">
            <a:xfrm>
              <a:off x="2997" y="8749"/>
              <a:ext cx="2042" cy="1486"/>
            </a:xfrm>
            <a:prstGeom prst="rect">
              <a:avLst/>
            </a:prstGeom>
            <a:solidFill>
              <a:srgbClr val="BBE0E3"/>
            </a:solidFill>
            <a:ln w="9525">
              <a:solidFill>
                <a:srgbClr val="000000"/>
              </a:solidFill>
              <a:miter lim="800000"/>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900" b="1">
                  <a:solidFill>
                    <a:srgbClr val="000000"/>
                  </a:solidFill>
                  <a:latin typeface="Calibri" pitchFamily="34" charset="0"/>
                </a:rPr>
                <a:t>PDU</a:t>
              </a:r>
            </a:p>
            <a:p>
              <a:pPr algn="ctr" eaLnBrk="1" hangingPunct="1"/>
              <a:r>
                <a:rPr lang="en-US" altLang="en-US" sz="1200">
                  <a:solidFill>
                    <a:srgbClr val="000000"/>
                  </a:solidFill>
                  <a:latin typeface="Calibri" pitchFamily="34" charset="0"/>
                </a:rPr>
                <a:t>manages </a:t>
              </a:r>
            </a:p>
            <a:p>
              <a:pPr algn="ctr" eaLnBrk="1" hangingPunct="1"/>
              <a:r>
                <a:rPr lang="en-US" altLang="en-US" sz="1200">
                  <a:solidFill>
                    <a:srgbClr val="000000"/>
                  </a:solidFill>
                  <a:latin typeface="Calibri" pitchFamily="34" charset="0"/>
                </a:rPr>
                <a:t>procurement </a:t>
              </a:r>
            </a:p>
            <a:p>
              <a:pPr algn="ctr" eaLnBrk="1" hangingPunct="1"/>
              <a:r>
                <a:rPr lang="en-US" altLang="en-US" sz="1200">
                  <a:solidFill>
                    <a:srgbClr val="000000"/>
                  </a:solidFill>
                  <a:latin typeface="Calibri" pitchFamily="34" charset="0"/>
                </a:rPr>
                <a:t>activities</a:t>
              </a:r>
              <a:endParaRPr lang="en-US" altLang="en-US" sz="1200">
                <a:latin typeface="Calibri" pitchFamily="34" charset="0"/>
              </a:endParaRPr>
            </a:p>
          </p:txBody>
        </p:sp>
        <p:sp>
          <p:nvSpPr>
            <p:cNvPr id="21516" name="Rectangle 11"/>
            <p:cNvSpPr>
              <a:spLocks noChangeArrowheads="1"/>
            </p:cNvSpPr>
            <p:nvPr/>
          </p:nvSpPr>
          <p:spPr bwMode="auto">
            <a:xfrm>
              <a:off x="4595" y="10895"/>
              <a:ext cx="1738" cy="583"/>
            </a:xfrm>
            <a:prstGeom prst="rect">
              <a:avLst/>
            </a:prstGeom>
            <a:solidFill>
              <a:srgbClr val="BBE0E3"/>
            </a:solidFill>
            <a:ln w="9525">
              <a:solidFill>
                <a:srgbClr val="000000"/>
              </a:solidFill>
              <a:miter lim="800000"/>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800">
                  <a:solidFill>
                    <a:srgbClr val="000000"/>
                  </a:solidFill>
                  <a:latin typeface="Calibri" pitchFamily="34" charset="0"/>
                </a:rPr>
                <a:t>User Department</a:t>
              </a:r>
              <a:endParaRPr lang="en-US" altLang="en-US">
                <a:latin typeface="Calibri" pitchFamily="34" charset="0"/>
              </a:endParaRPr>
            </a:p>
          </p:txBody>
        </p:sp>
        <p:sp>
          <p:nvSpPr>
            <p:cNvPr id="21517" name="Rectangle 12"/>
            <p:cNvSpPr>
              <a:spLocks noChangeArrowheads="1"/>
            </p:cNvSpPr>
            <p:nvPr/>
          </p:nvSpPr>
          <p:spPr bwMode="auto">
            <a:xfrm>
              <a:off x="4867" y="11225"/>
              <a:ext cx="1739" cy="583"/>
            </a:xfrm>
            <a:prstGeom prst="rect">
              <a:avLst/>
            </a:prstGeom>
            <a:solidFill>
              <a:srgbClr val="BBE0E3"/>
            </a:solidFill>
            <a:ln w="9525">
              <a:solidFill>
                <a:srgbClr val="000000"/>
              </a:solidFill>
              <a:miter lim="800000"/>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800">
                  <a:solidFill>
                    <a:srgbClr val="000000"/>
                  </a:solidFill>
                  <a:latin typeface="Calibri" pitchFamily="34" charset="0"/>
                </a:rPr>
                <a:t>User Department</a:t>
              </a:r>
              <a:endParaRPr lang="en-US" altLang="en-US">
                <a:latin typeface="Calibri" pitchFamily="34" charset="0"/>
              </a:endParaRPr>
            </a:p>
          </p:txBody>
        </p:sp>
        <p:sp>
          <p:nvSpPr>
            <p:cNvPr id="21518" name="Rectangle 13"/>
            <p:cNvSpPr>
              <a:spLocks noChangeArrowheads="1"/>
            </p:cNvSpPr>
            <p:nvPr/>
          </p:nvSpPr>
          <p:spPr bwMode="auto">
            <a:xfrm>
              <a:off x="5276" y="11720"/>
              <a:ext cx="2413" cy="610"/>
            </a:xfrm>
            <a:prstGeom prst="rect">
              <a:avLst/>
            </a:prstGeom>
            <a:solidFill>
              <a:srgbClr val="BBE0E3"/>
            </a:solidFill>
            <a:ln w="9525">
              <a:solidFill>
                <a:srgbClr val="000000"/>
              </a:solidFill>
              <a:miter lim="800000"/>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100" b="1">
                  <a:solidFill>
                    <a:srgbClr val="000000"/>
                  </a:solidFill>
                  <a:latin typeface="Calibri" pitchFamily="34" charset="0"/>
                </a:rPr>
                <a:t>User Department</a:t>
              </a:r>
            </a:p>
            <a:p>
              <a:pPr algn="ctr" eaLnBrk="1" hangingPunct="1"/>
              <a:r>
                <a:rPr lang="en-US" altLang="en-US" sz="1100">
                  <a:solidFill>
                    <a:srgbClr val="000000"/>
                  </a:solidFill>
                  <a:latin typeface="Calibri" pitchFamily="34" charset="0"/>
                </a:rPr>
                <a:t>Initiate procurements</a:t>
              </a:r>
              <a:endParaRPr lang="en-US" altLang="en-US" sz="1100">
                <a:latin typeface="Calibri" pitchFamily="34" charset="0"/>
              </a:endParaRPr>
            </a:p>
          </p:txBody>
        </p:sp>
        <p:sp>
          <p:nvSpPr>
            <p:cNvPr id="21519" name="Oval 14"/>
            <p:cNvSpPr>
              <a:spLocks noChangeArrowheads="1"/>
            </p:cNvSpPr>
            <p:nvPr/>
          </p:nvSpPr>
          <p:spPr bwMode="auto">
            <a:xfrm>
              <a:off x="7998" y="8089"/>
              <a:ext cx="3088" cy="2971"/>
            </a:xfrm>
            <a:prstGeom prst="ellipse">
              <a:avLst/>
            </a:prstGeom>
            <a:solidFill>
              <a:srgbClr val="BBE0E3"/>
            </a:solidFill>
            <a:ln w="9525">
              <a:solidFill>
                <a:srgbClr val="000000"/>
              </a:solidFill>
              <a:round/>
              <a:headEnd/>
              <a:tailEnd/>
            </a:ln>
          </p:spPr>
          <p:txBody>
            <a:bodyPr lIns="62179" tIns="31090" rIns="62179" bIns="3109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b="1">
                  <a:solidFill>
                    <a:srgbClr val="000000"/>
                  </a:solidFill>
                  <a:latin typeface="Calibri" pitchFamily="34" charset="0"/>
                </a:rPr>
                <a:t>Evaluation Committee</a:t>
              </a:r>
            </a:p>
            <a:p>
              <a:pPr algn="ctr" eaLnBrk="1" hangingPunct="1"/>
              <a:r>
                <a:rPr lang="en-US" altLang="en-US" sz="1200">
                  <a:solidFill>
                    <a:srgbClr val="000000"/>
                  </a:solidFill>
                  <a:latin typeface="Calibri" pitchFamily="34" charset="0"/>
                </a:rPr>
                <a:t>conducts evaluations</a:t>
              </a:r>
              <a:endParaRPr lang="en-US" altLang="en-US" sz="1200">
                <a:latin typeface="Calibri" pitchFamily="34" charset="0"/>
              </a:endParaRPr>
            </a:p>
          </p:txBody>
        </p:sp>
        <p:sp>
          <p:nvSpPr>
            <p:cNvPr id="21520" name="Text Box 15"/>
            <p:cNvSpPr txBox="1">
              <a:spLocks noChangeArrowheads="1"/>
            </p:cNvSpPr>
            <p:nvPr/>
          </p:nvSpPr>
          <p:spPr bwMode="auto">
            <a:xfrm>
              <a:off x="8135" y="7593"/>
              <a:ext cx="1634" cy="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2179" tIns="31090" rIns="62179" bIns="31090"/>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a:solidFill>
                    <a:srgbClr val="000000"/>
                  </a:solidFill>
                  <a:latin typeface="Calibri" pitchFamily="34" charset="0"/>
                </a:rPr>
                <a:t>Approves</a:t>
              </a:r>
              <a:endParaRPr lang="en-US" altLang="en-US" sz="1200">
                <a:latin typeface="Calibri" pitchFamily="34" charset="0"/>
              </a:endParaRPr>
            </a:p>
          </p:txBody>
        </p:sp>
        <p:sp>
          <p:nvSpPr>
            <p:cNvPr id="21521" name="Text Box 16"/>
            <p:cNvSpPr txBox="1">
              <a:spLocks noChangeArrowheads="1"/>
            </p:cNvSpPr>
            <p:nvPr/>
          </p:nvSpPr>
          <p:spPr bwMode="auto">
            <a:xfrm>
              <a:off x="6909" y="10235"/>
              <a:ext cx="1641" cy="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2179" tIns="31090" rIns="62179" bIns="31090"/>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a:solidFill>
                    <a:srgbClr val="000000"/>
                  </a:solidFill>
                  <a:latin typeface="Calibri" pitchFamily="34" charset="0"/>
                </a:rPr>
                <a:t>reports to</a:t>
              </a:r>
              <a:endParaRPr lang="en-US" altLang="en-US" sz="1200">
                <a:latin typeface="Calibri" pitchFamily="34" charset="0"/>
              </a:endParaRPr>
            </a:p>
          </p:txBody>
        </p:sp>
        <p:sp>
          <p:nvSpPr>
            <p:cNvPr id="21522" name="Text Box 17"/>
            <p:cNvSpPr txBox="1">
              <a:spLocks noChangeArrowheads="1"/>
            </p:cNvSpPr>
            <p:nvPr/>
          </p:nvSpPr>
          <p:spPr bwMode="auto">
            <a:xfrm>
              <a:off x="6773" y="5612"/>
              <a:ext cx="1641" cy="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2179" tIns="31090" rIns="62179" bIns="31090"/>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a:solidFill>
                    <a:srgbClr val="000000"/>
                  </a:solidFill>
                  <a:latin typeface="Calibri" pitchFamily="34" charset="0"/>
                </a:rPr>
                <a:t>appoints the</a:t>
              </a:r>
              <a:endParaRPr lang="en-US" altLang="en-US" sz="1200">
                <a:latin typeface="Calibri" pitchFamily="34" charset="0"/>
              </a:endParaRPr>
            </a:p>
          </p:txBody>
        </p:sp>
        <p:sp>
          <p:nvSpPr>
            <p:cNvPr id="21523" name="Line 18"/>
            <p:cNvSpPr>
              <a:spLocks noChangeShapeType="1"/>
            </p:cNvSpPr>
            <p:nvPr/>
          </p:nvSpPr>
          <p:spPr bwMode="auto">
            <a:xfrm>
              <a:off x="6365" y="6273"/>
              <a:ext cx="0" cy="486"/>
            </a:xfrm>
            <a:prstGeom prst="line">
              <a:avLst/>
            </a:prstGeom>
            <a:noFill/>
            <a:ln w="76200">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1524" name="Line 19"/>
            <p:cNvSpPr>
              <a:spLocks noChangeShapeType="1"/>
            </p:cNvSpPr>
            <p:nvPr/>
          </p:nvSpPr>
          <p:spPr bwMode="auto">
            <a:xfrm>
              <a:off x="7726" y="7923"/>
              <a:ext cx="808" cy="661"/>
            </a:xfrm>
            <a:prstGeom prst="line">
              <a:avLst/>
            </a:prstGeom>
            <a:noFill/>
            <a:ln w="76200">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1525" name="Line 20"/>
            <p:cNvSpPr>
              <a:spLocks noChangeShapeType="1"/>
            </p:cNvSpPr>
            <p:nvPr/>
          </p:nvSpPr>
          <p:spPr bwMode="auto">
            <a:xfrm flipH="1">
              <a:off x="4913" y="9739"/>
              <a:ext cx="3194" cy="0"/>
            </a:xfrm>
            <a:prstGeom prst="line">
              <a:avLst/>
            </a:prstGeom>
            <a:noFill/>
            <a:ln w="76200">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1526" name="Line 21"/>
            <p:cNvSpPr>
              <a:spLocks noChangeShapeType="1"/>
            </p:cNvSpPr>
            <p:nvPr/>
          </p:nvSpPr>
          <p:spPr bwMode="auto">
            <a:xfrm flipV="1">
              <a:off x="4913" y="10235"/>
              <a:ext cx="0" cy="682"/>
            </a:xfrm>
            <a:prstGeom prst="line">
              <a:avLst/>
            </a:prstGeom>
            <a:noFill/>
            <a:ln w="76200">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1527" name="Line 22"/>
            <p:cNvSpPr>
              <a:spLocks noChangeShapeType="1"/>
            </p:cNvSpPr>
            <p:nvPr/>
          </p:nvSpPr>
          <p:spPr bwMode="auto">
            <a:xfrm flipV="1">
              <a:off x="4594" y="7923"/>
              <a:ext cx="545" cy="825"/>
            </a:xfrm>
            <a:prstGeom prst="line">
              <a:avLst/>
            </a:prstGeom>
            <a:noFill/>
            <a:ln w="76200">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grpSp>
      <p:sp>
        <p:nvSpPr>
          <p:cNvPr id="21509" name="Slide Number Placeholder 5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F61682FA-C577-428C-8B64-C63E302AD88D}" type="slidenum">
              <a:rPr lang="en-US" altLang="en-US" smtClean="0">
                <a:solidFill>
                  <a:schemeClr val="tx2"/>
                </a:solidFill>
              </a:rPr>
              <a:pPr eaLnBrk="1" hangingPunct="1"/>
              <a:t>14</a:t>
            </a:fld>
            <a:endParaRPr lang="en-US" altLang="en-US" smtClean="0">
              <a:solidFill>
                <a:schemeClr val="tx2"/>
              </a:solidFill>
            </a:endParaRPr>
          </a:p>
        </p:txBody>
      </p:sp>
      <p:sp>
        <p:nvSpPr>
          <p:cNvPr id="21510" name="Footer Placeholder 56"/>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990600" y="1981200"/>
            <a:ext cx="7408863" cy="4267200"/>
          </a:xfrm>
        </p:spPr>
        <p:txBody>
          <a:bodyPr/>
          <a:lstStyle/>
          <a:p>
            <a:pPr eaLnBrk="1" hangingPunct="1"/>
            <a:r>
              <a:rPr lang="en-GB" altLang="en-US" smtClean="0">
                <a:ea typeface="ＭＳ Ｐゴシック" pitchFamily="34" charset="-128"/>
              </a:rPr>
              <a:t>The Public Procurement and Disposal of Public Assets Authority (PPDA) as regulator and advisor. .</a:t>
            </a:r>
            <a:endParaRPr lang="en-US" altLang="en-US" sz="2800" smtClean="0">
              <a:ea typeface="ＭＳ Ｐゴシック" pitchFamily="34" charset="-128"/>
            </a:endParaRPr>
          </a:p>
          <a:p>
            <a:pPr eaLnBrk="1" hangingPunct="1"/>
            <a:r>
              <a:rPr lang="en-GB" altLang="en-US" smtClean="0">
                <a:ea typeface="ＭＳ Ｐゴシック" pitchFamily="34" charset="-128"/>
              </a:rPr>
              <a:t>Providers being natural person or incorporated body licensed to undertake business activities and</a:t>
            </a:r>
          </a:p>
          <a:p>
            <a:pPr eaLnBrk="1" hangingPunct="1"/>
            <a:r>
              <a:rPr lang="en-GB" altLang="en-US" smtClean="0">
                <a:ea typeface="ＭＳ Ｐゴシック" pitchFamily="34" charset="-128"/>
              </a:rPr>
              <a:t>The Procuring and Disposing Entities (PDEs) </a:t>
            </a:r>
            <a:endParaRPr lang="en-US" altLang="en-US" sz="2800" smtClean="0">
              <a:ea typeface="ＭＳ Ｐゴシック" pitchFamily="34" charset="-128"/>
            </a:endParaRPr>
          </a:p>
          <a:p>
            <a:pPr lvl="2" eaLnBrk="1" hangingPunct="1"/>
            <a:r>
              <a:rPr lang="en-US" altLang="en-US" smtClean="0">
                <a:ea typeface="Arial" pitchFamily="34" charset="0"/>
              </a:rPr>
              <a:t>Comprised of </a:t>
            </a:r>
            <a:r>
              <a:rPr lang="en-GB" altLang="en-US" smtClean="0">
                <a:ea typeface="Arial" pitchFamily="34" charset="0"/>
              </a:rPr>
              <a:t>ministries, commissions, public institutions and statutory bodies and Local govt that must have the following::</a:t>
            </a:r>
            <a:endParaRPr lang="en-US" altLang="en-US" sz="2600" smtClean="0">
              <a:ea typeface="Arial" pitchFamily="34" charset="0"/>
            </a:endParaRPr>
          </a:p>
          <a:p>
            <a:pPr lvl="3" eaLnBrk="1" hangingPunct="1"/>
            <a:r>
              <a:rPr lang="en-GB" altLang="en-US" smtClean="0">
                <a:ea typeface="Arial" pitchFamily="34" charset="0"/>
              </a:rPr>
              <a:t>One Accounting Officer; One Contracts Committee,</a:t>
            </a:r>
            <a:endParaRPr lang="en-US" altLang="en-US" sz="2200" smtClean="0">
              <a:ea typeface="Arial" pitchFamily="34" charset="0"/>
            </a:endParaRPr>
          </a:p>
          <a:p>
            <a:pPr lvl="3" eaLnBrk="1" hangingPunct="1"/>
            <a:r>
              <a:rPr lang="en-GB" altLang="en-US" smtClean="0">
                <a:ea typeface="Arial" pitchFamily="34" charset="0"/>
              </a:rPr>
              <a:t>One Procurement and Disposal Unit and User Departments </a:t>
            </a:r>
          </a:p>
          <a:p>
            <a:pPr lvl="3" eaLnBrk="1" hangingPunct="1"/>
            <a:r>
              <a:rPr lang="en-GB" altLang="en-US" smtClean="0">
                <a:ea typeface="Arial" pitchFamily="34" charset="0"/>
              </a:rPr>
              <a:t>An Evaluation Committee</a:t>
            </a:r>
            <a:r>
              <a:rPr lang="en-US" altLang="en-US" smtClean="0">
                <a:ea typeface="Arial" pitchFamily="34" charset="0"/>
              </a:rPr>
              <a:t> (Adhoc).</a:t>
            </a:r>
          </a:p>
          <a:p>
            <a:pPr eaLnBrk="1" hangingPunct="1"/>
            <a:endParaRPr lang="en-US" altLang="en-US" sz="2800" smtClean="0">
              <a:ea typeface="ＭＳ Ｐゴシック" pitchFamily="34" charset="-128"/>
            </a:endParaRPr>
          </a:p>
        </p:txBody>
      </p:sp>
      <p:sp>
        <p:nvSpPr>
          <p:cNvPr id="22531" name="Title 2"/>
          <p:cNvSpPr>
            <a:spLocks noGrp="1"/>
          </p:cNvSpPr>
          <p:nvPr>
            <p:ph type="title"/>
          </p:nvPr>
        </p:nvSpPr>
        <p:spPr/>
        <p:txBody>
          <a:bodyPr/>
          <a:lstStyle/>
          <a:p>
            <a:pPr eaLnBrk="1" hangingPunct="1"/>
            <a:r>
              <a:rPr lang="en-GB" altLang="en-US" smtClean="0">
                <a:ea typeface="ＭＳ Ｐゴシック" pitchFamily="34" charset="-128"/>
              </a:rPr>
              <a:t>Key players in the procurement process</a:t>
            </a:r>
          </a:p>
        </p:txBody>
      </p:sp>
      <p:sp>
        <p:nvSpPr>
          <p:cNvPr id="225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C2B05DE8-6205-46D1-A81C-E1F1C1976576}" type="slidenum">
              <a:rPr lang="en-US" altLang="en-US" smtClean="0">
                <a:solidFill>
                  <a:schemeClr val="tx2"/>
                </a:solidFill>
              </a:rPr>
              <a:pPr eaLnBrk="1" hangingPunct="1"/>
              <a:t>15</a:t>
            </a:fld>
            <a:endParaRPr lang="en-US" altLang="en-US" smtClean="0">
              <a:solidFill>
                <a:schemeClr val="tx2"/>
              </a:solidFill>
            </a:endParaRPr>
          </a:p>
        </p:txBody>
      </p:sp>
      <p:sp>
        <p:nvSpPr>
          <p:cNvPr id="2253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2"/>
          <p:cNvSpPr>
            <a:spLocks noGrp="1"/>
          </p:cNvSpPr>
          <p:nvPr/>
        </p:nvSpPr>
        <p:spPr bwMode="auto">
          <a:xfrm>
            <a:off x="4379913" y="6408738"/>
            <a:ext cx="23510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r>
              <a:rPr lang="en-GB" altLang="en-US" sz="1000"/>
              <a:t>PPDA WORKSHOP</a:t>
            </a:r>
          </a:p>
        </p:txBody>
      </p:sp>
      <p:sp>
        <p:nvSpPr>
          <p:cNvPr id="23555" name="Slide Number Placeholder 3"/>
          <p:cNvSpPr>
            <a:spLocks noGrp="1"/>
          </p:cNvSpPr>
          <p:nvPr/>
        </p:nvSpPr>
        <p:spPr bwMode="auto">
          <a:xfrm>
            <a:off x="8647113" y="6408738"/>
            <a:ext cx="366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C294E957-3C38-4BA2-800B-AD3B02CAA6C3}" type="slidenum">
              <a:rPr lang="en-GB" altLang="en-US" sz="1000"/>
              <a:pPr algn="r" eaLnBrk="1" hangingPunct="1"/>
              <a:t>16</a:t>
            </a:fld>
            <a:endParaRPr lang="en-GB" altLang="en-US" sz="1000"/>
          </a:p>
        </p:txBody>
      </p:sp>
      <p:sp>
        <p:nvSpPr>
          <p:cNvPr id="23556" name="Rectangle 5"/>
          <p:cNvSpPr>
            <a:spLocks noChangeArrowheads="1"/>
          </p:cNvSpPr>
          <p:nvPr/>
        </p:nvSpPr>
        <p:spPr bwMode="auto">
          <a:xfrm>
            <a:off x="900113" y="0"/>
            <a:ext cx="7797800"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600" b="1">
                <a:solidFill>
                  <a:schemeClr val="tx2"/>
                </a:solidFill>
              </a:rPr>
              <a:t>ROLES AND RESPONSIBILITIES IN THE PROCUREMENT CYCLE</a:t>
            </a:r>
          </a:p>
        </p:txBody>
      </p:sp>
      <p:sp>
        <p:nvSpPr>
          <p:cNvPr id="23557" name="Text Box 3"/>
          <p:cNvSpPr txBox="1">
            <a:spLocks noChangeArrowheads="1"/>
          </p:cNvSpPr>
          <p:nvPr/>
        </p:nvSpPr>
        <p:spPr bwMode="auto">
          <a:xfrm>
            <a:off x="4284663" y="404813"/>
            <a:ext cx="2374900" cy="739775"/>
          </a:xfrm>
          <a:prstGeom prst="rect">
            <a:avLst/>
          </a:prstGeom>
          <a:solidFill>
            <a:srgbClr val="FFCCFF"/>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spcBef>
                <a:spcPct val="50000"/>
              </a:spcBef>
            </a:pPr>
            <a:r>
              <a:rPr lang="en-GB" altLang="en-US" sz="1400" b="1">
                <a:latin typeface="Times New Roman" pitchFamily="18" charset="0"/>
              </a:rPr>
              <a:t>Procurement Requisition. Filled with clear Specs/TOR/SOW</a:t>
            </a:r>
          </a:p>
        </p:txBody>
      </p:sp>
      <p:sp>
        <p:nvSpPr>
          <p:cNvPr id="23558" name="Text Box 4"/>
          <p:cNvSpPr txBox="1">
            <a:spLocks noChangeArrowheads="1"/>
          </p:cNvSpPr>
          <p:nvPr/>
        </p:nvSpPr>
        <p:spPr bwMode="auto">
          <a:xfrm>
            <a:off x="6227763" y="1341438"/>
            <a:ext cx="2663825" cy="1063625"/>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lnSpc>
                <a:spcPct val="70000"/>
              </a:lnSpc>
              <a:spcBef>
                <a:spcPct val="25000"/>
              </a:spcBef>
            </a:pPr>
            <a:r>
              <a:rPr lang="en-GB" altLang="en-US" sz="1400" b="1">
                <a:latin typeface="Times New Roman" pitchFamily="18" charset="0"/>
              </a:rPr>
              <a:t>Review of:</a:t>
            </a:r>
          </a:p>
          <a:p>
            <a:pPr eaLnBrk="1" hangingPunct="1">
              <a:lnSpc>
                <a:spcPct val="70000"/>
              </a:lnSpc>
              <a:spcBef>
                <a:spcPct val="25000"/>
              </a:spcBef>
              <a:buFontTx/>
              <a:buChar char="•"/>
            </a:pPr>
            <a:r>
              <a:rPr lang="en-GB" altLang="en-US" sz="1400" b="1">
                <a:latin typeface="Times New Roman" pitchFamily="18" charset="0"/>
              </a:rPr>
              <a:t> Specifications/TOR/SOW</a:t>
            </a:r>
          </a:p>
          <a:p>
            <a:pPr eaLnBrk="1" hangingPunct="1">
              <a:lnSpc>
                <a:spcPct val="70000"/>
              </a:lnSpc>
              <a:spcBef>
                <a:spcPct val="25000"/>
              </a:spcBef>
              <a:buFontTx/>
              <a:buChar char="•"/>
            </a:pPr>
            <a:r>
              <a:rPr lang="en-GB" altLang="en-US" sz="1400" b="1">
                <a:latin typeface="Times New Roman" pitchFamily="18" charset="0"/>
              </a:rPr>
              <a:t> Procurement  method</a:t>
            </a:r>
          </a:p>
          <a:p>
            <a:pPr eaLnBrk="1" hangingPunct="1">
              <a:lnSpc>
                <a:spcPct val="70000"/>
              </a:lnSpc>
              <a:spcBef>
                <a:spcPct val="25000"/>
              </a:spcBef>
              <a:buFontTx/>
              <a:buChar char="•"/>
            </a:pPr>
            <a:r>
              <a:rPr lang="en-GB" altLang="en-US" sz="1400" b="1">
                <a:latin typeface="Times New Roman" pitchFamily="18" charset="0"/>
              </a:rPr>
              <a:t> Evaluation Criteria</a:t>
            </a:r>
          </a:p>
          <a:p>
            <a:pPr eaLnBrk="1" hangingPunct="1">
              <a:lnSpc>
                <a:spcPct val="70000"/>
              </a:lnSpc>
              <a:spcBef>
                <a:spcPct val="25000"/>
              </a:spcBef>
              <a:buFontTx/>
              <a:buChar char="•"/>
            </a:pPr>
            <a:r>
              <a:rPr lang="en-GB" altLang="en-US" sz="1400" b="1">
                <a:latin typeface="Times New Roman" pitchFamily="18" charset="0"/>
              </a:rPr>
              <a:t>Potential supply market</a:t>
            </a:r>
          </a:p>
        </p:txBody>
      </p:sp>
      <p:sp>
        <p:nvSpPr>
          <p:cNvPr id="23559" name="Text Box 5"/>
          <p:cNvSpPr txBox="1">
            <a:spLocks noChangeArrowheads="1"/>
          </p:cNvSpPr>
          <p:nvPr/>
        </p:nvSpPr>
        <p:spPr bwMode="auto">
          <a:xfrm>
            <a:off x="5580063" y="3573463"/>
            <a:ext cx="3241675" cy="920750"/>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lnSpc>
                <a:spcPct val="70000"/>
              </a:lnSpc>
              <a:spcBef>
                <a:spcPct val="30000"/>
              </a:spcBef>
            </a:pPr>
            <a:r>
              <a:rPr lang="en-GB" altLang="en-US" sz="1400" b="1">
                <a:latin typeface="Times New Roman" pitchFamily="18" charset="0"/>
              </a:rPr>
              <a:t>Preparation of Bidding Documents</a:t>
            </a:r>
            <a:r>
              <a:rPr lang="en-US" altLang="en-US" sz="1400" b="1">
                <a:latin typeface="Times New Roman" pitchFamily="18" charset="0"/>
              </a:rPr>
              <a:t> e.g:</a:t>
            </a:r>
            <a:endParaRPr lang="en-GB" altLang="en-US" sz="1400" b="1">
              <a:latin typeface="Times New Roman" pitchFamily="18" charset="0"/>
            </a:endParaRPr>
          </a:p>
          <a:p>
            <a:pPr eaLnBrk="1" hangingPunct="1">
              <a:lnSpc>
                <a:spcPct val="70000"/>
              </a:lnSpc>
              <a:spcBef>
                <a:spcPct val="30000"/>
              </a:spcBef>
              <a:buFontTx/>
              <a:buChar char="•"/>
            </a:pPr>
            <a:r>
              <a:rPr lang="en-GB" altLang="en-US" sz="1600" b="1">
                <a:latin typeface="Times New Roman" pitchFamily="18" charset="0"/>
              </a:rPr>
              <a:t> </a:t>
            </a:r>
            <a:r>
              <a:rPr lang="en-GB" altLang="en-US" sz="1400" b="1">
                <a:latin typeface="Times New Roman" pitchFamily="18" charset="0"/>
              </a:rPr>
              <a:t>Instruction to Bidders</a:t>
            </a:r>
          </a:p>
          <a:p>
            <a:pPr eaLnBrk="1" hangingPunct="1">
              <a:lnSpc>
                <a:spcPct val="70000"/>
              </a:lnSpc>
              <a:spcBef>
                <a:spcPct val="30000"/>
              </a:spcBef>
              <a:buFontTx/>
              <a:buChar char="•"/>
            </a:pPr>
            <a:r>
              <a:rPr lang="en-GB" altLang="en-US" sz="1400" b="1">
                <a:latin typeface="Times New Roman" pitchFamily="18" charset="0"/>
              </a:rPr>
              <a:t> Price Schedule</a:t>
            </a:r>
          </a:p>
          <a:p>
            <a:pPr eaLnBrk="1" hangingPunct="1">
              <a:lnSpc>
                <a:spcPct val="70000"/>
              </a:lnSpc>
              <a:spcBef>
                <a:spcPct val="30000"/>
              </a:spcBef>
              <a:buFontTx/>
              <a:buChar char="•"/>
            </a:pPr>
            <a:r>
              <a:rPr lang="en-GB" altLang="en-US" sz="1400" b="1">
                <a:latin typeface="Times New Roman" pitchFamily="18" charset="0"/>
              </a:rPr>
              <a:t> Terms and Conditions</a:t>
            </a:r>
          </a:p>
        </p:txBody>
      </p:sp>
      <p:sp>
        <p:nvSpPr>
          <p:cNvPr id="23560" name="Line 6"/>
          <p:cNvSpPr>
            <a:spLocks noChangeShapeType="1"/>
          </p:cNvSpPr>
          <p:nvPr/>
        </p:nvSpPr>
        <p:spPr bwMode="auto">
          <a:xfrm>
            <a:off x="7235825" y="4508500"/>
            <a:ext cx="0" cy="3603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61" name="Line 7"/>
          <p:cNvSpPr>
            <a:spLocks noChangeShapeType="1"/>
          </p:cNvSpPr>
          <p:nvPr/>
        </p:nvSpPr>
        <p:spPr bwMode="auto">
          <a:xfrm flipH="1">
            <a:off x="6732588" y="5229225"/>
            <a:ext cx="431800" cy="3603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62" name="Text Box 8"/>
          <p:cNvSpPr txBox="1">
            <a:spLocks noChangeArrowheads="1"/>
          </p:cNvSpPr>
          <p:nvPr/>
        </p:nvSpPr>
        <p:spPr bwMode="auto">
          <a:xfrm>
            <a:off x="4067175" y="5589588"/>
            <a:ext cx="2376488" cy="441325"/>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lnSpc>
                <a:spcPct val="80000"/>
              </a:lnSpc>
              <a:spcBef>
                <a:spcPct val="35000"/>
              </a:spcBef>
            </a:pPr>
            <a:r>
              <a:rPr lang="en-GB" altLang="en-US" sz="1400" b="1">
                <a:latin typeface="Times New Roman" pitchFamily="18" charset="0"/>
              </a:rPr>
              <a:t>Advertisement and Invitations for Bids</a:t>
            </a:r>
          </a:p>
        </p:txBody>
      </p:sp>
      <p:sp>
        <p:nvSpPr>
          <p:cNvPr id="23563" name="Text Box 9"/>
          <p:cNvSpPr txBox="1">
            <a:spLocks noChangeArrowheads="1"/>
          </p:cNvSpPr>
          <p:nvPr/>
        </p:nvSpPr>
        <p:spPr bwMode="auto">
          <a:xfrm>
            <a:off x="2195513" y="5589588"/>
            <a:ext cx="1512887" cy="463550"/>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lnSpc>
                <a:spcPct val="85000"/>
              </a:lnSpc>
              <a:spcBef>
                <a:spcPct val="25000"/>
              </a:spcBef>
            </a:pPr>
            <a:r>
              <a:rPr lang="en-GB" altLang="en-US" sz="1400" b="1">
                <a:latin typeface="Times New Roman" pitchFamily="18" charset="0"/>
              </a:rPr>
              <a:t>Receipt and opening  of bids</a:t>
            </a:r>
          </a:p>
        </p:txBody>
      </p:sp>
      <p:sp>
        <p:nvSpPr>
          <p:cNvPr id="23564" name="Text Box 10"/>
          <p:cNvSpPr txBox="1">
            <a:spLocks noChangeArrowheads="1"/>
          </p:cNvSpPr>
          <p:nvPr/>
        </p:nvSpPr>
        <p:spPr bwMode="auto">
          <a:xfrm>
            <a:off x="323850" y="2708275"/>
            <a:ext cx="2087563" cy="676275"/>
          </a:xfrm>
          <a:prstGeom prst="rect">
            <a:avLst/>
          </a:prstGeom>
          <a:solidFill>
            <a:srgbClr val="CCFF99"/>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lnSpc>
                <a:spcPct val="70000"/>
              </a:lnSpc>
              <a:spcBef>
                <a:spcPct val="30000"/>
              </a:spcBef>
              <a:buFontTx/>
              <a:buChar char="•"/>
            </a:pPr>
            <a:r>
              <a:rPr lang="en-US" altLang="en-US" sz="1400" b="1">
                <a:latin typeface="Times New Roman" pitchFamily="18" charset="0"/>
              </a:rPr>
              <a:t>Sign Contract</a:t>
            </a:r>
          </a:p>
          <a:p>
            <a:pPr eaLnBrk="1" hangingPunct="1">
              <a:lnSpc>
                <a:spcPct val="70000"/>
              </a:lnSpc>
              <a:spcBef>
                <a:spcPct val="30000"/>
              </a:spcBef>
              <a:buFontTx/>
              <a:buChar char="•"/>
            </a:pPr>
            <a:r>
              <a:rPr lang="en-US" altLang="en-US" sz="1400" b="1">
                <a:latin typeface="Times New Roman" pitchFamily="18" charset="0"/>
              </a:rPr>
              <a:t>Communicate </a:t>
            </a:r>
            <a:r>
              <a:rPr lang="en-GB" altLang="en-US" sz="1400" b="1">
                <a:latin typeface="Times New Roman" pitchFamily="18" charset="0"/>
              </a:rPr>
              <a:t>Award</a:t>
            </a:r>
          </a:p>
          <a:p>
            <a:pPr eaLnBrk="1" hangingPunct="1">
              <a:lnSpc>
                <a:spcPct val="70000"/>
              </a:lnSpc>
              <a:spcBef>
                <a:spcPct val="30000"/>
              </a:spcBef>
              <a:buFontTx/>
              <a:buChar char="•"/>
            </a:pPr>
            <a:r>
              <a:rPr lang="en-GB" altLang="en-US" sz="1400" b="1">
                <a:latin typeface="Times New Roman" pitchFamily="18" charset="0"/>
              </a:rPr>
              <a:t>Administrative review</a:t>
            </a:r>
          </a:p>
        </p:txBody>
      </p:sp>
      <p:sp>
        <p:nvSpPr>
          <p:cNvPr id="23565" name="Text Box 11"/>
          <p:cNvSpPr txBox="1">
            <a:spLocks noChangeArrowheads="1"/>
          </p:cNvSpPr>
          <p:nvPr/>
        </p:nvSpPr>
        <p:spPr bwMode="auto">
          <a:xfrm>
            <a:off x="179388" y="1628775"/>
            <a:ext cx="1368425" cy="889000"/>
          </a:xfrm>
          <a:prstGeom prst="rect">
            <a:avLst/>
          </a:prstGeom>
          <a:solidFill>
            <a:srgbClr val="FFCCFF"/>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lnSpc>
                <a:spcPct val="70000"/>
              </a:lnSpc>
              <a:spcBef>
                <a:spcPct val="30000"/>
              </a:spcBef>
            </a:pPr>
            <a:r>
              <a:rPr lang="en-GB" altLang="en-US" sz="1400" b="1">
                <a:latin typeface="Times New Roman" pitchFamily="18" charset="0"/>
              </a:rPr>
              <a:t>Contract</a:t>
            </a:r>
          </a:p>
          <a:p>
            <a:pPr eaLnBrk="1" hangingPunct="1">
              <a:lnSpc>
                <a:spcPct val="70000"/>
              </a:lnSpc>
              <a:spcBef>
                <a:spcPct val="30000"/>
              </a:spcBef>
            </a:pPr>
            <a:r>
              <a:rPr lang="en-GB" altLang="en-US" sz="1400" b="1">
                <a:latin typeface="Times New Roman" pitchFamily="18" charset="0"/>
              </a:rPr>
              <a:t>Management </a:t>
            </a:r>
          </a:p>
          <a:p>
            <a:pPr eaLnBrk="1" hangingPunct="1">
              <a:lnSpc>
                <a:spcPct val="70000"/>
              </a:lnSpc>
              <a:spcBef>
                <a:spcPct val="30000"/>
              </a:spcBef>
              <a:buFontTx/>
              <a:buChar char="•"/>
            </a:pPr>
            <a:r>
              <a:rPr lang="en-GB" altLang="en-US" sz="1400" b="1">
                <a:latin typeface="Times New Roman" pitchFamily="18" charset="0"/>
              </a:rPr>
              <a:t> Delivery</a:t>
            </a:r>
          </a:p>
          <a:p>
            <a:pPr eaLnBrk="1" hangingPunct="1">
              <a:lnSpc>
                <a:spcPct val="70000"/>
              </a:lnSpc>
              <a:spcBef>
                <a:spcPct val="30000"/>
              </a:spcBef>
              <a:buFontTx/>
              <a:buChar char="•"/>
            </a:pPr>
            <a:r>
              <a:rPr lang="en-GB" altLang="en-US" sz="1400" b="1">
                <a:latin typeface="Times New Roman" pitchFamily="18" charset="0"/>
              </a:rPr>
              <a:t> Payment</a:t>
            </a:r>
          </a:p>
        </p:txBody>
      </p:sp>
      <p:sp>
        <p:nvSpPr>
          <p:cNvPr id="23566" name="Line 12"/>
          <p:cNvSpPr>
            <a:spLocks noChangeShapeType="1"/>
          </p:cNvSpPr>
          <p:nvPr/>
        </p:nvSpPr>
        <p:spPr bwMode="auto">
          <a:xfrm flipV="1">
            <a:off x="755650" y="4868863"/>
            <a:ext cx="0" cy="5762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67" name="Line 13"/>
          <p:cNvSpPr>
            <a:spLocks noChangeShapeType="1"/>
          </p:cNvSpPr>
          <p:nvPr/>
        </p:nvSpPr>
        <p:spPr bwMode="auto">
          <a:xfrm flipV="1">
            <a:off x="1187450" y="2420938"/>
            <a:ext cx="0" cy="2873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68" name="Line 14"/>
          <p:cNvSpPr>
            <a:spLocks noChangeShapeType="1"/>
          </p:cNvSpPr>
          <p:nvPr/>
        </p:nvSpPr>
        <p:spPr bwMode="auto">
          <a:xfrm flipV="1">
            <a:off x="1258888" y="1052513"/>
            <a:ext cx="0" cy="5778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69" name="Rectangle 18"/>
          <p:cNvSpPr>
            <a:spLocks noChangeArrowheads="1"/>
          </p:cNvSpPr>
          <p:nvPr/>
        </p:nvSpPr>
        <p:spPr bwMode="auto">
          <a:xfrm>
            <a:off x="2987675" y="1557338"/>
            <a:ext cx="433388" cy="358775"/>
          </a:xfrm>
          <a:prstGeom prst="rect">
            <a:avLst/>
          </a:prstGeom>
          <a:solidFill>
            <a:srgbClr val="FFCCFF"/>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a:p>
        </p:txBody>
      </p:sp>
      <p:sp>
        <p:nvSpPr>
          <p:cNvPr id="23570" name="Text Box 16"/>
          <p:cNvSpPr txBox="1">
            <a:spLocks noChangeArrowheads="1"/>
          </p:cNvSpPr>
          <p:nvPr/>
        </p:nvSpPr>
        <p:spPr bwMode="auto">
          <a:xfrm>
            <a:off x="3419475" y="1484313"/>
            <a:ext cx="21605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a:t>User Department</a:t>
            </a:r>
          </a:p>
        </p:txBody>
      </p:sp>
      <p:sp>
        <p:nvSpPr>
          <p:cNvPr id="23571" name="Rectangle 20"/>
          <p:cNvSpPr>
            <a:spLocks noChangeArrowheads="1"/>
          </p:cNvSpPr>
          <p:nvPr/>
        </p:nvSpPr>
        <p:spPr bwMode="auto">
          <a:xfrm>
            <a:off x="2987675" y="2060575"/>
            <a:ext cx="433388" cy="358775"/>
          </a:xfrm>
          <a:prstGeom prst="rect">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a:p>
        </p:txBody>
      </p:sp>
      <p:sp>
        <p:nvSpPr>
          <p:cNvPr id="23572" name="Rectangle 21"/>
          <p:cNvSpPr>
            <a:spLocks noChangeArrowheads="1"/>
          </p:cNvSpPr>
          <p:nvPr/>
        </p:nvSpPr>
        <p:spPr bwMode="auto">
          <a:xfrm>
            <a:off x="2987675" y="2565400"/>
            <a:ext cx="433388" cy="358775"/>
          </a:xfrm>
          <a:prstGeom prst="rect">
            <a:avLst/>
          </a:prstGeom>
          <a:solidFill>
            <a:srgbClr val="CCFF99"/>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a:p>
        </p:txBody>
      </p:sp>
      <p:sp>
        <p:nvSpPr>
          <p:cNvPr id="23573" name="Text Box 19"/>
          <p:cNvSpPr txBox="1">
            <a:spLocks noChangeArrowheads="1"/>
          </p:cNvSpPr>
          <p:nvPr/>
        </p:nvSpPr>
        <p:spPr bwMode="auto">
          <a:xfrm>
            <a:off x="3419475" y="1916113"/>
            <a:ext cx="21605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a:t>Procurement &amp; Disposal Unit</a:t>
            </a:r>
          </a:p>
        </p:txBody>
      </p:sp>
      <p:sp>
        <p:nvSpPr>
          <p:cNvPr id="23574" name="Text Box 20"/>
          <p:cNvSpPr txBox="1">
            <a:spLocks noChangeArrowheads="1"/>
          </p:cNvSpPr>
          <p:nvPr/>
        </p:nvSpPr>
        <p:spPr bwMode="auto">
          <a:xfrm>
            <a:off x="3419475" y="2565400"/>
            <a:ext cx="21605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a:t>Accounting Officer</a:t>
            </a:r>
          </a:p>
        </p:txBody>
      </p:sp>
      <p:sp>
        <p:nvSpPr>
          <p:cNvPr id="23575" name="Line 21"/>
          <p:cNvSpPr>
            <a:spLocks noChangeShapeType="1"/>
          </p:cNvSpPr>
          <p:nvPr/>
        </p:nvSpPr>
        <p:spPr bwMode="auto">
          <a:xfrm>
            <a:off x="6659563" y="692150"/>
            <a:ext cx="576262" cy="2889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76" name="Line 22"/>
          <p:cNvSpPr>
            <a:spLocks noChangeShapeType="1"/>
          </p:cNvSpPr>
          <p:nvPr/>
        </p:nvSpPr>
        <p:spPr bwMode="auto">
          <a:xfrm>
            <a:off x="7667625" y="1125538"/>
            <a:ext cx="0"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77" name="Line 23"/>
          <p:cNvSpPr>
            <a:spLocks noChangeShapeType="1"/>
          </p:cNvSpPr>
          <p:nvPr/>
        </p:nvSpPr>
        <p:spPr bwMode="auto">
          <a:xfrm flipH="1" flipV="1">
            <a:off x="3851275" y="5734050"/>
            <a:ext cx="215900"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78" name="Text Box 24"/>
          <p:cNvSpPr txBox="1">
            <a:spLocks noChangeArrowheads="1"/>
          </p:cNvSpPr>
          <p:nvPr/>
        </p:nvSpPr>
        <p:spPr bwMode="auto">
          <a:xfrm>
            <a:off x="7019925" y="5805488"/>
            <a:ext cx="21240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endParaRPr lang="en-US" altLang="en-US"/>
          </a:p>
        </p:txBody>
      </p:sp>
      <p:sp>
        <p:nvSpPr>
          <p:cNvPr id="23579" name="Text Box 25"/>
          <p:cNvSpPr txBox="1">
            <a:spLocks noChangeArrowheads="1"/>
          </p:cNvSpPr>
          <p:nvPr/>
        </p:nvSpPr>
        <p:spPr bwMode="auto">
          <a:xfrm>
            <a:off x="250825" y="4149725"/>
            <a:ext cx="2160588" cy="739775"/>
          </a:xfrm>
          <a:prstGeom prst="rect">
            <a:avLst/>
          </a:prstGeom>
          <a:solidFill>
            <a:srgbClr val="BBE0E3"/>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sz="1400" b="1">
                <a:latin typeface="Times New Roman" pitchFamily="18" charset="0"/>
              </a:rPr>
              <a:t>Review of Evaluation report (approval or rejection)</a:t>
            </a:r>
          </a:p>
        </p:txBody>
      </p:sp>
      <p:sp>
        <p:nvSpPr>
          <p:cNvPr id="23580" name="Rectangle 29"/>
          <p:cNvSpPr>
            <a:spLocks noChangeArrowheads="1"/>
          </p:cNvSpPr>
          <p:nvPr/>
        </p:nvSpPr>
        <p:spPr bwMode="auto">
          <a:xfrm>
            <a:off x="2987675" y="3213100"/>
            <a:ext cx="433388" cy="358775"/>
          </a:xfrm>
          <a:prstGeom prst="rect">
            <a:avLst/>
          </a:prstGeom>
          <a:solidFill>
            <a:srgbClr val="BBE0E3"/>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a:p>
        </p:txBody>
      </p:sp>
      <p:sp>
        <p:nvSpPr>
          <p:cNvPr id="23581" name="Text Box 27"/>
          <p:cNvSpPr txBox="1">
            <a:spLocks noChangeArrowheads="1"/>
          </p:cNvSpPr>
          <p:nvPr/>
        </p:nvSpPr>
        <p:spPr bwMode="auto">
          <a:xfrm>
            <a:off x="3419475" y="3068638"/>
            <a:ext cx="230505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a:t>Contracts Committee</a:t>
            </a:r>
          </a:p>
          <a:p>
            <a:pPr eaLnBrk="1" hangingPunct="1">
              <a:spcBef>
                <a:spcPct val="50000"/>
              </a:spcBef>
            </a:pPr>
            <a:r>
              <a:rPr lang="en-GB" altLang="en-US"/>
              <a:t>Boards / Councils</a:t>
            </a:r>
          </a:p>
          <a:p>
            <a:pPr eaLnBrk="1" hangingPunct="1">
              <a:spcBef>
                <a:spcPct val="50000"/>
              </a:spcBef>
            </a:pPr>
            <a:r>
              <a:rPr lang="en-GB" altLang="en-US"/>
              <a:t>Evaluation Committee (ADHOC)</a:t>
            </a:r>
          </a:p>
        </p:txBody>
      </p:sp>
      <p:sp>
        <p:nvSpPr>
          <p:cNvPr id="23582" name="Text Box 28"/>
          <p:cNvSpPr txBox="1">
            <a:spLocks noChangeArrowheads="1"/>
          </p:cNvSpPr>
          <p:nvPr/>
        </p:nvSpPr>
        <p:spPr bwMode="auto">
          <a:xfrm>
            <a:off x="7235825" y="404813"/>
            <a:ext cx="1439863" cy="739775"/>
          </a:xfrm>
          <a:prstGeom prst="rect">
            <a:avLst/>
          </a:prstGeom>
          <a:solidFill>
            <a:srgbClr val="CCFF99"/>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sz="1400" b="1">
                <a:latin typeface="Times New Roman" pitchFamily="18" charset="0"/>
              </a:rPr>
              <a:t>Confirmation of Availability  of funds</a:t>
            </a:r>
          </a:p>
        </p:txBody>
      </p:sp>
      <p:sp>
        <p:nvSpPr>
          <p:cNvPr id="23583" name="Rectangle 32"/>
          <p:cNvSpPr>
            <a:spLocks noChangeArrowheads="1"/>
          </p:cNvSpPr>
          <p:nvPr/>
        </p:nvSpPr>
        <p:spPr bwMode="auto">
          <a:xfrm>
            <a:off x="1547813" y="1628775"/>
            <a:ext cx="936625" cy="720725"/>
          </a:xfrm>
          <a:prstGeom prst="rect">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a:p>
        </p:txBody>
      </p:sp>
      <p:sp>
        <p:nvSpPr>
          <p:cNvPr id="23584" name="Text Box 30"/>
          <p:cNvSpPr txBox="1">
            <a:spLocks noChangeArrowheads="1"/>
          </p:cNvSpPr>
          <p:nvPr/>
        </p:nvSpPr>
        <p:spPr bwMode="auto">
          <a:xfrm>
            <a:off x="1476375" y="1557338"/>
            <a:ext cx="1081088"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sz="1400" b="1">
                <a:latin typeface="Times New Roman" pitchFamily="18" charset="0"/>
              </a:rPr>
              <a:t>Contract</a:t>
            </a:r>
          </a:p>
          <a:p>
            <a:pPr eaLnBrk="1" hangingPunct="1">
              <a:spcBef>
                <a:spcPct val="50000"/>
              </a:spcBef>
            </a:pPr>
            <a:r>
              <a:rPr lang="en-GB" altLang="en-US" sz="1400" b="1">
                <a:latin typeface="Times New Roman" pitchFamily="18" charset="0"/>
              </a:rPr>
              <a:t>Monitoring</a:t>
            </a:r>
          </a:p>
        </p:txBody>
      </p:sp>
      <p:sp>
        <p:nvSpPr>
          <p:cNvPr id="23585" name="Rectangle 34"/>
          <p:cNvSpPr>
            <a:spLocks noChangeArrowheads="1"/>
          </p:cNvSpPr>
          <p:nvPr/>
        </p:nvSpPr>
        <p:spPr bwMode="auto">
          <a:xfrm>
            <a:off x="8675688" y="1484313"/>
            <a:ext cx="288925" cy="935037"/>
          </a:xfrm>
          <a:prstGeom prst="rect">
            <a:avLst/>
          </a:prstGeom>
          <a:solidFill>
            <a:srgbClr val="FFCCFF"/>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4</a:t>
            </a:r>
            <a:endParaRPr lang="en-US" altLang="en-US"/>
          </a:p>
          <a:p>
            <a:pPr algn="ctr" eaLnBrk="1" hangingPunct="1"/>
            <a:endParaRPr lang="en-US" altLang="en-US"/>
          </a:p>
        </p:txBody>
      </p:sp>
      <p:sp>
        <p:nvSpPr>
          <p:cNvPr id="23586" name="Text Box 32"/>
          <p:cNvSpPr txBox="1">
            <a:spLocks noChangeArrowheads="1"/>
          </p:cNvSpPr>
          <p:nvPr/>
        </p:nvSpPr>
        <p:spPr bwMode="auto">
          <a:xfrm>
            <a:off x="2484438" y="404813"/>
            <a:ext cx="1223962" cy="739775"/>
          </a:xfrm>
          <a:prstGeom prst="rect">
            <a:avLst/>
          </a:prstGeom>
          <a:solidFill>
            <a:srgbClr val="FFCCFF"/>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altLang="en-US" sz="1400" b="1">
                <a:latin typeface="Times New Roman" pitchFamily="18" charset="0"/>
              </a:rPr>
              <a:t>Procurement Plan and Budget</a:t>
            </a:r>
            <a:endParaRPr lang="en-GB" altLang="en-US" sz="1400" b="1">
              <a:latin typeface="Times New Roman" pitchFamily="18" charset="0"/>
            </a:endParaRPr>
          </a:p>
        </p:txBody>
      </p:sp>
      <p:sp>
        <p:nvSpPr>
          <p:cNvPr id="23587" name="Text Box 33"/>
          <p:cNvSpPr txBox="1">
            <a:spLocks noChangeArrowheads="1"/>
          </p:cNvSpPr>
          <p:nvPr/>
        </p:nvSpPr>
        <p:spPr bwMode="auto">
          <a:xfrm>
            <a:off x="228600" y="3581400"/>
            <a:ext cx="2160588" cy="346075"/>
          </a:xfrm>
          <a:prstGeom prst="rect">
            <a:avLst/>
          </a:prstGeom>
          <a:solidFill>
            <a:srgbClr val="BBE0E3"/>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sz="1600" b="1">
                <a:latin typeface="Times New Roman" pitchFamily="18" charset="0"/>
              </a:rPr>
              <a:t> </a:t>
            </a:r>
            <a:r>
              <a:rPr lang="en-GB" altLang="en-US" sz="1400" b="1">
                <a:latin typeface="Times New Roman" pitchFamily="18" charset="0"/>
              </a:rPr>
              <a:t>A</a:t>
            </a:r>
            <a:r>
              <a:rPr lang="en-US" altLang="en-US" sz="1400" b="1">
                <a:latin typeface="Times New Roman" pitchFamily="18" charset="0"/>
              </a:rPr>
              <a:t>ward of Contract</a:t>
            </a:r>
            <a:endParaRPr lang="en-GB" altLang="en-US" sz="1400" b="1">
              <a:latin typeface="Times New Roman" pitchFamily="18" charset="0"/>
            </a:endParaRPr>
          </a:p>
        </p:txBody>
      </p:sp>
      <p:sp>
        <p:nvSpPr>
          <p:cNvPr id="23588" name="Text Box 34"/>
          <p:cNvSpPr txBox="1">
            <a:spLocks noChangeArrowheads="1"/>
          </p:cNvSpPr>
          <p:nvPr/>
        </p:nvSpPr>
        <p:spPr bwMode="auto">
          <a:xfrm>
            <a:off x="6372225" y="2708275"/>
            <a:ext cx="2376488" cy="527050"/>
          </a:xfrm>
          <a:prstGeom prst="rect">
            <a:avLst/>
          </a:prstGeom>
          <a:solidFill>
            <a:srgbClr val="BBE0E3"/>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sz="1400" b="1">
                <a:latin typeface="Times New Roman" pitchFamily="18" charset="0"/>
              </a:rPr>
              <a:t>Procurement method Approval</a:t>
            </a:r>
          </a:p>
        </p:txBody>
      </p:sp>
      <p:sp>
        <p:nvSpPr>
          <p:cNvPr id="23589" name="Text Box 35"/>
          <p:cNvSpPr txBox="1">
            <a:spLocks noChangeArrowheads="1"/>
          </p:cNvSpPr>
          <p:nvPr/>
        </p:nvSpPr>
        <p:spPr bwMode="auto">
          <a:xfrm>
            <a:off x="5940425" y="4868863"/>
            <a:ext cx="2735263" cy="314325"/>
          </a:xfrm>
          <a:prstGeom prst="rect">
            <a:avLst/>
          </a:prstGeom>
          <a:solidFill>
            <a:srgbClr val="BBE0E3"/>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sz="1400" b="1">
                <a:latin typeface="Times New Roman" pitchFamily="18" charset="0"/>
              </a:rPr>
              <a:t>Approval of Bidding Documents</a:t>
            </a:r>
          </a:p>
        </p:txBody>
      </p:sp>
      <p:sp>
        <p:nvSpPr>
          <p:cNvPr id="23590" name="Rectangle 39"/>
          <p:cNvSpPr>
            <a:spLocks noChangeArrowheads="1"/>
          </p:cNvSpPr>
          <p:nvPr/>
        </p:nvSpPr>
        <p:spPr bwMode="auto">
          <a:xfrm>
            <a:off x="3708400" y="404813"/>
            <a:ext cx="287338" cy="720725"/>
          </a:xfrm>
          <a:prstGeom prst="rect">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1</a:t>
            </a:r>
            <a:endParaRPr lang="en-US" altLang="en-US"/>
          </a:p>
        </p:txBody>
      </p:sp>
      <p:sp>
        <p:nvSpPr>
          <p:cNvPr id="23591" name="Rectangle 40"/>
          <p:cNvSpPr>
            <a:spLocks noChangeArrowheads="1"/>
          </p:cNvSpPr>
          <p:nvPr/>
        </p:nvSpPr>
        <p:spPr bwMode="auto">
          <a:xfrm>
            <a:off x="1403350" y="5445125"/>
            <a:ext cx="504825" cy="720725"/>
          </a:xfrm>
          <a:prstGeom prst="rect">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a:p>
        </p:txBody>
      </p:sp>
      <p:sp>
        <p:nvSpPr>
          <p:cNvPr id="23592" name="Text Box 38"/>
          <p:cNvSpPr txBox="1">
            <a:spLocks noChangeArrowheads="1"/>
          </p:cNvSpPr>
          <p:nvPr/>
        </p:nvSpPr>
        <p:spPr bwMode="auto">
          <a:xfrm>
            <a:off x="179388" y="5445125"/>
            <a:ext cx="1223962" cy="698500"/>
          </a:xfrm>
          <a:prstGeom prst="rect">
            <a:avLst/>
          </a:prstGeom>
          <a:solidFill>
            <a:schemeClr val="hlink"/>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lnSpc>
                <a:spcPct val="85000"/>
              </a:lnSpc>
              <a:spcBef>
                <a:spcPct val="25000"/>
              </a:spcBef>
            </a:pPr>
            <a:r>
              <a:rPr lang="en-GB" altLang="en-US" sz="1400" b="1">
                <a:latin typeface="Times New Roman" pitchFamily="18" charset="0"/>
              </a:rPr>
              <a:t>Evaluation of bids</a:t>
            </a:r>
          </a:p>
          <a:p>
            <a:pPr eaLnBrk="1" hangingPunct="1">
              <a:lnSpc>
                <a:spcPct val="85000"/>
              </a:lnSpc>
              <a:spcBef>
                <a:spcPct val="25000"/>
              </a:spcBef>
            </a:pPr>
            <a:endParaRPr lang="en-GB" altLang="en-US" sz="1400" b="1">
              <a:latin typeface="Times New Roman" pitchFamily="18" charset="0"/>
            </a:endParaRPr>
          </a:p>
        </p:txBody>
      </p:sp>
      <p:sp>
        <p:nvSpPr>
          <p:cNvPr id="23593" name="Text Box 39"/>
          <p:cNvSpPr txBox="1">
            <a:spLocks noChangeArrowheads="1"/>
          </p:cNvSpPr>
          <p:nvPr/>
        </p:nvSpPr>
        <p:spPr bwMode="auto">
          <a:xfrm>
            <a:off x="250825" y="404813"/>
            <a:ext cx="1368425" cy="676275"/>
          </a:xfrm>
          <a:prstGeom prst="rect">
            <a:avLst/>
          </a:prstGeom>
          <a:solidFill>
            <a:srgbClr val="FFCCFF"/>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lnSpc>
                <a:spcPct val="70000"/>
              </a:lnSpc>
              <a:spcBef>
                <a:spcPct val="30000"/>
              </a:spcBef>
            </a:pPr>
            <a:r>
              <a:rPr lang="en-GB" altLang="en-US" sz="1400" b="1">
                <a:latin typeface="Times New Roman" pitchFamily="18" charset="0"/>
              </a:rPr>
              <a:t>Contract</a:t>
            </a:r>
          </a:p>
          <a:p>
            <a:pPr eaLnBrk="1" hangingPunct="1">
              <a:lnSpc>
                <a:spcPct val="70000"/>
              </a:lnSpc>
              <a:spcBef>
                <a:spcPct val="30000"/>
              </a:spcBef>
            </a:pPr>
            <a:r>
              <a:rPr lang="en-GB" altLang="en-US" sz="1400" b="1">
                <a:latin typeface="Times New Roman" pitchFamily="18" charset="0"/>
              </a:rPr>
              <a:t>Performance</a:t>
            </a:r>
          </a:p>
          <a:p>
            <a:pPr eaLnBrk="1" hangingPunct="1">
              <a:lnSpc>
                <a:spcPct val="70000"/>
              </a:lnSpc>
              <a:spcBef>
                <a:spcPct val="30000"/>
              </a:spcBef>
            </a:pPr>
            <a:r>
              <a:rPr lang="en-GB" altLang="en-US" sz="1400" b="1">
                <a:latin typeface="Times New Roman" pitchFamily="18" charset="0"/>
              </a:rPr>
              <a:t>Evaluation</a:t>
            </a:r>
          </a:p>
        </p:txBody>
      </p:sp>
      <p:sp>
        <p:nvSpPr>
          <p:cNvPr id="23594" name="Line 40"/>
          <p:cNvSpPr>
            <a:spLocks noChangeShapeType="1"/>
          </p:cNvSpPr>
          <p:nvPr/>
        </p:nvSpPr>
        <p:spPr bwMode="auto">
          <a:xfrm>
            <a:off x="7740650" y="2420938"/>
            <a:ext cx="0" cy="2857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95" name="Line 41"/>
          <p:cNvSpPr>
            <a:spLocks noChangeShapeType="1"/>
          </p:cNvSpPr>
          <p:nvPr/>
        </p:nvSpPr>
        <p:spPr bwMode="auto">
          <a:xfrm flipH="1">
            <a:off x="7019925" y="3213100"/>
            <a:ext cx="0" cy="3603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96" name="Line 42"/>
          <p:cNvSpPr>
            <a:spLocks noChangeShapeType="1"/>
          </p:cNvSpPr>
          <p:nvPr/>
        </p:nvSpPr>
        <p:spPr bwMode="auto">
          <a:xfrm flipV="1">
            <a:off x="1258888" y="3933825"/>
            <a:ext cx="0"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97" name="Line 43"/>
          <p:cNvSpPr>
            <a:spLocks noChangeShapeType="1"/>
          </p:cNvSpPr>
          <p:nvPr/>
        </p:nvSpPr>
        <p:spPr bwMode="auto">
          <a:xfrm flipV="1">
            <a:off x="1187450" y="3357563"/>
            <a:ext cx="0"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98" name="Line 44"/>
          <p:cNvSpPr>
            <a:spLocks noChangeShapeType="1"/>
          </p:cNvSpPr>
          <p:nvPr/>
        </p:nvSpPr>
        <p:spPr bwMode="auto">
          <a:xfrm flipH="1" flipV="1">
            <a:off x="1908175" y="5734050"/>
            <a:ext cx="287338"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3599" name="Line 45"/>
          <p:cNvSpPr>
            <a:spLocks noChangeShapeType="1"/>
          </p:cNvSpPr>
          <p:nvPr/>
        </p:nvSpPr>
        <p:spPr bwMode="auto">
          <a:xfrm flipV="1">
            <a:off x="3995738" y="765175"/>
            <a:ext cx="2889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pic>
        <p:nvPicPr>
          <p:cNvPr id="23600" name="Picture 49" descr="logo scanned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0"/>
            <a:ext cx="7207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601" name="Text Box 47"/>
          <p:cNvSpPr txBox="1">
            <a:spLocks noChangeArrowheads="1"/>
          </p:cNvSpPr>
          <p:nvPr/>
        </p:nvSpPr>
        <p:spPr bwMode="auto">
          <a:xfrm>
            <a:off x="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sz="1200" b="1"/>
              <a:t>Produced by Public Procurement and Disposal of Public Assets Authority (PPDA), 1 Pilkington Road, Workers’ House 14</a:t>
            </a:r>
            <a:r>
              <a:rPr lang="en-GB" altLang="en-US" sz="1200" b="1" baseline="30000"/>
              <a:t>th</a:t>
            </a:r>
            <a:r>
              <a:rPr lang="en-GB" altLang="en-US" sz="1200" b="1"/>
              <a:t> Floor, P.O Box 3925, Kampala, Email; </a:t>
            </a:r>
            <a:r>
              <a:rPr lang="en-GB" altLang="en-US" sz="1200" b="1">
                <a:solidFill>
                  <a:schemeClr val="accent2"/>
                </a:solidFill>
                <a:hlinkClick r:id="rId4"/>
              </a:rPr>
              <a:t>info@ppda.go.ug</a:t>
            </a:r>
            <a:r>
              <a:rPr lang="en-GB" altLang="en-US" sz="1200" b="1"/>
              <a:t> Tel. 041- 311100, website: </a:t>
            </a:r>
            <a:r>
              <a:rPr lang="en-GB" altLang="en-US" sz="1200" b="1" u="sng">
                <a:solidFill>
                  <a:schemeClr val="hlink"/>
                </a:solidFill>
              </a:rPr>
              <a:t>www.ppda.go.ug</a:t>
            </a:r>
          </a:p>
        </p:txBody>
      </p:sp>
      <p:sp>
        <p:nvSpPr>
          <p:cNvPr id="23602" name="Text Box 48"/>
          <p:cNvSpPr txBox="1">
            <a:spLocks noChangeArrowheads="1"/>
          </p:cNvSpPr>
          <p:nvPr/>
        </p:nvSpPr>
        <p:spPr bwMode="auto">
          <a:xfrm>
            <a:off x="6838950" y="5445125"/>
            <a:ext cx="230505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endParaRPr lang="en-GB" altLang="en-US"/>
          </a:p>
          <a:p>
            <a:pPr eaLnBrk="1" hangingPunct="1">
              <a:spcBef>
                <a:spcPct val="50000"/>
              </a:spcBef>
            </a:pPr>
            <a:endParaRPr lang="en-GB" altLang="en-US"/>
          </a:p>
        </p:txBody>
      </p:sp>
      <p:sp>
        <p:nvSpPr>
          <p:cNvPr id="23603" name="Text Box 49"/>
          <p:cNvSpPr txBox="1">
            <a:spLocks noChangeArrowheads="1"/>
          </p:cNvSpPr>
          <p:nvPr/>
        </p:nvSpPr>
        <p:spPr bwMode="auto">
          <a:xfrm>
            <a:off x="6838950" y="5445125"/>
            <a:ext cx="230505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sz="1200" b="1">
                <a:solidFill>
                  <a:srgbClr val="FF0000"/>
                </a:solidFill>
                <a:latin typeface="Times New Roman" pitchFamily="18" charset="0"/>
              </a:rPr>
              <a:t>Note:                                           In case this cycle is not adhered to, please inform the Accounting Officer or PPDA.</a:t>
            </a:r>
          </a:p>
          <a:p>
            <a:pPr eaLnBrk="1" hangingPunct="1">
              <a:spcBef>
                <a:spcPct val="50000"/>
              </a:spcBef>
            </a:pPr>
            <a:endParaRPr lang="en-GB" altLang="en-US" sz="1200">
              <a:solidFill>
                <a:srgbClr val="FF0000"/>
              </a:solidFill>
            </a:endParaRPr>
          </a:p>
        </p:txBody>
      </p:sp>
      <p:sp>
        <p:nvSpPr>
          <p:cNvPr id="23604" name="Rectangle 53"/>
          <p:cNvSpPr>
            <a:spLocks noChangeArrowheads="1"/>
          </p:cNvSpPr>
          <p:nvPr/>
        </p:nvSpPr>
        <p:spPr bwMode="auto">
          <a:xfrm>
            <a:off x="6659563" y="47625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GB" altLang="en-US"/>
              <a:t>2</a:t>
            </a:r>
            <a:endParaRPr lang="en-US" altLang="en-US"/>
          </a:p>
        </p:txBody>
      </p:sp>
      <p:sp>
        <p:nvSpPr>
          <p:cNvPr id="23605" name="Rectangle 54"/>
          <p:cNvSpPr>
            <a:spLocks noChangeArrowheads="1"/>
          </p:cNvSpPr>
          <p:nvPr/>
        </p:nvSpPr>
        <p:spPr bwMode="auto">
          <a:xfrm>
            <a:off x="8675688" y="47625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GB" altLang="en-US"/>
              <a:t>3</a:t>
            </a:r>
            <a:endParaRPr lang="en-US" altLang="en-US"/>
          </a:p>
        </p:txBody>
      </p:sp>
      <p:sp>
        <p:nvSpPr>
          <p:cNvPr id="23606" name="Rectangle 55"/>
          <p:cNvSpPr>
            <a:spLocks noChangeArrowheads="1"/>
          </p:cNvSpPr>
          <p:nvPr/>
        </p:nvSpPr>
        <p:spPr bwMode="auto">
          <a:xfrm>
            <a:off x="8675688" y="27813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GB" altLang="en-US"/>
              <a:t>5</a:t>
            </a:r>
            <a:endParaRPr lang="en-US" altLang="en-US"/>
          </a:p>
        </p:txBody>
      </p:sp>
      <p:sp>
        <p:nvSpPr>
          <p:cNvPr id="23607" name="Rectangle 56"/>
          <p:cNvSpPr>
            <a:spLocks noChangeArrowheads="1"/>
          </p:cNvSpPr>
          <p:nvPr/>
        </p:nvSpPr>
        <p:spPr bwMode="auto">
          <a:xfrm>
            <a:off x="8675688" y="486886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GB" altLang="en-US"/>
              <a:t>7</a:t>
            </a:r>
            <a:endParaRPr lang="en-US" altLang="en-US"/>
          </a:p>
        </p:txBody>
      </p:sp>
      <p:sp>
        <p:nvSpPr>
          <p:cNvPr id="23608" name="Rectangle 57"/>
          <p:cNvSpPr>
            <a:spLocks noChangeArrowheads="1"/>
          </p:cNvSpPr>
          <p:nvPr/>
        </p:nvSpPr>
        <p:spPr bwMode="auto">
          <a:xfrm>
            <a:off x="6443663" y="573405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GB" altLang="en-US"/>
              <a:t>8</a:t>
            </a:r>
            <a:endParaRPr lang="en-US" altLang="en-US"/>
          </a:p>
        </p:txBody>
      </p:sp>
      <p:sp>
        <p:nvSpPr>
          <p:cNvPr id="23609" name="Rectangle 58"/>
          <p:cNvSpPr>
            <a:spLocks noChangeArrowheads="1"/>
          </p:cNvSpPr>
          <p:nvPr/>
        </p:nvSpPr>
        <p:spPr bwMode="auto">
          <a:xfrm>
            <a:off x="1476375" y="5589588"/>
            <a:ext cx="438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GB" altLang="en-US"/>
              <a:t>10</a:t>
            </a:r>
            <a:endParaRPr lang="en-US" altLang="en-US"/>
          </a:p>
        </p:txBody>
      </p:sp>
      <p:sp>
        <p:nvSpPr>
          <p:cNvPr id="23610" name="Rectangle 59"/>
          <p:cNvSpPr>
            <a:spLocks noChangeArrowheads="1"/>
          </p:cNvSpPr>
          <p:nvPr/>
        </p:nvSpPr>
        <p:spPr bwMode="auto">
          <a:xfrm>
            <a:off x="6659563" y="404813"/>
            <a:ext cx="287337" cy="720725"/>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2</a:t>
            </a:r>
            <a:endParaRPr lang="en-US" altLang="en-US"/>
          </a:p>
        </p:txBody>
      </p:sp>
      <p:sp>
        <p:nvSpPr>
          <p:cNvPr id="23611" name="Rectangle 60"/>
          <p:cNvSpPr>
            <a:spLocks noChangeArrowheads="1"/>
          </p:cNvSpPr>
          <p:nvPr/>
        </p:nvSpPr>
        <p:spPr bwMode="auto">
          <a:xfrm>
            <a:off x="8675688" y="404813"/>
            <a:ext cx="287337" cy="720725"/>
          </a:xfrm>
          <a:prstGeom prst="rect">
            <a:avLst/>
          </a:prstGeom>
          <a:solidFill>
            <a:srgbClr val="FFFFFF"/>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3</a:t>
            </a:r>
            <a:endParaRPr lang="en-US" altLang="en-US"/>
          </a:p>
        </p:txBody>
      </p:sp>
      <p:sp>
        <p:nvSpPr>
          <p:cNvPr id="23612" name="Rectangle 61"/>
          <p:cNvSpPr>
            <a:spLocks noChangeArrowheads="1"/>
          </p:cNvSpPr>
          <p:nvPr/>
        </p:nvSpPr>
        <p:spPr bwMode="auto">
          <a:xfrm>
            <a:off x="8675688" y="2636838"/>
            <a:ext cx="287337" cy="720725"/>
          </a:xfrm>
          <a:prstGeom prst="rect">
            <a:avLst/>
          </a:prstGeom>
          <a:solidFill>
            <a:srgbClr val="FFFFFF"/>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5</a:t>
            </a:r>
            <a:endParaRPr lang="en-US" altLang="en-US"/>
          </a:p>
        </p:txBody>
      </p:sp>
      <p:sp>
        <p:nvSpPr>
          <p:cNvPr id="23613" name="Rectangle 62"/>
          <p:cNvSpPr>
            <a:spLocks noChangeArrowheads="1"/>
          </p:cNvSpPr>
          <p:nvPr/>
        </p:nvSpPr>
        <p:spPr bwMode="auto">
          <a:xfrm>
            <a:off x="8675688" y="3573463"/>
            <a:ext cx="288925" cy="935037"/>
          </a:xfrm>
          <a:prstGeom prst="rect">
            <a:avLst/>
          </a:prstGeom>
          <a:solidFill>
            <a:srgbClr val="FFFFFF"/>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6</a:t>
            </a:r>
            <a:endParaRPr lang="en-US" altLang="en-US"/>
          </a:p>
          <a:p>
            <a:pPr algn="ctr" eaLnBrk="1" hangingPunct="1"/>
            <a:endParaRPr lang="en-US" altLang="en-US"/>
          </a:p>
        </p:txBody>
      </p:sp>
      <p:sp>
        <p:nvSpPr>
          <p:cNvPr id="23614" name="Rectangle 63"/>
          <p:cNvSpPr>
            <a:spLocks noChangeArrowheads="1"/>
          </p:cNvSpPr>
          <p:nvPr/>
        </p:nvSpPr>
        <p:spPr bwMode="auto">
          <a:xfrm>
            <a:off x="8675688" y="4652963"/>
            <a:ext cx="287337" cy="720725"/>
          </a:xfrm>
          <a:prstGeom prst="rect">
            <a:avLst/>
          </a:prstGeom>
          <a:solidFill>
            <a:srgbClr val="FFFFFF"/>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7</a:t>
            </a:r>
            <a:endParaRPr lang="en-US" altLang="en-US"/>
          </a:p>
        </p:txBody>
      </p:sp>
      <p:sp>
        <p:nvSpPr>
          <p:cNvPr id="23615" name="Rectangle 64"/>
          <p:cNvSpPr>
            <a:spLocks noChangeArrowheads="1"/>
          </p:cNvSpPr>
          <p:nvPr/>
        </p:nvSpPr>
        <p:spPr bwMode="auto">
          <a:xfrm>
            <a:off x="6443663" y="5445125"/>
            <a:ext cx="288925" cy="792163"/>
          </a:xfrm>
          <a:prstGeom prst="rect">
            <a:avLst/>
          </a:prstGeom>
          <a:solidFill>
            <a:srgbClr val="FFFFFF"/>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8</a:t>
            </a:r>
            <a:endParaRPr lang="en-US" altLang="en-US"/>
          </a:p>
          <a:p>
            <a:pPr algn="ctr" eaLnBrk="1" hangingPunct="1"/>
            <a:endParaRPr lang="en-US" altLang="en-US"/>
          </a:p>
        </p:txBody>
      </p:sp>
      <p:sp>
        <p:nvSpPr>
          <p:cNvPr id="23616" name="Rectangle 65"/>
          <p:cNvSpPr>
            <a:spLocks noChangeArrowheads="1"/>
          </p:cNvSpPr>
          <p:nvPr/>
        </p:nvSpPr>
        <p:spPr bwMode="auto">
          <a:xfrm>
            <a:off x="3563938" y="5445125"/>
            <a:ext cx="288925" cy="792163"/>
          </a:xfrm>
          <a:prstGeom prst="rect">
            <a:avLst/>
          </a:prstGeom>
          <a:solidFill>
            <a:srgbClr val="FFFFFF"/>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9</a:t>
            </a:r>
            <a:endParaRPr lang="en-US" altLang="en-US"/>
          </a:p>
          <a:p>
            <a:pPr algn="ctr" eaLnBrk="1" hangingPunct="1"/>
            <a:endParaRPr lang="en-US" altLang="en-US"/>
          </a:p>
        </p:txBody>
      </p:sp>
      <p:sp>
        <p:nvSpPr>
          <p:cNvPr id="23617" name="Rectangle 66"/>
          <p:cNvSpPr>
            <a:spLocks noChangeArrowheads="1"/>
          </p:cNvSpPr>
          <p:nvPr/>
        </p:nvSpPr>
        <p:spPr bwMode="auto">
          <a:xfrm>
            <a:off x="2339975" y="4221163"/>
            <a:ext cx="287338" cy="720725"/>
          </a:xfrm>
          <a:prstGeom prst="rect">
            <a:avLst/>
          </a:prstGeom>
          <a:solidFill>
            <a:srgbClr val="FFFFFF"/>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11</a:t>
            </a:r>
            <a:endParaRPr lang="en-US" altLang="en-US"/>
          </a:p>
        </p:txBody>
      </p:sp>
      <p:sp>
        <p:nvSpPr>
          <p:cNvPr id="23618" name="Rectangle 67"/>
          <p:cNvSpPr>
            <a:spLocks noChangeArrowheads="1"/>
          </p:cNvSpPr>
          <p:nvPr/>
        </p:nvSpPr>
        <p:spPr bwMode="auto">
          <a:xfrm>
            <a:off x="2339975" y="3500438"/>
            <a:ext cx="431800" cy="504825"/>
          </a:xfrm>
          <a:prstGeom prst="rect">
            <a:avLst/>
          </a:prstGeom>
          <a:solidFill>
            <a:srgbClr val="FFFFFF"/>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12</a:t>
            </a:r>
            <a:endParaRPr lang="en-US" altLang="en-US"/>
          </a:p>
        </p:txBody>
      </p:sp>
      <p:sp>
        <p:nvSpPr>
          <p:cNvPr id="23619" name="Rectangle 68"/>
          <p:cNvSpPr>
            <a:spLocks noChangeArrowheads="1"/>
          </p:cNvSpPr>
          <p:nvPr/>
        </p:nvSpPr>
        <p:spPr bwMode="auto">
          <a:xfrm>
            <a:off x="2268538" y="2708275"/>
            <a:ext cx="431800" cy="720725"/>
          </a:xfrm>
          <a:prstGeom prst="rect">
            <a:avLst/>
          </a:prstGeom>
          <a:solidFill>
            <a:srgbClr val="FFFFFF"/>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13</a:t>
            </a:r>
            <a:endParaRPr lang="en-US" altLang="en-US"/>
          </a:p>
        </p:txBody>
      </p:sp>
      <p:sp>
        <p:nvSpPr>
          <p:cNvPr id="23620" name="Rectangle 69"/>
          <p:cNvSpPr>
            <a:spLocks noChangeArrowheads="1"/>
          </p:cNvSpPr>
          <p:nvPr/>
        </p:nvSpPr>
        <p:spPr bwMode="auto">
          <a:xfrm>
            <a:off x="1476375" y="404813"/>
            <a:ext cx="431800" cy="720725"/>
          </a:xfrm>
          <a:prstGeom prst="rect">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15</a:t>
            </a:r>
            <a:endParaRPr lang="en-US" altLang="en-US"/>
          </a:p>
        </p:txBody>
      </p:sp>
      <p:sp>
        <p:nvSpPr>
          <p:cNvPr id="23621" name="Rectangle 70"/>
          <p:cNvSpPr>
            <a:spLocks noChangeArrowheads="1"/>
          </p:cNvSpPr>
          <p:nvPr/>
        </p:nvSpPr>
        <p:spPr bwMode="auto">
          <a:xfrm>
            <a:off x="2484438" y="1628775"/>
            <a:ext cx="287337" cy="935038"/>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GB" altLang="en-US"/>
              <a:t>14</a:t>
            </a:r>
            <a:endParaRPr lang="en-US" altLang="en-US"/>
          </a:p>
          <a:p>
            <a:pPr algn="ctr" eaLnBrk="1" hangingPunct="1"/>
            <a:endParaRPr lang="en-US" altLang="en-US"/>
          </a:p>
        </p:txBody>
      </p:sp>
      <p:sp>
        <p:nvSpPr>
          <p:cNvPr id="23622" name="Rectangle 71"/>
          <p:cNvSpPr>
            <a:spLocks noChangeArrowheads="1"/>
          </p:cNvSpPr>
          <p:nvPr/>
        </p:nvSpPr>
        <p:spPr bwMode="auto">
          <a:xfrm>
            <a:off x="2987675" y="3789363"/>
            <a:ext cx="433388" cy="358775"/>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a:p>
        </p:txBody>
      </p:sp>
      <p:sp>
        <p:nvSpPr>
          <p:cNvPr id="23623" name="Text Box 69"/>
          <p:cNvSpPr txBox="1">
            <a:spLocks noChangeArrowheads="1"/>
          </p:cNvSpPr>
          <p:nvPr/>
        </p:nvSpPr>
        <p:spPr bwMode="auto">
          <a:xfrm>
            <a:off x="2411413" y="1125538"/>
            <a:ext cx="1655762" cy="346075"/>
          </a:xfrm>
          <a:prstGeom prst="rect">
            <a:avLst/>
          </a:prstGeom>
          <a:solidFill>
            <a:srgbClr val="FF0000"/>
          </a:solidFill>
          <a:ln w="9525">
            <a:solidFill>
              <a:schemeClr val="tx1"/>
            </a:solidFill>
            <a:miter lim="800000"/>
            <a:headEnd/>
            <a:tailEnd/>
          </a:ln>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GB" altLang="en-US" sz="1600" b="1">
                <a:latin typeface="Times New Roman" pitchFamily="18" charset="0"/>
              </a:rPr>
              <a:t> </a:t>
            </a:r>
            <a:r>
              <a:rPr lang="en-GB" altLang="en-US" sz="1400" b="1">
                <a:latin typeface="Times New Roman" pitchFamily="18" charset="0"/>
              </a:rPr>
              <a:t>Boards / Councils</a:t>
            </a:r>
          </a:p>
        </p:txBody>
      </p:sp>
      <p:sp>
        <p:nvSpPr>
          <p:cNvPr id="23624" name="Rectangle 73"/>
          <p:cNvSpPr>
            <a:spLocks noChangeArrowheads="1"/>
          </p:cNvSpPr>
          <p:nvPr/>
        </p:nvSpPr>
        <p:spPr bwMode="auto">
          <a:xfrm>
            <a:off x="2987675" y="4292600"/>
            <a:ext cx="433388" cy="358775"/>
          </a:xfrm>
          <a:prstGeom prst="rect">
            <a:avLst/>
          </a:prstGeom>
          <a:solidFill>
            <a:schemeClr val="hlink"/>
          </a:solidFill>
          <a:ln w="952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a:p>
        </p:txBody>
      </p:sp>
      <p:sp>
        <p:nvSpPr>
          <p:cNvPr id="23625" name="Slide Number Placeholder 7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35DAD632-1D87-4A52-9C51-15E4BAF648ED}" type="slidenum">
              <a:rPr lang="en-US" altLang="en-US" smtClean="0">
                <a:solidFill>
                  <a:schemeClr val="tx2"/>
                </a:solidFill>
              </a:rPr>
              <a:pPr eaLnBrk="1" hangingPunct="1"/>
              <a:t>16</a:t>
            </a:fld>
            <a:endParaRPr lang="en-US" altLang="en-US" smtClean="0">
              <a:solidFill>
                <a:schemeClr val="tx2"/>
              </a:solidFill>
            </a:endParaRPr>
          </a:p>
        </p:txBody>
      </p:sp>
      <p:sp>
        <p:nvSpPr>
          <p:cNvPr id="23626" name="Footer Placeholder 7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871538" y="1828800"/>
            <a:ext cx="7408862" cy="4297363"/>
          </a:xfrm>
        </p:spPr>
        <p:txBody>
          <a:bodyPr>
            <a:normAutofit fontScale="77500" lnSpcReduction="20000"/>
          </a:bodyPr>
          <a:lstStyle/>
          <a:p>
            <a:pPr marL="274320" indent="-274320" eaLnBrk="1" fontAlgn="auto" hangingPunct="1">
              <a:lnSpc>
                <a:spcPct val="120000"/>
              </a:lnSpc>
              <a:spcAft>
                <a:spcPts val="0"/>
              </a:spcAft>
              <a:buFont typeface="Arial" pitchFamily="34" charset="0"/>
              <a:buChar char="•"/>
              <a:defRPr/>
            </a:pPr>
            <a:r>
              <a:rPr lang="en-US" sz="2800" b="1" dirty="0" smtClean="0"/>
              <a:t>Ministry of Works &amp; Transport (</a:t>
            </a:r>
            <a:r>
              <a:rPr lang="en-US" sz="2800" b="1" dirty="0" err="1" smtClean="0"/>
              <a:t>MoWT</a:t>
            </a:r>
            <a:r>
              <a:rPr lang="en-US" sz="2800" b="1" dirty="0" smtClean="0"/>
              <a:t>)-</a:t>
            </a:r>
          </a:p>
          <a:p>
            <a:pPr marL="577533" lvl="1" indent="-274320" eaLnBrk="1" fontAlgn="auto" hangingPunct="1">
              <a:lnSpc>
                <a:spcPct val="120000"/>
              </a:lnSpc>
              <a:spcAft>
                <a:spcPts val="0"/>
              </a:spcAft>
              <a:buFont typeface="Arial" pitchFamily="34" charset="0"/>
              <a:buChar char="•"/>
              <a:defRPr/>
            </a:pPr>
            <a:r>
              <a:rPr lang="en-US" sz="2600" dirty="0" smtClean="0"/>
              <a:t>Tasked to plan, develop and maintain an economic, efficient and effective transport infrastructure &amp; services</a:t>
            </a:r>
          </a:p>
          <a:p>
            <a:pPr marL="577533" lvl="1" indent="-274320" eaLnBrk="1" fontAlgn="auto" hangingPunct="1">
              <a:lnSpc>
                <a:spcPct val="120000"/>
              </a:lnSpc>
              <a:spcAft>
                <a:spcPts val="0"/>
              </a:spcAft>
              <a:buFont typeface="Arial" pitchFamily="34" charset="0"/>
              <a:buChar char="•"/>
              <a:defRPr/>
            </a:pPr>
            <a:r>
              <a:rPr lang="en-US" sz="2600" dirty="0" smtClean="0"/>
              <a:t>Manages public works and promote standards in the construction industry.</a:t>
            </a:r>
          </a:p>
          <a:p>
            <a:pPr eaLnBrk="1" hangingPunct="1">
              <a:lnSpc>
                <a:spcPct val="120000"/>
              </a:lnSpc>
              <a:buFont typeface="Arial" charset="0"/>
              <a:buChar char="•"/>
              <a:defRPr/>
            </a:pPr>
            <a:r>
              <a:rPr lang="en-US" sz="2800" b="1" dirty="0" smtClean="0">
                <a:latin typeface="Arial" charset="0"/>
                <a:ea typeface="+mn-ea"/>
                <a:cs typeface="Arial" charset="0"/>
              </a:rPr>
              <a:t>Uganda National Roads Authority (UNRA)-</a:t>
            </a:r>
            <a:r>
              <a:rPr lang="en-US" sz="2800" dirty="0" smtClean="0">
                <a:latin typeface="Arial" charset="0"/>
                <a:ea typeface="+mn-ea"/>
                <a:cs typeface="Arial" charset="0"/>
              </a:rPr>
              <a:t>charged with designing, valuation of assets in or near roads, construction and  supervision of the works. </a:t>
            </a:r>
          </a:p>
          <a:p>
            <a:pPr eaLnBrk="1" hangingPunct="1">
              <a:lnSpc>
                <a:spcPct val="120000"/>
              </a:lnSpc>
              <a:buFont typeface="Arial" charset="0"/>
              <a:buChar char="•"/>
              <a:defRPr/>
            </a:pPr>
            <a:r>
              <a:rPr lang="en-US" sz="2800" b="1" dirty="0" smtClean="0">
                <a:latin typeface="Arial" charset="0"/>
                <a:ea typeface="+mn-ea"/>
                <a:cs typeface="Arial" charset="0"/>
              </a:rPr>
              <a:t>Uganda Road Fund (URF): Allocates </a:t>
            </a:r>
            <a:r>
              <a:rPr lang="en-US" sz="2800" dirty="0" smtClean="0">
                <a:latin typeface="Arial" charset="0"/>
                <a:ea typeface="+mn-ea"/>
                <a:cs typeface="Arial" charset="0"/>
              </a:rPr>
              <a:t>financial resources to local governments in maintenance of roads.</a:t>
            </a:r>
            <a:r>
              <a:rPr lang="en-US" sz="3200" b="1" dirty="0" smtClean="0">
                <a:latin typeface="Arial" charset="0"/>
                <a:ea typeface="+mn-ea"/>
                <a:cs typeface="Arial" charset="0"/>
              </a:rPr>
              <a:t> </a:t>
            </a:r>
            <a:endParaRPr lang="en-US" sz="2800" dirty="0" smtClean="0">
              <a:latin typeface="Arial" charset="0"/>
              <a:ea typeface="+mn-ea"/>
              <a:cs typeface="Arial" charset="0"/>
            </a:endParaRPr>
          </a:p>
          <a:p>
            <a:pPr eaLnBrk="1" hangingPunct="1">
              <a:lnSpc>
                <a:spcPct val="120000"/>
              </a:lnSpc>
              <a:buFont typeface="Arial" charset="0"/>
              <a:buNone/>
              <a:defRPr/>
            </a:pPr>
            <a:endParaRPr lang="en-US" sz="1800" dirty="0" smtClean="0">
              <a:latin typeface="Arial" charset="0"/>
              <a:ea typeface="+mn-ea"/>
              <a:cs typeface="Arial" charset="0"/>
            </a:endParaRPr>
          </a:p>
          <a:p>
            <a:pPr eaLnBrk="1" hangingPunct="1">
              <a:buFont typeface="Arial" charset="0"/>
              <a:buChar char="•"/>
              <a:defRPr/>
            </a:pPr>
            <a:endParaRPr lang="en-US" sz="3600" dirty="0" smtClean="0">
              <a:latin typeface="Arial" charset="0"/>
              <a:ea typeface="+mn-ea"/>
              <a:cs typeface="Arial" charset="0"/>
            </a:endParaRPr>
          </a:p>
        </p:txBody>
      </p:sp>
      <p:sp>
        <p:nvSpPr>
          <p:cNvPr id="24579" name="Title 1"/>
          <p:cNvSpPr>
            <a:spLocks noGrp="1"/>
          </p:cNvSpPr>
          <p:nvPr>
            <p:ph type="title"/>
          </p:nvPr>
        </p:nvSpPr>
        <p:spPr/>
        <p:txBody>
          <a:bodyPr/>
          <a:lstStyle/>
          <a:p>
            <a:pPr eaLnBrk="1" hangingPunct="1"/>
            <a:r>
              <a:rPr lang="en-US" altLang="en-US" sz="3200" smtClean="0">
                <a:ea typeface="ＭＳ Ｐゴシック" pitchFamily="34" charset="-128"/>
              </a:rPr>
              <a:t>Stakeholders in Procurement of Road Works </a:t>
            </a:r>
          </a:p>
        </p:txBody>
      </p:sp>
      <p:sp>
        <p:nvSpPr>
          <p:cNvPr id="245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F8FF4CAC-2158-4F16-977B-3D19AD7AEB40}" type="slidenum">
              <a:rPr lang="en-US" altLang="en-US" smtClean="0">
                <a:solidFill>
                  <a:schemeClr val="tx2"/>
                </a:solidFill>
              </a:rPr>
              <a:pPr eaLnBrk="1" hangingPunct="1"/>
              <a:t>17</a:t>
            </a:fld>
            <a:endParaRPr lang="en-US" altLang="en-US" smtClean="0">
              <a:solidFill>
                <a:schemeClr val="tx2"/>
              </a:solidFill>
            </a:endParaRPr>
          </a:p>
        </p:txBody>
      </p:sp>
      <p:sp>
        <p:nvSpPr>
          <p:cNvPr id="24581"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1538" y="1828800"/>
            <a:ext cx="7408862" cy="4297363"/>
          </a:xfrm>
        </p:spPr>
        <p:txBody>
          <a:bodyPr rtlCol="0">
            <a:normAutofit fontScale="55000" lnSpcReduction="20000"/>
          </a:bodyPr>
          <a:lstStyle/>
          <a:p>
            <a:pPr eaLnBrk="1" hangingPunct="1">
              <a:lnSpc>
                <a:spcPct val="120000"/>
              </a:lnSpc>
              <a:buFont typeface="Arial" charset="0"/>
              <a:buChar char="•"/>
              <a:defRPr/>
            </a:pPr>
            <a:r>
              <a:rPr lang="en-US" sz="3200" b="1" dirty="0" smtClean="0">
                <a:latin typeface="Arial" charset="0"/>
                <a:cs typeface="Arial" charset="0"/>
              </a:rPr>
              <a:t>Ministry of Local Government (</a:t>
            </a:r>
            <a:r>
              <a:rPr lang="en-US" sz="3200" b="1" dirty="0" err="1" smtClean="0">
                <a:latin typeface="Arial" charset="0"/>
                <a:cs typeface="Arial" charset="0"/>
              </a:rPr>
              <a:t>MoLG</a:t>
            </a:r>
            <a:r>
              <a:rPr lang="en-US" sz="3200" b="1" dirty="0" smtClean="0">
                <a:latin typeface="Arial" charset="0"/>
                <a:cs typeface="Arial" charset="0"/>
              </a:rPr>
              <a:t>)</a:t>
            </a:r>
          </a:p>
          <a:p>
            <a:pPr marL="301625" lvl="1" indent="0" eaLnBrk="1" hangingPunct="1">
              <a:lnSpc>
                <a:spcPct val="120000"/>
              </a:lnSpc>
              <a:defRPr/>
            </a:pPr>
            <a:r>
              <a:rPr lang="en-US" sz="3200" dirty="0" smtClean="0">
                <a:latin typeface="Arial" charset="0"/>
                <a:cs typeface="Arial" charset="0"/>
              </a:rPr>
              <a:t>Offer technical advice, supervises and offers training to all LGs;</a:t>
            </a:r>
          </a:p>
          <a:p>
            <a:pPr marL="301625" lvl="1" indent="0" eaLnBrk="1" hangingPunct="1">
              <a:lnSpc>
                <a:spcPct val="120000"/>
              </a:lnSpc>
              <a:defRPr/>
            </a:pPr>
            <a:r>
              <a:rPr lang="en-US" sz="3200" dirty="0" smtClean="0">
                <a:latin typeface="Arial" charset="0"/>
                <a:cs typeface="Arial" charset="0"/>
              </a:rPr>
              <a:t>Coordinates  LG advocacy.</a:t>
            </a:r>
          </a:p>
          <a:p>
            <a:pPr marL="301625" lvl="1" indent="0" eaLnBrk="1" hangingPunct="1">
              <a:lnSpc>
                <a:spcPct val="120000"/>
              </a:lnSpc>
              <a:defRPr/>
            </a:pPr>
            <a:r>
              <a:rPr lang="en-US" sz="3200" dirty="0" smtClean="0">
                <a:latin typeface="Arial" charset="0"/>
                <a:cs typeface="Arial" charset="0"/>
              </a:rPr>
              <a:t>Liaison Ministry to other government agencies, Private Sector, Regional and International Organizations,  </a:t>
            </a:r>
          </a:p>
          <a:p>
            <a:pPr marL="301625" lvl="1" indent="0" eaLnBrk="1" hangingPunct="1">
              <a:lnSpc>
                <a:spcPct val="120000"/>
              </a:lnSpc>
              <a:defRPr/>
            </a:pPr>
            <a:r>
              <a:rPr lang="en-US" sz="3200" dirty="0" smtClean="0">
                <a:latin typeface="Arial" charset="0"/>
                <a:cs typeface="Arial" charset="0"/>
              </a:rPr>
              <a:t>Formulates national policy on all taxes, fees, levies, rates for LGs. </a:t>
            </a:r>
          </a:p>
          <a:p>
            <a:pPr marL="274320" indent="-274320" eaLnBrk="1" fontAlgn="auto" hangingPunct="1">
              <a:spcAft>
                <a:spcPts val="0"/>
              </a:spcAft>
              <a:buFont typeface="Arial" pitchFamily="34" charset="0"/>
              <a:buChar char="•"/>
              <a:defRPr/>
            </a:pPr>
            <a:r>
              <a:rPr lang="en-US" sz="3200" b="1" dirty="0" smtClean="0">
                <a:ea typeface="+mn-ea"/>
              </a:rPr>
              <a:t>Central </a:t>
            </a:r>
            <a:r>
              <a:rPr lang="en-US" sz="3200" b="1" dirty="0">
                <a:ea typeface="+mn-ea"/>
              </a:rPr>
              <a:t>Materials </a:t>
            </a:r>
            <a:r>
              <a:rPr lang="en-US" sz="3200" b="1" dirty="0" smtClean="0">
                <a:ea typeface="+mn-ea"/>
              </a:rPr>
              <a:t>Laboratory/Engineers Laboratory</a:t>
            </a:r>
          </a:p>
          <a:p>
            <a:pPr marL="577533" lvl="1" indent="-274320" eaLnBrk="1" fontAlgn="auto" hangingPunct="1">
              <a:spcAft>
                <a:spcPts val="0"/>
              </a:spcAft>
              <a:buFont typeface="Arial" pitchFamily="34" charset="0"/>
              <a:buChar char="•"/>
              <a:defRPr/>
            </a:pPr>
            <a:r>
              <a:rPr lang="en-US" sz="3200" dirty="0" smtClean="0">
                <a:ea typeface="+mn-ea"/>
              </a:rPr>
              <a:t>Tasked </a:t>
            </a:r>
            <a:r>
              <a:rPr lang="en-US" sz="3200" dirty="0">
                <a:ea typeface="+mn-ea"/>
              </a:rPr>
              <a:t>with the </a:t>
            </a:r>
            <a:r>
              <a:rPr lang="en-US" sz="3200" dirty="0" smtClean="0">
                <a:ea typeface="+mn-ea"/>
              </a:rPr>
              <a:t>testing, quality </a:t>
            </a:r>
            <a:r>
              <a:rPr lang="en-US" sz="3200" dirty="0">
                <a:ea typeface="+mn-ea"/>
              </a:rPr>
              <a:t>assurance and management of all materials </a:t>
            </a:r>
            <a:r>
              <a:rPr lang="en-US" sz="3200" dirty="0" smtClean="0">
                <a:ea typeface="+mn-ea"/>
              </a:rPr>
              <a:t>used </a:t>
            </a:r>
            <a:r>
              <a:rPr lang="en-US" sz="3200" dirty="0">
                <a:ea typeface="+mn-ea"/>
              </a:rPr>
              <a:t>in construction. </a:t>
            </a:r>
          </a:p>
          <a:p>
            <a:pPr marL="274320" indent="-274320" eaLnBrk="1" fontAlgn="auto" hangingPunct="1">
              <a:spcAft>
                <a:spcPts val="0"/>
              </a:spcAft>
              <a:buFont typeface="Arial" pitchFamily="34" charset="0"/>
              <a:buChar char="•"/>
              <a:defRPr/>
            </a:pPr>
            <a:r>
              <a:rPr lang="en-US" sz="3200" b="1" dirty="0">
                <a:ea typeface="+mn-ea"/>
              </a:rPr>
              <a:t>Users/ General </a:t>
            </a:r>
            <a:r>
              <a:rPr lang="en-US" sz="3200" b="1" dirty="0" smtClean="0">
                <a:ea typeface="+mn-ea"/>
              </a:rPr>
              <a:t>Public</a:t>
            </a:r>
          </a:p>
          <a:p>
            <a:pPr marL="577533" lvl="1" indent="-274320" eaLnBrk="1" fontAlgn="auto" hangingPunct="1">
              <a:spcAft>
                <a:spcPts val="0"/>
              </a:spcAft>
              <a:buFont typeface="Arial" pitchFamily="34" charset="0"/>
              <a:buChar char="•"/>
              <a:defRPr/>
            </a:pPr>
            <a:r>
              <a:rPr lang="en-US" sz="3200" dirty="0" smtClean="0">
                <a:ea typeface="+mn-ea"/>
              </a:rPr>
              <a:t>As users of the infrastructure that is constructed and tax payers, they have high </a:t>
            </a:r>
            <a:r>
              <a:rPr lang="en-US" sz="3200" dirty="0">
                <a:ea typeface="+mn-ea"/>
              </a:rPr>
              <a:t>interest in the activities of the contractors </a:t>
            </a:r>
            <a:endParaRPr lang="en-US" sz="3200" dirty="0" smtClean="0">
              <a:ea typeface="+mn-ea"/>
            </a:endParaRPr>
          </a:p>
          <a:p>
            <a:pPr marL="577533" lvl="1" indent="-274320" eaLnBrk="1" fontAlgn="auto" hangingPunct="1">
              <a:spcAft>
                <a:spcPts val="0"/>
              </a:spcAft>
              <a:buFont typeface="Arial" pitchFamily="34" charset="0"/>
              <a:buChar char="•"/>
              <a:defRPr/>
            </a:pPr>
            <a:r>
              <a:rPr lang="en-US" sz="3200" dirty="0" smtClean="0">
                <a:ea typeface="+mn-ea"/>
              </a:rPr>
              <a:t>They are the ultimate funders of the works.</a:t>
            </a:r>
            <a:endParaRPr lang="en-US" sz="3200" dirty="0">
              <a:ea typeface="+mn-ea"/>
            </a:endParaRPr>
          </a:p>
          <a:p>
            <a:pPr marL="274320" indent="-274320" eaLnBrk="1" fontAlgn="auto" hangingPunct="1">
              <a:spcAft>
                <a:spcPts val="0"/>
              </a:spcAft>
              <a:buFont typeface="Symbol" pitchFamily="18" charset="2"/>
              <a:buNone/>
              <a:defRPr/>
            </a:pPr>
            <a:endParaRPr lang="en-US" b="1" dirty="0">
              <a:ea typeface="+mn-ea"/>
            </a:endParaRPr>
          </a:p>
          <a:p>
            <a:pPr marL="274320" indent="-274320" eaLnBrk="1" fontAlgn="auto" hangingPunct="1">
              <a:spcAft>
                <a:spcPts val="0"/>
              </a:spcAft>
              <a:buFont typeface="Symbol" pitchFamily="18" charset="2"/>
              <a:buNone/>
              <a:defRPr/>
            </a:pPr>
            <a:endParaRPr lang="en-US" dirty="0">
              <a:ea typeface="+mn-ea"/>
            </a:endParaRPr>
          </a:p>
          <a:p>
            <a:pPr marL="274320" indent="-274320" eaLnBrk="1" fontAlgn="auto" hangingPunct="1">
              <a:spcAft>
                <a:spcPts val="0"/>
              </a:spcAft>
              <a:defRPr/>
            </a:pPr>
            <a:endParaRPr lang="en-US" dirty="0">
              <a:ea typeface="+mn-ea"/>
            </a:endParaRPr>
          </a:p>
        </p:txBody>
      </p:sp>
      <p:sp>
        <p:nvSpPr>
          <p:cNvPr id="25603" name="Title 2"/>
          <p:cNvSpPr>
            <a:spLocks noGrp="1"/>
          </p:cNvSpPr>
          <p:nvPr>
            <p:ph type="title"/>
          </p:nvPr>
        </p:nvSpPr>
        <p:spPr/>
        <p:txBody>
          <a:bodyPr/>
          <a:lstStyle/>
          <a:p>
            <a:pPr eaLnBrk="1" hangingPunct="1"/>
            <a:r>
              <a:rPr lang="en-US" altLang="en-US" smtClean="0">
                <a:ea typeface="ＭＳ Ｐゴシック" pitchFamily="34" charset="-128"/>
              </a:rPr>
              <a:t> Stakeholders Cont.. </a:t>
            </a:r>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43A9A41E-DD2D-4773-9478-F1C3B71478F7}" type="slidenum">
              <a:rPr lang="en-US" altLang="en-US" smtClean="0">
                <a:solidFill>
                  <a:schemeClr val="tx2"/>
                </a:solidFill>
              </a:rPr>
              <a:pPr eaLnBrk="1" hangingPunct="1"/>
              <a:t>18</a:t>
            </a:fld>
            <a:endParaRPr lang="en-US" altLang="en-US" smtClean="0">
              <a:solidFill>
                <a:schemeClr val="tx2"/>
              </a:solidFill>
            </a:endParaRPr>
          </a:p>
        </p:txBody>
      </p:sp>
      <p:sp>
        <p:nvSpPr>
          <p:cNvPr id="256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457200" y="2286000"/>
            <a:ext cx="7829550" cy="4187825"/>
          </a:xfrm>
        </p:spPr>
        <p:txBody>
          <a:bodyPr/>
          <a:lstStyle/>
          <a:p>
            <a:pPr eaLnBrk="1" hangingPunct="1">
              <a:lnSpc>
                <a:spcPct val="90000"/>
              </a:lnSpc>
            </a:pPr>
            <a:r>
              <a:rPr lang="en-GB" altLang="en-US" sz="2000" smtClean="0">
                <a:ea typeface="ＭＳ Ｐゴシック" pitchFamily="34" charset="-128"/>
              </a:rPr>
              <a:t>The Public Procurement and Disposal of Public Assets Act, 2011 as amended</a:t>
            </a:r>
          </a:p>
          <a:p>
            <a:pPr eaLnBrk="1" hangingPunct="1">
              <a:lnSpc>
                <a:spcPct val="90000"/>
              </a:lnSpc>
              <a:buClr>
                <a:schemeClr val="hlink"/>
              </a:buClr>
            </a:pPr>
            <a:r>
              <a:rPr lang="en-US" altLang="en-US" sz="2000" smtClean="0">
                <a:ea typeface="ＭＳ Ｐゴシック" pitchFamily="34" charset="-128"/>
              </a:rPr>
              <a:t>The </a:t>
            </a:r>
            <a:r>
              <a:rPr lang="en-GB" altLang="en-US" sz="2000" smtClean="0">
                <a:ea typeface="ＭＳ Ｐゴシック" pitchFamily="34" charset="-128"/>
              </a:rPr>
              <a:t>PPDA Regulations 2012 as amended</a:t>
            </a:r>
            <a:endParaRPr lang="en-US" altLang="en-US" sz="2000" smtClean="0">
              <a:ea typeface="ＭＳ Ｐゴシック" pitchFamily="34" charset="-128"/>
            </a:endParaRPr>
          </a:p>
          <a:p>
            <a:pPr eaLnBrk="1" hangingPunct="1">
              <a:lnSpc>
                <a:spcPct val="90000"/>
              </a:lnSpc>
              <a:buClr>
                <a:schemeClr val="hlink"/>
              </a:buClr>
            </a:pPr>
            <a:r>
              <a:rPr lang="en-GB" altLang="en-US" sz="2000" smtClean="0">
                <a:ea typeface="ＭＳ Ｐゴシック" pitchFamily="34" charset="-128"/>
              </a:rPr>
              <a:t>PPDA Guidelines  and circulars</a:t>
            </a:r>
          </a:p>
          <a:p>
            <a:pPr eaLnBrk="1" hangingPunct="1">
              <a:lnSpc>
                <a:spcPct val="90000"/>
              </a:lnSpc>
            </a:pPr>
            <a:r>
              <a:rPr lang="en-GB" altLang="en-US" sz="2000" smtClean="0">
                <a:ea typeface="ＭＳ Ｐゴシック" pitchFamily="34" charset="-128"/>
              </a:rPr>
              <a:t>Standard Bidding Documents</a:t>
            </a:r>
          </a:p>
          <a:p>
            <a:pPr eaLnBrk="1" hangingPunct="1">
              <a:lnSpc>
                <a:spcPct val="90000"/>
              </a:lnSpc>
            </a:pPr>
            <a:r>
              <a:rPr lang="en-US" altLang="en-US" sz="2000" smtClean="0">
                <a:ea typeface="ＭＳ Ｐゴシック" pitchFamily="34" charset="-128"/>
              </a:rPr>
              <a:t>The PPDA law applies to </a:t>
            </a:r>
          </a:p>
          <a:p>
            <a:pPr lvl="2" eaLnBrk="1" hangingPunct="1">
              <a:lnSpc>
                <a:spcPct val="90000"/>
              </a:lnSpc>
              <a:buSzPct val="75000"/>
              <a:buFont typeface="Wingdings" pitchFamily="2" charset="2"/>
              <a:buChar char="Ø"/>
            </a:pPr>
            <a:r>
              <a:rPr lang="en-US" altLang="en-US" smtClean="0">
                <a:ea typeface="Arial" pitchFamily="34" charset="0"/>
              </a:rPr>
              <a:t>All public finances including counterpart transfers and co-financing; </a:t>
            </a:r>
          </a:p>
          <a:p>
            <a:pPr lvl="2" eaLnBrk="1" hangingPunct="1">
              <a:lnSpc>
                <a:spcPct val="90000"/>
              </a:lnSpc>
              <a:buSzPct val="75000"/>
              <a:buFont typeface="Wingdings" pitchFamily="2" charset="2"/>
              <a:buChar char="Ø"/>
            </a:pPr>
            <a:r>
              <a:rPr lang="en-US" altLang="en-US" smtClean="0">
                <a:ea typeface="Arial" pitchFamily="34" charset="0"/>
              </a:rPr>
              <a:t>Resources of any body or unit established by government to carry out public functions or </a:t>
            </a:r>
          </a:p>
          <a:p>
            <a:pPr lvl="2" eaLnBrk="1" hangingPunct="1">
              <a:lnSpc>
                <a:spcPct val="90000"/>
              </a:lnSpc>
              <a:buSzPct val="75000"/>
              <a:buFont typeface="Wingdings" pitchFamily="2" charset="2"/>
              <a:buChar char="Ø"/>
            </a:pPr>
            <a:r>
              <a:rPr lang="en-US" altLang="en-US" smtClean="0">
                <a:ea typeface="Arial" pitchFamily="34" charset="0"/>
              </a:rPr>
              <a:t>NGOs benefiting from public funds</a:t>
            </a:r>
          </a:p>
          <a:p>
            <a:pPr lvl="2" eaLnBrk="1" hangingPunct="1">
              <a:lnSpc>
                <a:spcPct val="90000"/>
              </a:lnSpc>
              <a:buSzPct val="75000"/>
              <a:buFont typeface="Wingdings" pitchFamily="2" charset="2"/>
              <a:buChar char="Ø"/>
            </a:pPr>
            <a:r>
              <a:rPr lang="en-US" altLang="en-US" smtClean="0">
                <a:ea typeface="Arial" pitchFamily="34" charset="0"/>
              </a:rPr>
              <a:t>All Public Procuring and Disposing Entities (PDEs)</a:t>
            </a:r>
          </a:p>
          <a:p>
            <a:pPr lvl="2" eaLnBrk="1" hangingPunct="1">
              <a:lnSpc>
                <a:spcPct val="90000"/>
              </a:lnSpc>
              <a:buSzPct val="75000"/>
              <a:buFont typeface="Wingdings" pitchFamily="2" charset="2"/>
              <a:buChar char="ü"/>
            </a:pPr>
            <a:endParaRPr lang="en-US" altLang="en-US" sz="1800" smtClean="0">
              <a:ea typeface="Arial" pitchFamily="34" charset="0"/>
            </a:endParaRPr>
          </a:p>
          <a:p>
            <a:pPr lvl="1" eaLnBrk="1" hangingPunct="1">
              <a:lnSpc>
                <a:spcPct val="90000"/>
              </a:lnSpc>
              <a:buSzPct val="75000"/>
              <a:buFontTx/>
              <a:buNone/>
            </a:pPr>
            <a:endParaRPr lang="en-US" altLang="en-US" sz="2400" b="1" smtClean="0">
              <a:ea typeface="Arial" pitchFamily="34" charset="0"/>
            </a:endParaRPr>
          </a:p>
        </p:txBody>
      </p:sp>
      <p:sp>
        <p:nvSpPr>
          <p:cNvPr id="2662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4ED9EE85-35A3-44DD-B5E8-40619416BB40}" type="slidenum">
              <a:rPr lang="en-GB" altLang="en-US" smtClean="0">
                <a:solidFill>
                  <a:schemeClr val="tx2"/>
                </a:solidFill>
              </a:rPr>
              <a:pPr eaLnBrk="1" hangingPunct="1"/>
              <a:t>19</a:t>
            </a:fld>
            <a:endParaRPr lang="en-GB" altLang="en-US" smtClean="0">
              <a:solidFill>
                <a:schemeClr val="tx2"/>
              </a:solidFill>
            </a:endParaRPr>
          </a:p>
        </p:txBody>
      </p:sp>
      <p:sp>
        <p:nvSpPr>
          <p:cNvPr id="26628" name="Rectangle 2"/>
          <p:cNvSpPr>
            <a:spLocks noGrp="1" noChangeArrowheads="1"/>
          </p:cNvSpPr>
          <p:nvPr>
            <p:ph type="title"/>
          </p:nvPr>
        </p:nvSpPr>
        <p:spPr>
          <a:xfrm>
            <a:off x="457200" y="274638"/>
            <a:ext cx="7467600" cy="1173162"/>
          </a:xfrm>
        </p:spPr>
        <p:txBody>
          <a:bodyPr/>
          <a:lstStyle/>
          <a:p>
            <a:pPr eaLnBrk="1" hangingPunct="1"/>
            <a:r>
              <a:rPr lang="en-GB" altLang="en-US" sz="4000" smtClean="0">
                <a:ea typeface="ＭＳ Ｐゴシック" pitchFamily="34" charset="-128"/>
              </a:rPr>
              <a:t>Legal Framework</a:t>
            </a:r>
            <a:endParaRPr lang="en-US" altLang="en-US" sz="4000" smtClean="0">
              <a:ea typeface="ＭＳ Ｐゴシック" pitchFamily="34" charset="-128"/>
            </a:endParaRPr>
          </a:p>
        </p:txBody>
      </p:sp>
      <p:sp>
        <p:nvSpPr>
          <p:cNvPr id="266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1"/>
          <p:cNvSpPr>
            <a:spLocks noGrp="1"/>
          </p:cNvSpPr>
          <p:nvPr>
            <p:ph idx="1"/>
          </p:nvPr>
        </p:nvSpPr>
        <p:spPr>
          <a:xfrm>
            <a:off x="871538" y="1752600"/>
            <a:ext cx="7408862" cy="4373563"/>
          </a:xfrm>
        </p:spPr>
        <p:txBody>
          <a:bodyPr/>
          <a:lstStyle/>
          <a:p>
            <a:pPr marL="457200" indent="-457200" eaLnBrk="1" hangingPunct="1">
              <a:buFont typeface="+mj-lt"/>
              <a:buAutoNum type="arabicParenR"/>
              <a:defRPr/>
            </a:pPr>
            <a:r>
              <a:rPr lang="en-GB" sz="2800" dirty="0" smtClean="0">
                <a:latin typeface="Arial" charset="0"/>
                <a:ea typeface="+mn-ea"/>
                <a:cs typeface="Arial" charset="0"/>
              </a:rPr>
              <a:t>Review the methods of procurement in road sector </a:t>
            </a:r>
            <a:endParaRPr lang="en-US" sz="2800" dirty="0" smtClean="0">
              <a:latin typeface="Arial" charset="0"/>
              <a:ea typeface="+mn-ea"/>
              <a:cs typeface="Arial" charset="0"/>
            </a:endParaRPr>
          </a:p>
          <a:p>
            <a:pPr marL="457200" indent="-457200" eaLnBrk="1" hangingPunct="1">
              <a:buFont typeface="+mj-lt"/>
              <a:buAutoNum type="arabicParenR"/>
              <a:defRPr/>
            </a:pPr>
            <a:r>
              <a:rPr lang="en-GB" sz="2800" dirty="0" smtClean="0">
                <a:latin typeface="Arial" charset="0"/>
                <a:ea typeface="+mn-ea"/>
                <a:cs typeface="Arial" charset="0"/>
              </a:rPr>
              <a:t>Identify and explain the roles and impact of the different stakeholders in procurement</a:t>
            </a:r>
            <a:endParaRPr lang="en-US" sz="2800" dirty="0" smtClean="0">
              <a:latin typeface="Arial" charset="0"/>
              <a:ea typeface="+mn-ea"/>
              <a:cs typeface="Arial" charset="0"/>
            </a:endParaRPr>
          </a:p>
          <a:p>
            <a:pPr marL="457200" indent="-457200" eaLnBrk="1" hangingPunct="1">
              <a:buFont typeface="+mj-lt"/>
              <a:buAutoNum type="arabicParenR"/>
              <a:defRPr/>
            </a:pPr>
            <a:r>
              <a:rPr lang="en-GB" sz="2800" dirty="0" smtClean="0">
                <a:latin typeface="Arial" charset="0"/>
                <a:ea typeface="+mn-ea"/>
                <a:cs typeface="Arial" charset="0"/>
              </a:rPr>
              <a:t>Understand the legal and institutional framework of public procurement</a:t>
            </a:r>
            <a:endParaRPr lang="en-US" sz="2800" dirty="0" smtClean="0">
              <a:latin typeface="Arial" charset="0"/>
              <a:ea typeface="+mn-ea"/>
              <a:cs typeface="Arial" charset="0"/>
            </a:endParaRPr>
          </a:p>
          <a:p>
            <a:pPr marL="457200" indent="-457200" eaLnBrk="1" hangingPunct="1">
              <a:buFont typeface="+mj-lt"/>
              <a:buAutoNum type="arabicParenR"/>
              <a:defRPr/>
            </a:pPr>
            <a:r>
              <a:rPr lang="en-GB" sz="2800" dirty="0" smtClean="0">
                <a:latin typeface="Arial" charset="0"/>
                <a:ea typeface="+mn-ea"/>
                <a:cs typeface="Arial" charset="0"/>
              </a:rPr>
              <a:t>Identify the stages in the procurement  cycle in relation to the road sector</a:t>
            </a:r>
            <a:endParaRPr lang="en-US" sz="2800" dirty="0" smtClean="0">
              <a:latin typeface="Arial" charset="0"/>
              <a:ea typeface="+mn-ea"/>
              <a:cs typeface="Arial" charset="0"/>
            </a:endParaRPr>
          </a:p>
          <a:p>
            <a:pPr eaLnBrk="1" hangingPunct="1">
              <a:defRPr/>
            </a:pPr>
            <a:endParaRPr lang="en-US" dirty="0" smtClean="0">
              <a:latin typeface="Arial" charset="0"/>
              <a:ea typeface="+mn-ea"/>
              <a:cs typeface="Arial" charset="0"/>
            </a:endParaRPr>
          </a:p>
        </p:txBody>
      </p:sp>
      <p:sp>
        <p:nvSpPr>
          <p:cNvPr id="9219" name="Title 2"/>
          <p:cNvSpPr>
            <a:spLocks noGrp="1"/>
          </p:cNvSpPr>
          <p:nvPr>
            <p:ph type="title"/>
          </p:nvPr>
        </p:nvSpPr>
        <p:spPr/>
        <p:txBody>
          <a:bodyPr/>
          <a:lstStyle/>
          <a:p>
            <a:pPr eaLnBrk="1" hangingPunct="1"/>
            <a:r>
              <a:rPr lang="en-US" altLang="en-US" smtClean="0">
                <a:ea typeface="ＭＳ Ｐゴシック" pitchFamily="34" charset="-128"/>
              </a:rPr>
              <a:t>Objectives of the Session</a:t>
            </a:r>
          </a:p>
        </p:txBody>
      </p:sp>
      <p:sp>
        <p:nvSpPr>
          <p:cNvPr id="92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597EB578-C3DC-410C-8EAB-BD6D31C9B4AD}" type="slidenum">
              <a:rPr lang="en-US" altLang="en-US" smtClean="0">
                <a:solidFill>
                  <a:schemeClr val="tx2"/>
                </a:solidFill>
              </a:rPr>
              <a:pPr eaLnBrk="1" hangingPunct="1"/>
              <a:t>2</a:t>
            </a:fld>
            <a:endParaRPr lang="en-US" altLang="en-US" smtClean="0">
              <a:solidFill>
                <a:schemeClr val="tx2"/>
              </a:solidFill>
            </a:endParaRPr>
          </a:p>
        </p:txBody>
      </p:sp>
      <p:sp>
        <p:nvSpPr>
          <p:cNvPr id="9221"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457200" y="2057400"/>
            <a:ext cx="7467600" cy="4416425"/>
          </a:xfrm>
        </p:spPr>
        <p:txBody>
          <a:bodyPr/>
          <a:lstStyle/>
          <a:p>
            <a:pPr marL="365125" indent="-255588" eaLnBrk="1" hangingPunct="1">
              <a:buFont typeface="Wingdings 3" pitchFamily="18" charset="2"/>
              <a:buChar char=""/>
            </a:pPr>
            <a:r>
              <a:rPr lang="en-US" altLang="en-US" sz="2800" smtClean="0">
                <a:ea typeface="ＭＳ Ｐゴシック" pitchFamily="34" charset="-128"/>
              </a:rPr>
              <a:t>For avoidance of doubt, the following activities of a PDE are not regulated by the PPDA Act:</a:t>
            </a:r>
          </a:p>
          <a:p>
            <a:pPr marL="620713" lvl="1" eaLnBrk="1" hangingPunct="1">
              <a:spcBef>
                <a:spcPts val="325"/>
              </a:spcBef>
              <a:buFont typeface="Wingdings" pitchFamily="2" charset="2"/>
              <a:buChar char="Ø"/>
            </a:pPr>
            <a:r>
              <a:rPr lang="en-US" altLang="en-US" sz="2600" smtClean="0">
                <a:ea typeface="Arial" pitchFamily="34" charset="0"/>
              </a:rPr>
              <a:t>Acquisition of an Asset/Equipment being disposed off by another PDE.</a:t>
            </a:r>
          </a:p>
          <a:p>
            <a:pPr marL="620713" lvl="1" eaLnBrk="1" hangingPunct="1">
              <a:spcBef>
                <a:spcPts val="325"/>
              </a:spcBef>
              <a:buFont typeface="Wingdings" pitchFamily="2" charset="2"/>
              <a:buChar char="Ø"/>
            </a:pPr>
            <a:r>
              <a:rPr lang="en-US" altLang="en-US" sz="2600" smtClean="0">
                <a:ea typeface="Arial" pitchFamily="34" charset="0"/>
              </a:rPr>
              <a:t>Acquisition of a service provided by another PDE.</a:t>
            </a:r>
          </a:p>
          <a:p>
            <a:pPr marL="620713" lvl="1" eaLnBrk="1" hangingPunct="1">
              <a:spcBef>
                <a:spcPts val="325"/>
              </a:spcBef>
              <a:buFont typeface="Wingdings" pitchFamily="2" charset="2"/>
              <a:buChar char="Ø"/>
            </a:pPr>
            <a:r>
              <a:rPr lang="en-US" altLang="en-US" sz="2600" smtClean="0">
                <a:ea typeface="Arial" pitchFamily="34" charset="0"/>
              </a:rPr>
              <a:t>Recruitment of services of an individual as an employee of a PDE in accordance with the administrative policies of the PDE.</a:t>
            </a:r>
            <a:endParaRPr lang="en-GB" altLang="en-US" sz="2600" smtClean="0">
              <a:ea typeface="Arial" pitchFamily="34" charset="0"/>
            </a:endParaRPr>
          </a:p>
        </p:txBody>
      </p:sp>
      <p:sp>
        <p:nvSpPr>
          <p:cNvPr id="27651"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endParaRPr lang="en-GB" altLang="en-US" smtClean="0">
              <a:solidFill>
                <a:schemeClr val="tx2"/>
              </a:solidFill>
            </a:endParaRPr>
          </a:p>
        </p:txBody>
      </p:sp>
      <p:sp>
        <p:nvSpPr>
          <p:cNvPr id="2765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388F333F-2667-4876-BD09-D6650188E98B}" type="slidenum">
              <a:rPr lang="en-GB" altLang="en-US" smtClean="0">
                <a:solidFill>
                  <a:schemeClr val="tx2"/>
                </a:solidFill>
              </a:rPr>
              <a:pPr eaLnBrk="1" hangingPunct="1"/>
              <a:t>20</a:t>
            </a:fld>
            <a:endParaRPr lang="en-GB" altLang="en-US" smtClean="0">
              <a:solidFill>
                <a:schemeClr val="tx2"/>
              </a:solidFill>
            </a:endParaRPr>
          </a:p>
        </p:txBody>
      </p:sp>
      <p:sp>
        <p:nvSpPr>
          <p:cNvPr id="27653" name="Title 1"/>
          <p:cNvSpPr>
            <a:spLocks noGrp="1"/>
          </p:cNvSpPr>
          <p:nvPr>
            <p:ph type="title"/>
          </p:nvPr>
        </p:nvSpPr>
        <p:spPr>
          <a:xfrm>
            <a:off x="457200" y="274638"/>
            <a:ext cx="7467600" cy="868362"/>
          </a:xfrm>
        </p:spPr>
        <p:txBody>
          <a:bodyPr/>
          <a:lstStyle/>
          <a:p>
            <a:pPr eaLnBrk="1" hangingPunct="1"/>
            <a:r>
              <a:rPr lang="en-GB" altLang="en-US" sz="3600" smtClean="0">
                <a:ea typeface="ＭＳ Ｐゴシック" pitchFamily="34" charset="-128"/>
              </a:rPr>
              <a:t>Excluded procurements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871538" y="1600200"/>
            <a:ext cx="7408862" cy="4525963"/>
          </a:xfrm>
        </p:spPr>
        <p:txBody>
          <a:bodyPr/>
          <a:lstStyle/>
          <a:p>
            <a:pPr marL="639763" lvl="1" eaLnBrk="1" hangingPunct="1">
              <a:spcBef>
                <a:spcPts val="325"/>
              </a:spcBef>
              <a:buFontTx/>
              <a:buChar char="•"/>
            </a:pPr>
            <a:r>
              <a:rPr lang="en-GB" altLang="en-US" sz="2800" smtClean="0">
                <a:ea typeface="Arial" pitchFamily="34" charset="0"/>
              </a:rPr>
              <a:t>Advisor to government and PDEs</a:t>
            </a:r>
          </a:p>
          <a:p>
            <a:pPr marL="639763" lvl="1" eaLnBrk="1" hangingPunct="1">
              <a:spcBef>
                <a:spcPts val="325"/>
              </a:spcBef>
              <a:buFontTx/>
              <a:buChar char="•"/>
            </a:pPr>
            <a:r>
              <a:rPr lang="en-GB" altLang="en-US" sz="2800" smtClean="0">
                <a:ea typeface="Arial" pitchFamily="34" charset="0"/>
              </a:rPr>
              <a:t>A regulator by:</a:t>
            </a:r>
          </a:p>
          <a:p>
            <a:pPr marL="919163" lvl="2" eaLnBrk="1" hangingPunct="1">
              <a:spcBef>
                <a:spcPts val="325"/>
              </a:spcBef>
              <a:buFontTx/>
              <a:buChar char="•"/>
            </a:pPr>
            <a:r>
              <a:rPr lang="en-GB" altLang="en-US" sz="2600" smtClean="0">
                <a:ea typeface="Arial" pitchFamily="34" charset="0"/>
              </a:rPr>
              <a:t> </a:t>
            </a:r>
            <a:r>
              <a:rPr lang="en-GB" altLang="en-US" sz="2400" smtClean="0">
                <a:ea typeface="Arial" pitchFamily="34" charset="0"/>
              </a:rPr>
              <a:t>provision of standard documents (SBDs),</a:t>
            </a:r>
          </a:p>
          <a:p>
            <a:pPr marL="919163" lvl="2" eaLnBrk="1" hangingPunct="1">
              <a:spcBef>
                <a:spcPts val="325"/>
              </a:spcBef>
              <a:buFontTx/>
              <a:buChar char="•"/>
            </a:pPr>
            <a:r>
              <a:rPr lang="en-GB" altLang="en-US" sz="2400" smtClean="0">
                <a:ea typeface="Arial" pitchFamily="34" charset="0"/>
              </a:rPr>
              <a:t> </a:t>
            </a:r>
            <a:r>
              <a:rPr lang="en-US" altLang="en-US" sz="2400" smtClean="0">
                <a:ea typeface="Arial" pitchFamily="34" charset="0"/>
              </a:rPr>
              <a:t>issues guidelines</a:t>
            </a:r>
            <a:r>
              <a:rPr lang="en-GB" altLang="en-US" sz="2400" smtClean="0">
                <a:ea typeface="Arial" pitchFamily="34" charset="0"/>
              </a:rPr>
              <a:t> and</a:t>
            </a:r>
          </a:p>
          <a:p>
            <a:pPr marL="919163" lvl="2" eaLnBrk="1" hangingPunct="1">
              <a:spcBef>
                <a:spcPts val="325"/>
              </a:spcBef>
              <a:buFontTx/>
              <a:buChar char="•"/>
            </a:pPr>
            <a:r>
              <a:rPr lang="en-GB" altLang="en-US" sz="2400" smtClean="0">
                <a:ea typeface="Arial" pitchFamily="34" charset="0"/>
              </a:rPr>
              <a:t> compliance and audit checks of procurement</a:t>
            </a:r>
            <a:r>
              <a:rPr lang="en-US" altLang="en-US" sz="2400" smtClean="0">
                <a:ea typeface="Arial" pitchFamily="34" charset="0"/>
              </a:rPr>
              <a:t> and disposals activities.</a:t>
            </a:r>
            <a:endParaRPr lang="en-GB" altLang="en-US" sz="2400" smtClean="0">
              <a:ea typeface="Arial" pitchFamily="34" charset="0"/>
            </a:endParaRPr>
          </a:p>
          <a:p>
            <a:pPr marL="639763" lvl="1" eaLnBrk="1" hangingPunct="1">
              <a:spcBef>
                <a:spcPts val="325"/>
              </a:spcBef>
              <a:buFontTx/>
              <a:buChar char="•"/>
            </a:pPr>
            <a:r>
              <a:rPr lang="en-GB" altLang="en-US" sz="2800" smtClean="0">
                <a:ea typeface="Arial" pitchFamily="34" charset="0"/>
              </a:rPr>
              <a:t>Capacity-building of PDEs</a:t>
            </a:r>
          </a:p>
          <a:p>
            <a:pPr marL="639763" lvl="1" eaLnBrk="1" hangingPunct="1">
              <a:spcBef>
                <a:spcPts val="325"/>
              </a:spcBef>
              <a:buFontTx/>
              <a:buChar char="•"/>
            </a:pPr>
            <a:r>
              <a:rPr lang="en-GB" altLang="en-US" sz="2800" smtClean="0">
                <a:ea typeface="Arial" pitchFamily="34" charset="0"/>
              </a:rPr>
              <a:t>Approval of deviation from SBD or procedures (details ref. to Sec. 7 of PPDA Act)</a:t>
            </a:r>
          </a:p>
        </p:txBody>
      </p:sp>
      <p:sp>
        <p:nvSpPr>
          <p:cNvPr id="2867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endParaRPr lang="en-GB" altLang="en-US" smtClean="0">
              <a:solidFill>
                <a:schemeClr val="tx2"/>
              </a:solidFill>
            </a:endParaRPr>
          </a:p>
        </p:txBody>
      </p:sp>
      <p:sp>
        <p:nvSpPr>
          <p:cNvPr id="2867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9C7827A3-E8E6-40A3-8565-358B67E267E3}" type="slidenum">
              <a:rPr lang="en-GB" altLang="en-US" smtClean="0">
                <a:solidFill>
                  <a:schemeClr val="tx2"/>
                </a:solidFill>
              </a:rPr>
              <a:pPr eaLnBrk="1" hangingPunct="1"/>
              <a:t>21</a:t>
            </a:fld>
            <a:endParaRPr lang="en-GB" altLang="en-US" smtClean="0">
              <a:solidFill>
                <a:schemeClr val="tx2"/>
              </a:solidFill>
            </a:endParaRPr>
          </a:p>
        </p:txBody>
      </p:sp>
      <p:sp>
        <p:nvSpPr>
          <p:cNvPr id="28677" name="Rectangle 2"/>
          <p:cNvSpPr>
            <a:spLocks noGrp="1" noChangeArrowheads="1"/>
          </p:cNvSpPr>
          <p:nvPr>
            <p:ph type="title"/>
          </p:nvPr>
        </p:nvSpPr>
        <p:spPr>
          <a:xfrm>
            <a:off x="457200" y="274638"/>
            <a:ext cx="7467600" cy="868362"/>
          </a:xfrm>
        </p:spPr>
        <p:txBody>
          <a:bodyPr/>
          <a:lstStyle/>
          <a:p>
            <a:pPr eaLnBrk="1" hangingPunct="1"/>
            <a:r>
              <a:rPr lang="en-GB" altLang="en-US" sz="3600" smtClean="0">
                <a:ea typeface="ＭＳ Ｐゴシック" pitchFamily="34" charset="-128"/>
              </a:rPr>
              <a:t>Functions of PPDA</a:t>
            </a:r>
            <a:endParaRPr lang="en-US" altLang="en-US" sz="360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p:cNvSpPr>
            <a:spLocks noGrp="1"/>
          </p:cNvSpPr>
          <p:nvPr>
            <p:ph idx="1"/>
          </p:nvPr>
        </p:nvSpPr>
        <p:spPr>
          <a:xfrm>
            <a:off x="871538" y="2057400"/>
            <a:ext cx="7408862" cy="4068763"/>
          </a:xfrm>
        </p:spPr>
        <p:txBody>
          <a:bodyPr/>
          <a:lstStyle/>
          <a:p>
            <a:pPr lvl="2" eaLnBrk="1" hangingPunct="1"/>
            <a:r>
              <a:rPr lang="en-US" altLang="en-US" smtClean="0">
                <a:ea typeface="Arial" pitchFamily="34" charset="0"/>
              </a:rPr>
              <a:t>Not using ones authority or office for personal gain-corruption</a:t>
            </a:r>
            <a:endParaRPr lang="en-US" altLang="en-US" sz="2400" smtClean="0">
              <a:ea typeface="Arial" pitchFamily="34" charset="0"/>
            </a:endParaRPr>
          </a:p>
          <a:p>
            <a:pPr lvl="2" eaLnBrk="1" hangingPunct="1"/>
            <a:r>
              <a:rPr lang="en-US" altLang="en-US" smtClean="0">
                <a:ea typeface="Arial" pitchFamily="34" charset="0"/>
              </a:rPr>
              <a:t>Maintaining an impeccable standard of integrity in business relationships;</a:t>
            </a:r>
            <a:endParaRPr lang="en-US" altLang="en-US" sz="2400" smtClean="0">
              <a:ea typeface="Arial" pitchFamily="34" charset="0"/>
            </a:endParaRPr>
          </a:p>
          <a:p>
            <a:pPr lvl="2" eaLnBrk="1" hangingPunct="1"/>
            <a:r>
              <a:rPr lang="en-US" altLang="en-US" smtClean="0">
                <a:ea typeface="Arial" pitchFamily="34" charset="0"/>
              </a:rPr>
              <a:t>Fostering the highest possible standards of competence;</a:t>
            </a:r>
            <a:endParaRPr lang="en-US" altLang="en-US" sz="2400" smtClean="0">
              <a:ea typeface="Arial" pitchFamily="34" charset="0"/>
            </a:endParaRPr>
          </a:p>
          <a:p>
            <a:pPr lvl="2" eaLnBrk="1" hangingPunct="1"/>
            <a:r>
              <a:rPr lang="en-US" altLang="en-US" smtClean="0">
                <a:ea typeface="Arial" pitchFamily="34" charset="0"/>
              </a:rPr>
              <a:t>Optimum use of resources;</a:t>
            </a:r>
            <a:endParaRPr lang="en-US" altLang="en-US" sz="2400" smtClean="0">
              <a:ea typeface="Arial" pitchFamily="34" charset="0"/>
            </a:endParaRPr>
          </a:p>
          <a:p>
            <a:pPr lvl="2" eaLnBrk="1" hangingPunct="1"/>
            <a:r>
              <a:rPr lang="en-US" altLang="en-US" smtClean="0">
                <a:ea typeface="Arial" pitchFamily="34" charset="0"/>
              </a:rPr>
              <a:t>Complying with the law, regulations, guidelines, acceptable business practices, contractual conditions </a:t>
            </a:r>
          </a:p>
          <a:p>
            <a:pPr lvl="2" eaLnBrk="1" hangingPunct="1"/>
            <a:r>
              <a:rPr lang="en-US" altLang="en-US" smtClean="0">
                <a:ea typeface="Arial" pitchFamily="34" charset="0"/>
              </a:rPr>
              <a:t>Declaring/Avoiding contracts where there is a conflict of interest</a:t>
            </a:r>
          </a:p>
          <a:p>
            <a:pPr lvl="2" eaLnBrk="1" hangingPunct="1"/>
            <a:r>
              <a:rPr lang="en-US" altLang="en-US" smtClean="0">
                <a:ea typeface="Arial" pitchFamily="34" charset="0"/>
              </a:rPr>
              <a:t>Confidentiality and accuracy of Information provided</a:t>
            </a:r>
          </a:p>
          <a:p>
            <a:pPr eaLnBrk="1" hangingPunct="1"/>
            <a:endParaRPr lang="en-GB" altLang="en-US" smtClean="0">
              <a:ea typeface="ＭＳ Ｐゴシック" pitchFamily="34" charset="-128"/>
            </a:endParaRPr>
          </a:p>
          <a:p>
            <a:pPr eaLnBrk="1" hangingPunct="1"/>
            <a:endParaRPr lang="en-US" altLang="en-US" smtClean="0">
              <a:ea typeface="ＭＳ Ｐゴシック" pitchFamily="34" charset="-128"/>
            </a:endParaRPr>
          </a:p>
        </p:txBody>
      </p:sp>
      <p:sp>
        <p:nvSpPr>
          <p:cNvPr id="29699" name="Title 2"/>
          <p:cNvSpPr>
            <a:spLocks noGrp="1"/>
          </p:cNvSpPr>
          <p:nvPr>
            <p:ph type="title"/>
          </p:nvPr>
        </p:nvSpPr>
        <p:spPr/>
        <p:txBody>
          <a:bodyPr/>
          <a:lstStyle/>
          <a:p>
            <a:pPr eaLnBrk="1" hangingPunct="1"/>
            <a:r>
              <a:rPr lang="en-GB" altLang="en-US" smtClean="0">
                <a:ea typeface="ＭＳ Ｐゴシック" pitchFamily="34" charset="-128"/>
              </a:rPr>
              <a:t>Ethical issues in procurement</a:t>
            </a:r>
          </a:p>
        </p:txBody>
      </p:sp>
      <p:sp>
        <p:nvSpPr>
          <p:cNvPr id="297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7E68BF05-D041-423D-90CF-733ED5B7FC6B}" type="slidenum">
              <a:rPr lang="en-US" altLang="en-US" smtClean="0">
                <a:solidFill>
                  <a:schemeClr val="tx2"/>
                </a:solidFill>
              </a:rPr>
              <a:pPr eaLnBrk="1" hangingPunct="1"/>
              <a:t>22</a:t>
            </a:fld>
            <a:endParaRPr lang="en-US" altLang="en-US" smtClean="0">
              <a:solidFill>
                <a:schemeClr val="tx2"/>
              </a:solidFill>
            </a:endParaRPr>
          </a:p>
        </p:txBody>
      </p:sp>
      <p:sp>
        <p:nvSpPr>
          <p:cNvPr id="29701"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1"/>
          <p:cNvSpPr>
            <a:spLocks noGrp="1"/>
          </p:cNvSpPr>
          <p:nvPr>
            <p:ph idx="1"/>
          </p:nvPr>
        </p:nvSpPr>
        <p:spPr>
          <a:xfrm>
            <a:off x="871538" y="1752600"/>
            <a:ext cx="7408862" cy="4373563"/>
          </a:xfrm>
        </p:spPr>
        <p:txBody>
          <a:bodyPr/>
          <a:lstStyle/>
          <a:p>
            <a:pPr eaLnBrk="1" hangingPunct="1">
              <a:buFont typeface="Symbol" pitchFamily="18" charset="2"/>
              <a:buNone/>
            </a:pPr>
            <a:endParaRPr lang="en-US" altLang="en-US" smtClean="0">
              <a:ea typeface="ＭＳ Ｐゴシック" pitchFamily="34" charset="-128"/>
            </a:endParaRPr>
          </a:p>
          <a:p>
            <a:pPr eaLnBrk="1" hangingPunct="1"/>
            <a:r>
              <a:rPr lang="en-US" altLang="en-US" smtClean="0">
                <a:ea typeface="ＭＳ Ｐゴシック" pitchFamily="34" charset="-128"/>
              </a:rPr>
              <a:t>Gifts and hospitality should not be offered or accepted</a:t>
            </a:r>
          </a:p>
          <a:p>
            <a:pPr eaLnBrk="1" hangingPunct="1"/>
            <a:r>
              <a:rPr lang="en-US" altLang="en-US" smtClean="0">
                <a:ea typeface="ＭＳ Ｐゴシック" pitchFamily="34" charset="-128"/>
              </a:rPr>
              <a:t>Fraudulent practices must be avoided</a:t>
            </a:r>
          </a:p>
          <a:p>
            <a:pPr eaLnBrk="1" hangingPunct="1"/>
            <a:r>
              <a:rPr lang="en-US" altLang="en-US" smtClean="0">
                <a:ea typeface="ＭＳ Ｐゴシック" pitchFamily="34" charset="-128"/>
              </a:rPr>
              <a:t>Upholding and using </a:t>
            </a:r>
            <a:r>
              <a:rPr lang="en-US" altLang="en-US" b="1" smtClean="0">
                <a:ea typeface="ＭＳ Ｐゴシック" pitchFamily="34" charset="-128"/>
              </a:rPr>
              <a:t>competition</a:t>
            </a:r>
            <a:r>
              <a:rPr lang="en-US" altLang="en-US" smtClean="0">
                <a:ea typeface="ＭＳ Ｐゴシック" pitchFamily="34" charset="-128"/>
              </a:rPr>
              <a:t> as the default procurement and disposal method;</a:t>
            </a:r>
          </a:p>
          <a:p>
            <a:pPr eaLnBrk="1" hangingPunct="1"/>
            <a:r>
              <a:rPr lang="en-US" altLang="en-US" smtClean="0">
                <a:ea typeface="ＭＳ Ｐゴシック" pitchFamily="34" charset="-128"/>
              </a:rPr>
              <a:t>Note that ethical behavior impacts on performance and commitment</a:t>
            </a:r>
          </a:p>
          <a:p>
            <a:pPr eaLnBrk="1" hangingPunct="1"/>
            <a:endParaRPr lang="en-GB" altLang="en-US" smtClean="0">
              <a:ea typeface="ＭＳ Ｐゴシック" pitchFamily="34" charset="-128"/>
            </a:endParaRPr>
          </a:p>
        </p:txBody>
      </p:sp>
      <p:sp>
        <p:nvSpPr>
          <p:cNvPr id="30723" name="Title 2"/>
          <p:cNvSpPr>
            <a:spLocks noGrp="1"/>
          </p:cNvSpPr>
          <p:nvPr>
            <p:ph type="title"/>
          </p:nvPr>
        </p:nvSpPr>
        <p:spPr/>
        <p:txBody>
          <a:bodyPr/>
          <a:lstStyle/>
          <a:p>
            <a:pPr eaLnBrk="1" hangingPunct="1"/>
            <a:r>
              <a:rPr lang="en-GB" altLang="en-US" smtClean="0">
                <a:ea typeface="ＭＳ Ｐゴシック" pitchFamily="34" charset="-128"/>
              </a:rPr>
              <a:t>Ethical issues continued..</a:t>
            </a:r>
          </a:p>
        </p:txBody>
      </p:sp>
      <p:sp>
        <p:nvSpPr>
          <p:cNvPr id="307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0FDA06DE-16A9-45D4-86DF-47EE2887DC24}" type="slidenum">
              <a:rPr lang="en-US" altLang="en-US" smtClean="0">
                <a:solidFill>
                  <a:schemeClr val="tx2"/>
                </a:solidFill>
              </a:rPr>
              <a:pPr eaLnBrk="1" hangingPunct="1"/>
              <a:t>23</a:t>
            </a:fld>
            <a:endParaRPr lang="en-US" altLang="en-US" smtClean="0">
              <a:solidFill>
                <a:schemeClr val="tx2"/>
              </a:solidFill>
            </a:endParaRPr>
          </a:p>
        </p:txBody>
      </p:sp>
      <p:sp>
        <p:nvSpPr>
          <p:cNvPr id="3072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
          <p:cNvSpPr>
            <a:spLocks noGrp="1"/>
          </p:cNvSpPr>
          <p:nvPr>
            <p:ph idx="1"/>
          </p:nvPr>
        </p:nvSpPr>
        <p:spPr>
          <a:xfrm>
            <a:off x="871538" y="2057400"/>
            <a:ext cx="7408862" cy="4068763"/>
          </a:xfrm>
        </p:spPr>
        <p:txBody>
          <a:bodyPr>
            <a:normAutofit fontScale="85000" lnSpcReduction="20000"/>
          </a:bodyPr>
          <a:lstStyle/>
          <a:p>
            <a:pPr marL="457200" indent="-457200" eaLnBrk="1" hangingPunct="1">
              <a:buFont typeface="+mj-lt"/>
              <a:buAutoNum type="arabicPeriod"/>
              <a:defRPr/>
            </a:pPr>
            <a:r>
              <a:rPr lang="en-US" dirty="0" smtClean="0">
                <a:ea typeface="+mn-ea"/>
              </a:rPr>
              <a:t>Discuss the general principles of public procurement in relation to road works and analyze how they are  impacted by the current environment in Uganda.</a:t>
            </a:r>
          </a:p>
          <a:p>
            <a:pPr marL="457200" indent="-457200" eaLnBrk="1" hangingPunct="1">
              <a:buFont typeface="+mj-lt"/>
              <a:buAutoNum type="arabicPeriod"/>
              <a:defRPr/>
            </a:pPr>
            <a:r>
              <a:rPr lang="en-US" dirty="0" smtClean="0">
                <a:ea typeface="+mn-ea"/>
              </a:rPr>
              <a:t>List the key stakeholders in the road works procurement process and outline and comment on their core roles. </a:t>
            </a:r>
          </a:p>
          <a:p>
            <a:pPr marL="457200" indent="-457200" eaLnBrk="1" hangingPunct="1">
              <a:buFont typeface="+mj-lt"/>
              <a:buAutoNum type="arabicPeriod"/>
              <a:defRPr/>
            </a:pPr>
            <a:r>
              <a:rPr lang="en-US" dirty="0" smtClean="0">
                <a:ea typeface="+mn-ea"/>
              </a:rPr>
              <a:t>Describe the road works procurement cycle and suggest a likely time frame to it; assess, giving reasons, whether it is delivering better value four money.</a:t>
            </a:r>
          </a:p>
          <a:p>
            <a:pPr marL="457200" indent="-457200" eaLnBrk="1" hangingPunct="1">
              <a:buFont typeface="+mj-lt"/>
              <a:buAutoNum type="arabicPeriod"/>
              <a:defRPr/>
            </a:pPr>
            <a:r>
              <a:rPr lang="en-US" dirty="0" smtClean="0">
                <a:ea typeface="+mn-ea"/>
              </a:rPr>
              <a:t>Although the private sector procurements are not regulated by the PPDA Act/regulation, Identify some laws that guide their procurement processes </a:t>
            </a:r>
          </a:p>
          <a:p>
            <a:pPr marL="457200" indent="-457200" eaLnBrk="1" hangingPunct="1">
              <a:buFont typeface="+mj-lt"/>
              <a:buAutoNum type="arabicPeriod"/>
              <a:defRPr/>
            </a:pPr>
            <a:r>
              <a:rPr lang="en-US" dirty="0" smtClean="0">
                <a:ea typeface="+mn-ea"/>
              </a:rPr>
              <a:t>Identify the key ethical and other challenges to the realization of the objectives of the public procurement framework.</a:t>
            </a:r>
            <a:endParaRPr lang="en-US" dirty="0" smtClean="0">
              <a:latin typeface="Arial" charset="0"/>
              <a:ea typeface="+mn-ea"/>
              <a:cs typeface="Arial" charset="0"/>
            </a:endParaRPr>
          </a:p>
        </p:txBody>
      </p:sp>
      <p:sp>
        <p:nvSpPr>
          <p:cNvPr id="31747" name="Title 2"/>
          <p:cNvSpPr>
            <a:spLocks noGrp="1"/>
          </p:cNvSpPr>
          <p:nvPr>
            <p:ph type="title"/>
          </p:nvPr>
        </p:nvSpPr>
        <p:spPr/>
        <p:txBody>
          <a:bodyPr/>
          <a:lstStyle/>
          <a:p>
            <a:pPr eaLnBrk="1" hangingPunct="1"/>
            <a:r>
              <a:rPr lang="en-US" altLang="en-US" smtClean="0">
                <a:ea typeface="ＭＳ Ｐゴシック" pitchFamily="34" charset="-128"/>
              </a:rPr>
              <a:t>Group Activity </a:t>
            </a:r>
          </a:p>
        </p:txBody>
      </p:sp>
      <p:sp>
        <p:nvSpPr>
          <p:cNvPr id="317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3D0EB548-1F7F-437D-A2FA-6A9629F4E183}" type="slidenum">
              <a:rPr lang="en-US" altLang="en-US" smtClean="0">
                <a:solidFill>
                  <a:schemeClr val="tx2"/>
                </a:solidFill>
              </a:rPr>
              <a:pPr eaLnBrk="1" hangingPunct="1"/>
              <a:t>24</a:t>
            </a:fld>
            <a:endParaRPr lang="en-US" altLang="en-US" smtClean="0">
              <a:solidFill>
                <a:schemeClr val="tx2"/>
              </a:solidFill>
            </a:endParaRPr>
          </a:p>
        </p:txBody>
      </p:sp>
      <p:sp>
        <p:nvSpPr>
          <p:cNvPr id="3174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871538" y="1981200"/>
            <a:ext cx="7408862" cy="4144963"/>
          </a:xfrm>
        </p:spPr>
        <p:txBody>
          <a:bodyPr/>
          <a:lstStyle/>
          <a:p>
            <a:pPr eaLnBrk="1" hangingPunct="1">
              <a:lnSpc>
                <a:spcPct val="90000"/>
              </a:lnSpc>
            </a:pPr>
            <a:r>
              <a:rPr lang="en-US" altLang="en-US" sz="2800" smtClean="0">
                <a:solidFill>
                  <a:schemeClr val="tx1"/>
                </a:solidFill>
                <a:ea typeface="ＭＳ Ｐゴシック" pitchFamily="34" charset="-128"/>
              </a:rPr>
              <a:t>Procurement in this context means:</a:t>
            </a:r>
          </a:p>
          <a:p>
            <a:pPr lvl="1" eaLnBrk="1" hangingPunct="1">
              <a:lnSpc>
                <a:spcPct val="90000"/>
              </a:lnSpc>
            </a:pPr>
            <a:r>
              <a:rPr lang="en-US" altLang="en-US" sz="2600" smtClean="0">
                <a:solidFill>
                  <a:schemeClr val="tx1"/>
                </a:solidFill>
                <a:ea typeface="Arial" pitchFamily="34" charset="0"/>
              </a:rPr>
              <a:t>Acquisition of any type of works, services or supplies or their combination</a:t>
            </a:r>
          </a:p>
          <a:p>
            <a:pPr lvl="1" eaLnBrk="1" hangingPunct="1">
              <a:lnSpc>
                <a:spcPct val="90000"/>
              </a:lnSpc>
            </a:pPr>
            <a:r>
              <a:rPr lang="en-US" altLang="en-US" sz="2600" smtClean="0">
                <a:solidFill>
                  <a:schemeClr val="tx1"/>
                </a:solidFill>
                <a:ea typeface="Arial" pitchFamily="34" charset="0"/>
              </a:rPr>
              <a:t>by purchase, rental, lease, hire purchase, license, tenancy, franchise, or any combination of those.</a:t>
            </a:r>
          </a:p>
          <a:p>
            <a:pPr eaLnBrk="1" hangingPunct="1">
              <a:lnSpc>
                <a:spcPct val="90000"/>
              </a:lnSpc>
            </a:pPr>
            <a:r>
              <a:rPr lang="en-US" altLang="en-US" sz="2800" i="1" smtClean="0">
                <a:solidFill>
                  <a:schemeClr val="tx1"/>
                </a:solidFill>
                <a:ea typeface="ＭＳ Ｐゴシック" pitchFamily="34" charset="-128"/>
              </a:rPr>
              <a:t>Procurement refers to all those activities up to the time a PDE consumes or utilizes a service as per requirement  </a:t>
            </a:r>
            <a:r>
              <a:rPr lang="en-US" altLang="en-US" sz="2600" smtClean="0">
                <a:solidFill>
                  <a:schemeClr val="tx1"/>
                </a:solidFill>
                <a:ea typeface="ＭＳ Ｐゴシック" pitchFamily="34" charset="-128"/>
              </a:rPr>
              <a:t/>
            </a:r>
            <a:br>
              <a:rPr lang="en-US" altLang="en-US" sz="2600" smtClean="0">
                <a:solidFill>
                  <a:schemeClr val="tx1"/>
                </a:solidFill>
                <a:ea typeface="ＭＳ Ｐゴシック" pitchFamily="34" charset="-128"/>
              </a:rPr>
            </a:br>
            <a:endParaRPr lang="en-US" altLang="en-US" sz="2600" smtClean="0">
              <a:solidFill>
                <a:schemeClr val="tx1"/>
              </a:solidFill>
              <a:ea typeface="ＭＳ Ｐゴシック" pitchFamily="34" charset="-128"/>
            </a:endParaRPr>
          </a:p>
        </p:txBody>
      </p:sp>
      <p:sp>
        <p:nvSpPr>
          <p:cNvPr id="10243" name="Title 1"/>
          <p:cNvSpPr>
            <a:spLocks noGrp="1"/>
          </p:cNvSpPr>
          <p:nvPr>
            <p:ph type="title"/>
          </p:nvPr>
        </p:nvSpPr>
        <p:spPr/>
        <p:txBody>
          <a:bodyPr/>
          <a:lstStyle/>
          <a:p>
            <a:pPr eaLnBrk="1" hangingPunct="1"/>
            <a:r>
              <a:rPr lang="en-US" altLang="en-US" smtClean="0">
                <a:ea typeface="ＭＳ Ｐゴシック" pitchFamily="34" charset="-128"/>
              </a:rPr>
              <a:t>What is Procurement?</a:t>
            </a:r>
          </a:p>
        </p:txBody>
      </p:sp>
      <p:sp>
        <p:nvSpPr>
          <p:cNvPr id="102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D9545D19-1F8C-4AEE-8722-531FE0A9CD5F}" type="slidenum">
              <a:rPr lang="en-US" altLang="en-US" smtClean="0">
                <a:solidFill>
                  <a:schemeClr val="tx2"/>
                </a:solidFill>
              </a:rPr>
              <a:pPr eaLnBrk="1" hangingPunct="1"/>
              <a:t>3</a:t>
            </a:fld>
            <a:endParaRPr lang="en-US" altLang="en-US" smtClean="0">
              <a:solidFill>
                <a:schemeClr val="tx2"/>
              </a:solidFill>
            </a:endParaRPr>
          </a:p>
        </p:txBody>
      </p:sp>
      <p:sp>
        <p:nvSpPr>
          <p:cNvPr id="1024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871538" y="1752600"/>
            <a:ext cx="7408862" cy="4495800"/>
          </a:xfrm>
        </p:spPr>
        <p:txBody>
          <a:bodyPr/>
          <a:lstStyle/>
          <a:p>
            <a:pPr eaLnBrk="1" hangingPunct="1">
              <a:lnSpc>
                <a:spcPct val="90000"/>
              </a:lnSpc>
            </a:pPr>
            <a:r>
              <a:rPr lang="en-US" altLang="en-US" sz="2800" b="1" smtClean="0">
                <a:ea typeface="ＭＳ Ｐゴシック" pitchFamily="34" charset="-128"/>
              </a:rPr>
              <a:t>Public Procurement </a:t>
            </a:r>
            <a:r>
              <a:rPr lang="en-US" altLang="en-US" sz="2800" smtClean="0">
                <a:ea typeface="ＭＳ Ｐゴシック" pitchFamily="34" charset="-128"/>
              </a:rPr>
              <a:t>is the process by which the government acquires inputs for vital public-sector </a:t>
            </a:r>
            <a:r>
              <a:rPr lang="en-US" altLang="en-US" sz="2800" smtClean="0">
                <a:solidFill>
                  <a:srgbClr val="002060"/>
                </a:solidFill>
                <a:ea typeface="ＭＳ Ｐゴシック" pitchFamily="34" charset="-128"/>
              </a:rPr>
              <a:t>consumption and </a:t>
            </a:r>
            <a:r>
              <a:rPr lang="en-US" altLang="en-US" sz="2800" smtClean="0">
                <a:ea typeface="ＭＳ Ｐゴシック" pitchFamily="34" charset="-128"/>
              </a:rPr>
              <a:t>investments. </a:t>
            </a:r>
          </a:p>
          <a:p>
            <a:pPr eaLnBrk="1" hangingPunct="1">
              <a:lnSpc>
                <a:spcPct val="90000"/>
              </a:lnSpc>
            </a:pPr>
            <a:r>
              <a:rPr lang="en-US" altLang="en-US" sz="2800" smtClean="0">
                <a:ea typeface="ＭＳ Ｐゴシック" pitchFamily="34" charset="-128"/>
              </a:rPr>
              <a:t>Public procurements are generally grouped into three categories:</a:t>
            </a:r>
          </a:p>
          <a:p>
            <a:pPr marL="817563" lvl="1" indent="-514350" eaLnBrk="1" hangingPunct="1">
              <a:lnSpc>
                <a:spcPct val="90000"/>
              </a:lnSpc>
              <a:buFont typeface="Candara" pitchFamily="34" charset="0"/>
              <a:buAutoNum type="alphaLcParenR"/>
            </a:pPr>
            <a:r>
              <a:rPr lang="en-US" altLang="en-US" sz="2600" smtClean="0">
                <a:ea typeface="Arial" pitchFamily="34" charset="0"/>
              </a:rPr>
              <a:t>Works – e.g. bridges, buildings, highways;</a:t>
            </a:r>
          </a:p>
          <a:p>
            <a:pPr marL="817563" lvl="1" indent="-514350" eaLnBrk="1" hangingPunct="1">
              <a:lnSpc>
                <a:spcPct val="90000"/>
              </a:lnSpc>
              <a:buFont typeface="Candara" pitchFamily="34" charset="0"/>
              <a:buAutoNum type="alphaLcParenR"/>
            </a:pPr>
            <a:r>
              <a:rPr lang="en-US" altLang="en-US" sz="2600" smtClean="0">
                <a:ea typeface="Arial" pitchFamily="34" charset="0"/>
              </a:rPr>
              <a:t>Supplies – e.g. equipment, materials, textbooks, medicines; and</a:t>
            </a:r>
          </a:p>
          <a:p>
            <a:pPr marL="817563" lvl="1" indent="-514350" eaLnBrk="1" hangingPunct="1">
              <a:lnSpc>
                <a:spcPct val="90000"/>
              </a:lnSpc>
              <a:buFont typeface="Candara" pitchFamily="34" charset="0"/>
              <a:buAutoNum type="alphaLcParenR"/>
            </a:pPr>
            <a:r>
              <a:rPr lang="en-US" altLang="en-US" sz="2600" smtClean="0">
                <a:ea typeface="Arial" pitchFamily="34" charset="0"/>
              </a:rPr>
              <a:t>Services - expert advice, training, consultancy services, etc.</a:t>
            </a:r>
          </a:p>
          <a:p>
            <a:pPr eaLnBrk="1" hangingPunct="1">
              <a:lnSpc>
                <a:spcPct val="90000"/>
              </a:lnSpc>
            </a:pPr>
            <a:endParaRPr lang="en-US" altLang="en-US" sz="1400" smtClean="0">
              <a:ea typeface="ＭＳ Ｐゴシック" pitchFamily="34" charset="-128"/>
            </a:endParaRPr>
          </a:p>
        </p:txBody>
      </p:sp>
      <p:sp>
        <p:nvSpPr>
          <p:cNvPr id="11267" name="Title 1"/>
          <p:cNvSpPr>
            <a:spLocks noGrp="1"/>
          </p:cNvSpPr>
          <p:nvPr>
            <p:ph type="title"/>
          </p:nvPr>
        </p:nvSpPr>
        <p:spPr/>
        <p:txBody>
          <a:bodyPr/>
          <a:lstStyle/>
          <a:p>
            <a:pPr eaLnBrk="1" hangingPunct="1"/>
            <a:r>
              <a:rPr lang="en-US" altLang="en-US" sz="2900" b="1" smtClean="0">
                <a:ea typeface="ＭＳ Ｐゴシック" pitchFamily="34" charset="-128"/>
              </a:rPr>
              <a:t> </a:t>
            </a:r>
            <a:br>
              <a:rPr lang="en-US" altLang="en-US" sz="2900" b="1" smtClean="0">
                <a:ea typeface="ＭＳ Ｐゴシック" pitchFamily="34" charset="-128"/>
              </a:rPr>
            </a:br>
            <a:r>
              <a:rPr lang="en-US" altLang="en-US" sz="2900" b="1" smtClean="0">
                <a:ea typeface="ＭＳ Ｐゴシック" pitchFamily="34" charset="-128"/>
              </a:rPr>
              <a:t>Public versus private sector procurement</a:t>
            </a:r>
            <a:r>
              <a:rPr lang="en-US" altLang="en-US" sz="2900" smtClean="0">
                <a:ea typeface="ＭＳ Ｐゴシック" pitchFamily="34" charset="-128"/>
              </a:rPr>
              <a:t/>
            </a:r>
            <a:br>
              <a:rPr lang="en-US" altLang="en-US" sz="2900" smtClean="0">
                <a:ea typeface="ＭＳ Ｐゴシック" pitchFamily="34" charset="-128"/>
              </a:rPr>
            </a:br>
            <a:endParaRPr lang="en-US" altLang="en-US" sz="2900" smtClean="0">
              <a:ea typeface="ＭＳ Ｐゴシック" pitchFamily="34" charset="-128"/>
            </a:endParaRPr>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F96BA2DC-E3FD-4BE5-8C5B-474CAE3C37EA}" type="slidenum">
              <a:rPr lang="en-US" altLang="en-US" smtClean="0">
                <a:solidFill>
                  <a:schemeClr val="tx2"/>
                </a:solidFill>
              </a:rPr>
              <a:pPr eaLnBrk="1" hangingPunct="1"/>
              <a:t>4</a:t>
            </a:fld>
            <a:endParaRPr lang="en-US" altLang="en-US" smtClean="0">
              <a:solidFill>
                <a:schemeClr val="tx2"/>
              </a:solidFill>
            </a:endParaRPr>
          </a:p>
        </p:txBody>
      </p:sp>
      <p:sp>
        <p:nvSpPr>
          <p:cNvPr id="1126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828800"/>
            <a:ext cx="7408863" cy="4144963"/>
          </a:xfrm>
        </p:spPr>
        <p:txBody>
          <a:bodyPr rtlCol="0">
            <a:normAutofit fontScale="92500"/>
          </a:bodyPr>
          <a:lstStyle/>
          <a:p>
            <a:pPr marL="274320" indent="-274320" eaLnBrk="1" fontAlgn="auto" hangingPunct="1">
              <a:spcAft>
                <a:spcPts val="0"/>
              </a:spcAft>
              <a:defRPr/>
            </a:pPr>
            <a:r>
              <a:rPr lang="en-US" b="1" dirty="0">
                <a:ea typeface="+mn-ea"/>
              </a:rPr>
              <a:t>Private </a:t>
            </a:r>
            <a:r>
              <a:rPr lang="en-US" b="1" dirty="0" smtClean="0">
                <a:ea typeface="+mn-ea"/>
              </a:rPr>
              <a:t>Procurement:</a:t>
            </a:r>
          </a:p>
          <a:p>
            <a:pPr marL="274320" indent="-274320" eaLnBrk="1" fontAlgn="auto" hangingPunct="1">
              <a:spcAft>
                <a:spcPts val="0"/>
              </a:spcAft>
              <a:defRPr/>
            </a:pPr>
            <a:r>
              <a:rPr lang="en-US" dirty="0" smtClean="0">
                <a:ea typeface="+mn-ea"/>
              </a:rPr>
              <a:t>Private sector procurement is </a:t>
            </a:r>
            <a:r>
              <a:rPr lang="en-US" dirty="0" smtClean="0">
                <a:solidFill>
                  <a:srgbClr val="002060"/>
                </a:solidFill>
                <a:ea typeface="+mn-ea"/>
              </a:rPr>
              <a:t>not regulated by PPDA law rather by sound business and </a:t>
            </a:r>
            <a:r>
              <a:rPr lang="en-US" dirty="0" smtClean="0">
                <a:ea typeface="+mn-ea"/>
              </a:rPr>
              <a:t>ethical practices and  other national laws</a:t>
            </a:r>
          </a:p>
          <a:p>
            <a:pPr marL="274320" indent="-274320" eaLnBrk="1" fontAlgn="auto" hangingPunct="1">
              <a:spcAft>
                <a:spcPts val="0"/>
              </a:spcAft>
              <a:defRPr/>
            </a:pPr>
            <a:r>
              <a:rPr lang="en-US" dirty="0" smtClean="0">
                <a:ea typeface="+mn-ea"/>
              </a:rPr>
              <a:t>The private sector procurements are </a:t>
            </a:r>
            <a:r>
              <a:rPr lang="en-US" dirty="0">
                <a:ea typeface="+mn-ea"/>
              </a:rPr>
              <a:t>less bureaucratic and </a:t>
            </a:r>
            <a:r>
              <a:rPr lang="en-US" dirty="0" smtClean="0">
                <a:ea typeface="+mn-ea"/>
              </a:rPr>
              <a:t>only bound by internal checks suitable for the organization, flexible and with short approval chain. </a:t>
            </a:r>
          </a:p>
          <a:p>
            <a:pPr marL="274320" indent="-274320" eaLnBrk="1" fontAlgn="auto" hangingPunct="1">
              <a:spcAft>
                <a:spcPts val="0"/>
              </a:spcAft>
              <a:defRPr/>
            </a:pPr>
            <a:r>
              <a:rPr lang="en-US" dirty="0" smtClean="0">
                <a:ea typeface="+mn-ea"/>
              </a:rPr>
              <a:t>Usually private </a:t>
            </a:r>
            <a:r>
              <a:rPr lang="en-US" dirty="0">
                <a:ea typeface="+mn-ea"/>
              </a:rPr>
              <a:t>sector entities </a:t>
            </a:r>
            <a:r>
              <a:rPr lang="en-US" dirty="0" smtClean="0">
                <a:ea typeface="+mn-ea"/>
              </a:rPr>
              <a:t>establish </a:t>
            </a:r>
            <a:r>
              <a:rPr lang="en-US" dirty="0">
                <a:ea typeface="+mn-ea"/>
              </a:rPr>
              <a:t>relationships with </a:t>
            </a:r>
            <a:r>
              <a:rPr lang="en-US" dirty="0" smtClean="0">
                <a:ea typeface="+mn-ea"/>
              </a:rPr>
              <a:t>suppliers </a:t>
            </a:r>
            <a:r>
              <a:rPr lang="en-US" dirty="0">
                <a:ea typeface="+mn-ea"/>
              </a:rPr>
              <a:t>and frequently, it is the responsibility of the purchasing function to manage such relationships. </a:t>
            </a:r>
          </a:p>
          <a:p>
            <a:pPr marL="274320" indent="-274320" eaLnBrk="1" fontAlgn="auto" hangingPunct="1">
              <a:spcAft>
                <a:spcPts val="0"/>
              </a:spcAft>
              <a:defRPr/>
            </a:pPr>
            <a:endParaRPr lang="en-US" dirty="0">
              <a:ea typeface="+mn-ea"/>
            </a:endParaRPr>
          </a:p>
          <a:p>
            <a:pPr marL="274320" indent="-274320" eaLnBrk="1" fontAlgn="auto" hangingPunct="1">
              <a:spcAft>
                <a:spcPts val="0"/>
              </a:spcAft>
              <a:defRPr/>
            </a:pPr>
            <a:endParaRPr lang="en-US" dirty="0">
              <a:ea typeface="+mn-ea"/>
            </a:endParaRPr>
          </a:p>
        </p:txBody>
      </p:sp>
      <p:sp>
        <p:nvSpPr>
          <p:cNvPr id="12291" name="Title 2"/>
          <p:cNvSpPr>
            <a:spLocks noGrp="1"/>
          </p:cNvSpPr>
          <p:nvPr>
            <p:ph type="title"/>
          </p:nvPr>
        </p:nvSpPr>
        <p:spPr/>
        <p:txBody>
          <a:bodyPr/>
          <a:lstStyle/>
          <a:p>
            <a:pPr eaLnBrk="1" hangingPunct="1"/>
            <a:r>
              <a:rPr lang="en-US" altLang="en-US" smtClean="0">
                <a:ea typeface="ＭＳ Ｐゴシック" pitchFamily="34" charset="-128"/>
              </a:rPr>
              <a:t>Private Sector Procurement </a:t>
            </a:r>
          </a:p>
        </p:txBody>
      </p:sp>
      <p:sp>
        <p:nvSpPr>
          <p:cNvPr id="122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D4FD5B2A-0831-473B-A7C4-BC0D65096F47}" type="slidenum">
              <a:rPr lang="en-US" altLang="en-US" smtClean="0">
                <a:solidFill>
                  <a:schemeClr val="tx2"/>
                </a:solidFill>
              </a:rPr>
              <a:pPr eaLnBrk="1" hangingPunct="1"/>
              <a:t>5</a:t>
            </a:fld>
            <a:endParaRPr lang="en-US" altLang="en-US" smtClean="0">
              <a:solidFill>
                <a:schemeClr val="tx2"/>
              </a:solidFill>
            </a:endParaRPr>
          </a:p>
        </p:txBody>
      </p:sp>
      <p:sp>
        <p:nvSpPr>
          <p:cNvPr id="1229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4"/>
          <p:cNvSpPr>
            <a:spLocks noGrp="1"/>
          </p:cNvSpPr>
          <p:nvPr>
            <p:ph idx="1"/>
          </p:nvPr>
        </p:nvSpPr>
        <p:spPr>
          <a:xfrm>
            <a:off x="871538" y="1676400"/>
            <a:ext cx="7408862" cy="4449763"/>
          </a:xfrm>
        </p:spPr>
        <p:txBody>
          <a:bodyPr/>
          <a:lstStyle/>
          <a:p>
            <a:pPr eaLnBrk="1" hangingPunct="1">
              <a:buFont typeface="Arial" pitchFamily="34" charset="0"/>
              <a:buChar char="•"/>
            </a:pPr>
            <a:r>
              <a:rPr lang="en-US" altLang="en-US" sz="2800" b="1" smtClean="0">
                <a:ea typeface="ＭＳ Ｐゴシック" pitchFamily="34" charset="-128"/>
              </a:rPr>
              <a:t>Non-discrimination &amp; Fairness</a:t>
            </a:r>
          </a:p>
          <a:p>
            <a:pPr eaLnBrk="1" hangingPunct="1">
              <a:buFont typeface="Symbol" pitchFamily="18" charset="2"/>
              <a:buNone/>
            </a:pPr>
            <a:r>
              <a:rPr lang="en-US" altLang="en-US" sz="2800" b="1" smtClean="0">
                <a:ea typeface="ＭＳ Ｐゴシック" pitchFamily="34" charset="-128"/>
              </a:rPr>
              <a:t>	All </a:t>
            </a:r>
            <a:r>
              <a:rPr lang="en-US" altLang="en-US" sz="2800" smtClean="0">
                <a:ea typeface="ＭＳ Ｐゴシック" pitchFamily="34" charset="-128"/>
              </a:rPr>
              <a:t>bidders to be handled fairly, honestly and at par; The procurement process should, not only  be fair, but seen to be fair. </a:t>
            </a:r>
          </a:p>
          <a:p>
            <a:pPr eaLnBrk="1" hangingPunct="1"/>
            <a:r>
              <a:rPr lang="en-US" altLang="en-US" sz="2800" b="1" smtClean="0">
                <a:ea typeface="ＭＳ Ｐゴシック" pitchFamily="34" charset="-128"/>
              </a:rPr>
              <a:t>Transparency</a:t>
            </a:r>
            <a:r>
              <a:rPr lang="en-US" altLang="en-US" sz="2800" b="1" i="1" smtClean="0">
                <a:ea typeface="ＭＳ Ｐゴシック" pitchFamily="34" charset="-128"/>
              </a:rPr>
              <a:t/>
            </a:r>
            <a:br>
              <a:rPr lang="en-US" altLang="en-US" sz="2800" b="1" i="1" smtClean="0">
                <a:ea typeface="ＭＳ Ｐゴシック" pitchFamily="34" charset="-128"/>
              </a:rPr>
            </a:br>
            <a:r>
              <a:rPr lang="en-US" altLang="en-US" sz="2800" smtClean="0">
                <a:ea typeface="ＭＳ Ｐゴシック" pitchFamily="34" charset="-128"/>
              </a:rPr>
              <a:t>Open about activities and transactions</a:t>
            </a:r>
          </a:p>
          <a:p>
            <a:pPr eaLnBrk="1" hangingPunct="1"/>
            <a:r>
              <a:rPr lang="en-US" altLang="en-US" sz="2800" b="1" smtClean="0">
                <a:ea typeface="ＭＳ Ｐゴシック" pitchFamily="34" charset="-128"/>
              </a:rPr>
              <a:t>Accountability</a:t>
            </a:r>
            <a:r>
              <a:rPr lang="en-US" altLang="en-US" sz="2800" b="1" i="1" smtClean="0">
                <a:ea typeface="ＭＳ Ｐゴシック" pitchFamily="34" charset="-128"/>
              </a:rPr>
              <a:t/>
            </a:r>
            <a:br>
              <a:rPr lang="en-US" altLang="en-US" sz="2800" b="1" i="1" smtClean="0">
                <a:ea typeface="ＭＳ Ｐゴシック" pitchFamily="34" charset="-128"/>
              </a:rPr>
            </a:br>
            <a:r>
              <a:rPr lang="en-US" altLang="en-US" sz="2800" smtClean="0">
                <a:ea typeface="ＭＳ Ｐゴシック" pitchFamily="34" charset="-128"/>
              </a:rPr>
              <a:t>Each unit to give open reports for funds, role or responsibility entrusted with; </a:t>
            </a:r>
          </a:p>
          <a:p>
            <a:pPr eaLnBrk="1" hangingPunct="1">
              <a:buFont typeface="Arial" pitchFamily="34" charset="0"/>
              <a:buNone/>
            </a:pPr>
            <a:endParaRPr lang="en-US" altLang="en-US" sz="2800" smtClean="0">
              <a:ea typeface="ＭＳ Ｐゴシック" pitchFamily="34" charset="-128"/>
            </a:endParaRPr>
          </a:p>
          <a:p>
            <a:pPr eaLnBrk="1" hangingPunct="1">
              <a:buFont typeface="Arial" pitchFamily="34" charset="0"/>
              <a:buNone/>
            </a:pPr>
            <a:endParaRPr lang="en-US" altLang="en-US" sz="2800" smtClean="0">
              <a:ea typeface="ＭＳ Ｐゴシック" pitchFamily="34" charset="-128"/>
            </a:endParaRPr>
          </a:p>
          <a:p>
            <a:pPr eaLnBrk="1" hangingPunct="1">
              <a:buFont typeface="Arial" pitchFamily="34" charset="0"/>
              <a:buNone/>
            </a:pPr>
            <a:endParaRPr lang="en-US" altLang="en-US" sz="1200" smtClean="0">
              <a:ea typeface="ＭＳ Ｐゴシック" pitchFamily="34" charset="-128"/>
            </a:endParaRPr>
          </a:p>
          <a:p>
            <a:pPr eaLnBrk="1" hangingPunct="1">
              <a:buFont typeface="Arial" pitchFamily="34" charset="0"/>
              <a:buChar char="•"/>
            </a:pPr>
            <a:endParaRPr lang="en-US" altLang="en-US" sz="1200" smtClean="0">
              <a:ea typeface="ＭＳ Ｐゴシック" pitchFamily="34" charset="-128"/>
            </a:endParaRPr>
          </a:p>
          <a:p>
            <a:pPr eaLnBrk="1" hangingPunct="1"/>
            <a:endParaRPr lang="en-US" altLang="en-US" sz="1200" smtClean="0">
              <a:ea typeface="ＭＳ Ｐゴシック" pitchFamily="34" charset="-128"/>
            </a:endParaRPr>
          </a:p>
          <a:p>
            <a:pPr eaLnBrk="1" hangingPunct="1"/>
            <a:endParaRPr lang="en-US" altLang="en-US" sz="1200" smtClean="0">
              <a:ea typeface="ＭＳ Ｐゴシック" pitchFamily="34" charset="-128"/>
            </a:endParaRPr>
          </a:p>
          <a:p>
            <a:pPr eaLnBrk="1" hangingPunct="1">
              <a:buFont typeface="Arial" pitchFamily="34" charset="0"/>
              <a:buChar char="•"/>
            </a:pPr>
            <a:endParaRPr lang="en-US" altLang="en-US" sz="1200" smtClean="0">
              <a:ea typeface="ＭＳ Ｐゴシック" pitchFamily="34" charset="-128"/>
            </a:endParaRPr>
          </a:p>
          <a:p>
            <a:pPr eaLnBrk="1" hangingPunct="1"/>
            <a:endParaRPr lang="en-US" altLang="en-US" smtClean="0">
              <a:ea typeface="ＭＳ Ｐゴシック" pitchFamily="34" charset="-128"/>
            </a:endParaRPr>
          </a:p>
        </p:txBody>
      </p:sp>
      <p:sp>
        <p:nvSpPr>
          <p:cNvPr id="13315" name="Title 3"/>
          <p:cNvSpPr>
            <a:spLocks noGrp="1"/>
          </p:cNvSpPr>
          <p:nvPr>
            <p:ph type="title"/>
          </p:nvPr>
        </p:nvSpPr>
        <p:spPr/>
        <p:txBody>
          <a:bodyPr/>
          <a:lstStyle/>
          <a:p>
            <a:pPr eaLnBrk="1" hangingPunct="1"/>
            <a:r>
              <a:rPr lang="en-US" altLang="en-US" sz="3200" b="1" smtClean="0">
                <a:ea typeface="ＭＳ Ｐゴシック" pitchFamily="34" charset="-128"/>
              </a:rPr>
              <a:t>Principles of Public Procurement </a:t>
            </a:r>
            <a:endParaRPr lang="en-US" altLang="en-US" sz="3200" smtClean="0">
              <a:ea typeface="ＭＳ Ｐゴシック" pitchFamily="34" charset="-128"/>
            </a:endParaRP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4BCC84F0-6D81-4A27-8D7B-DC6FD0254155}" type="slidenum">
              <a:rPr lang="en-US" altLang="en-US" smtClean="0">
                <a:solidFill>
                  <a:schemeClr val="tx2"/>
                </a:solidFill>
              </a:rPr>
              <a:pPr eaLnBrk="1" hangingPunct="1"/>
              <a:t>6</a:t>
            </a:fld>
            <a:endParaRPr lang="en-US" altLang="en-US" smtClean="0">
              <a:solidFill>
                <a:schemeClr val="tx2"/>
              </a:solidFill>
            </a:endParaRPr>
          </a:p>
        </p:txBody>
      </p:sp>
      <p:sp>
        <p:nvSpPr>
          <p:cNvPr id="13317"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1538" y="1828800"/>
            <a:ext cx="7408862" cy="4297363"/>
          </a:xfrm>
        </p:spPr>
        <p:txBody>
          <a:bodyPr rtlCol="0">
            <a:normAutofit fontScale="92500" lnSpcReduction="10000"/>
          </a:bodyPr>
          <a:lstStyle/>
          <a:p>
            <a:pPr marL="274320" indent="-274320" eaLnBrk="1" fontAlgn="auto" hangingPunct="1">
              <a:spcAft>
                <a:spcPts val="0"/>
              </a:spcAft>
              <a:defRPr/>
            </a:pPr>
            <a:r>
              <a:rPr lang="en-US" sz="2800" b="1" dirty="0">
                <a:ea typeface="+mn-ea"/>
              </a:rPr>
              <a:t>Competition (open competitive </a:t>
            </a:r>
            <a:r>
              <a:rPr lang="en-US" sz="2800" b="1" dirty="0" smtClean="0">
                <a:ea typeface="+mn-ea"/>
              </a:rPr>
              <a:t>bidding)</a:t>
            </a:r>
            <a:r>
              <a:rPr lang="en-US" sz="2800" dirty="0" smtClean="0">
                <a:ea typeface="+mn-ea"/>
              </a:rPr>
              <a:t>:All bidders compete openly under same terms and conditions; </a:t>
            </a:r>
            <a:r>
              <a:rPr lang="en-US" sz="2800" dirty="0">
                <a:ea typeface="+mn-ea"/>
              </a:rPr>
              <a:t>unless there are convincing reasons to the contrary;</a:t>
            </a:r>
          </a:p>
          <a:p>
            <a:pPr marL="274320" indent="-274320" eaLnBrk="1" fontAlgn="auto" hangingPunct="1">
              <a:spcAft>
                <a:spcPts val="0"/>
              </a:spcAft>
              <a:defRPr/>
            </a:pPr>
            <a:r>
              <a:rPr lang="en-US" sz="2800" b="1" dirty="0">
                <a:ea typeface="+mn-ea"/>
              </a:rPr>
              <a:t>Economy and </a:t>
            </a:r>
            <a:r>
              <a:rPr lang="en-US" sz="2800" b="1" dirty="0" smtClean="0">
                <a:ea typeface="+mn-ea"/>
              </a:rPr>
              <a:t>Efficiency: </a:t>
            </a:r>
            <a:r>
              <a:rPr lang="en-US" sz="2800" dirty="0" smtClean="0">
                <a:ea typeface="+mn-ea"/>
              </a:rPr>
              <a:t>Economy to achieve </a:t>
            </a:r>
            <a:r>
              <a:rPr lang="en-US" sz="2800" dirty="0">
                <a:ea typeface="+mn-ea"/>
              </a:rPr>
              <a:t>Value For Money (VFM); Efficiency </a:t>
            </a:r>
            <a:r>
              <a:rPr lang="en-US" sz="2800" dirty="0" smtClean="0">
                <a:ea typeface="+mn-ea"/>
              </a:rPr>
              <a:t>to achieving </a:t>
            </a:r>
            <a:r>
              <a:rPr lang="en-US" sz="2800" dirty="0">
                <a:ea typeface="+mn-ea"/>
              </a:rPr>
              <a:t>the desired outputs using the </a:t>
            </a:r>
            <a:r>
              <a:rPr lang="en-US" sz="2800" dirty="0" smtClean="0">
                <a:ea typeface="+mn-ea"/>
              </a:rPr>
              <a:t>least means </a:t>
            </a:r>
            <a:r>
              <a:rPr lang="en-US" sz="2800" dirty="0">
                <a:ea typeface="+mn-ea"/>
              </a:rPr>
              <a:t>or resources. </a:t>
            </a:r>
          </a:p>
          <a:p>
            <a:pPr marL="274320" indent="-274320" eaLnBrk="1" fontAlgn="auto" hangingPunct="1">
              <a:spcAft>
                <a:spcPts val="0"/>
              </a:spcAft>
              <a:defRPr/>
            </a:pPr>
            <a:r>
              <a:rPr lang="en-US" sz="2800" b="1" dirty="0" smtClean="0">
                <a:ea typeface="+mn-ea"/>
              </a:rPr>
              <a:t>Confidentiality:</a:t>
            </a:r>
            <a:r>
              <a:rPr lang="en-US" sz="2800" dirty="0" smtClean="0">
                <a:ea typeface="+mn-ea"/>
              </a:rPr>
              <a:t> Information </a:t>
            </a:r>
            <a:r>
              <a:rPr lang="en-US" sz="2800" dirty="0">
                <a:ea typeface="+mn-ea"/>
              </a:rPr>
              <a:t>relating to </a:t>
            </a:r>
            <a:r>
              <a:rPr lang="en-US" sz="2800" dirty="0" smtClean="0">
                <a:ea typeface="+mn-ea"/>
              </a:rPr>
              <a:t>bid processes and evaluation </a:t>
            </a:r>
            <a:r>
              <a:rPr lang="en-US" sz="2800" dirty="0">
                <a:ea typeface="+mn-ea"/>
              </a:rPr>
              <a:t>should be kept </a:t>
            </a:r>
            <a:r>
              <a:rPr lang="en-US" sz="2800" dirty="0" smtClean="0">
                <a:ea typeface="+mn-ea"/>
              </a:rPr>
              <a:t>confidential.</a:t>
            </a:r>
            <a:endParaRPr lang="en-US" sz="2800" dirty="0">
              <a:ea typeface="+mn-ea"/>
            </a:endParaRPr>
          </a:p>
          <a:p>
            <a:pPr lvl="1" indent="-274320" eaLnBrk="1" fontAlgn="auto" hangingPunct="1">
              <a:spcAft>
                <a:spcPts val="0"/>
              </a:spcAft>
              <a:defRPr/>
            </a:pPr>
            <a:endParaRPr lang="en-US" sz="1050" dirty="0">
              <a:ea typeface="+mn-ea"/>
            </a:endParaRPr>
          </a:p>
          <a:p>
            <a:pPr marL="274320" indent="-274320" eaLnBrk="1" fontAlgn="auto" hangingPunct="1">
              <a:spcAft>
                <a:spcPts val="0"/>
              </a:spcAft>
              <a:defRPr/>
            </a:pPr>
            <a:endParaRPr lang="en-US" dirty="0">
              <a:ea typeface="+mn-ea"/>
            </a:endParaRPr>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b="1" dirty="0">
                <a:ea typeface="+mj-ea"/>
              </a:rPr>
              <a:t>Principles of Public Procurement </a:t>
            </a:r>
            <a:endParaRPr lang="en-US" dirty="0">
              <a:ea typeface="+mj-ea"/>
            </a:endParaRPr>
          </a:p>
        </p:txBody>
      </p:sp>
      <p:sp>
        <p:nvSpPr>
          <p:cNvPr id="143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1121EF5D-2465-4BB3-A5B8-03D0D10285A4}" type="slidenum">
              <a:rPr lang="en-US" altLang="en-US" smtClean="0">
                <a:solidFill>
                  <a:schemeClr val="tx2"/>
                </a:solidFill>
              </a:rPr>
              <a:pPr eaLnBrk="1" hangingPunct="1"/>
              <a:t>7</a:t>
            </a:fld>
            <a:endParaRPr lang="en-US" altLang="en-US" smtClean="0">
              <a:solidFill>
                <a:schemeClr val="tx2"/>
              </a:solidFill>
            </a:endParaRPr>
          </a:p>
        </p:txBody>
      </p:sp>
      <p:sp>
        <p:nvSpPr>
          <p:cNvPr id="14341"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71538" y="1447800"/>
            <a:ext cx="7408862" cy="4678363"/>
          </a:xfrm>
        </p:spPr>
        <p:txBody>
          <a:bodyPr rtlCol="0">
            <a:normAutofit/>
          </a:bodyPr>
          <a:lstStyle/>
          <a:p>
            <a:pPr marL="274320" indent="-274320" eaLnBrk="1" fontAlgn="auto" hangingPunct="1">
              <a:spcAft>
                <a:spcPts val="0"/>
              </a:spcAft>
              <a:defRPr/>
            </a:pPr>
            <a:r>
              <a:rPr lang="en-US" sz="2800" b="1" dirty="0" smtClean="0">
                <a:ea typeface="+mn-ea"/>
              </a:rPr>
              <a:t>Ethical </a:t>
            </a:r>
            <a:r>
              <a:rPr lang="en-GB" sz="2800" b="1" dirty="0" smtClean="0">
                <a:ea typeface="+mn-ea"/>
              </a:rPr>
              <a:t>Behaviour: </a:t>
            </a:r>
            <a:r>
              <a:rPr lang="en-US" sz="2800" dirty="0" smtClean="0">
                <a:ea typeface="+mn-ea"/>
              </a:rPr>
              <a:t>Adherence to the Code of Ethical Conduct in business. Sticking to morality and avoiding  personal gains.</a:t>
            </a:r>
          </a:p>
          <a:p>
            <a:pPr marL="274320" indent="-274320" eaLnBrk="1" fontAlgn="auto" hangingPunct="1">
              <a:spcAft>
                <a:spcPts val="0"/>
              </a:spcAft>
              <a:defRPr/>
            </a:pPr>
            <a:r>
              <a:rPr lang="en-US" sz="2800" b="1" dirty="0" smtClean="0">
                <a:ea typeface="+mn-ea"/>
              </a:rPr>
              <a:t>Public Accessibility: </a:t>
            </a:r>
            <a:r>
              <a:rPr lang="en-US" sz="2800" dirty="0" smtClean="0">
                <a:ea typeface="+mn-ea"/>
              </a:rPr>
              <a:t>All relevant information on public procurement and disposal should be made public </a:t>
            </a:r>
            <a:r>
              <a:rPr lang="en-US" sz="2800" dirty="0" err="1" smtClean="0">
                <a:ea typeface="+mn-ea"/>
              </a:rPr>
              <a:t>e.g</a:t>
            </a:r>
            <a:r>
              <a:rPr lang="en-US" sz="2800" dirty="0" smtClean="0">
                <a:ea typeface="+mn-ea"/>
              </a:rPr>
              <a:t>: Law, Regulations and the Guidelines; Bid opportunities; Specifications/TOR/SOW;</a:t>
            </a:r>
          </a:p>
          <a:p>
            <a:pPr marL="274320" indent="-274320" eaLnBrk="1" fontAlgn="auto" hangingPunct="1">
              <a:spcAft>
                <a:spcPts val="0"/>
              </a:spcAft>
              <a:defRPr/>
            </a:pPr>
            <a:r>
              <a:rPr lang="en-US" sz="2800" b="1" dirty="0" smtClean="0">
                <a:ea typeface="+mn-ea"/>
              </a:rPr>
              <a:t>Integrity:</a:t>
            </a:r>
            <a:r>
              <a:rPr lang="en-US" sz="2800" dirty="0" smtClean="0">
                <a:ea typeface="+mn-ea"/>
              </a:rPr>
              <a:t> Honesty and consistent uprightness of character; </a:t>
            </a:r>
            <a:endParaRPr lang="en-US" sz="1100" dirty="0" smtClean="0">
              <a:ea typeface="+mn-ea"/>
            </a:endParaRPr>
          </a:p>
          <a:p>
            <a:pPr lvl="1" indent="-274320" eaLnBrk="1" fontAlgn="auto" hangingPunct="1">
              <a:spcAft>
                <a:spcPts val="0"/>
              </a:spcAft>
              <a:defRPr/>
            </a:pPr>
            <a:endParaRPr lang="en-US" sz="1050" dirty="0" smtClean="0">
              <a:ea typeface="+mn-ea"/>
            </a:endParaRPr>
          </a:p>
          <a:p>
            <a:pPr marL="274320" indent="-274320" eaLnBrk="1" fontAlgn="auto" hangingPunct="1">
              <a:spcAft>
                <a:spcPts val="0"/>
              </a:spcAft>
              <a:buFont typeface="Arial" charset="0"/>
              <a:buNone/>
              <a:defRPr/>
            </a:pPr>
            <a:endParaRPr lang="en-US" sz="1200" dirty="0" smtClean="0">
              <a:ea typeface="+mn-ea"/>
            </a:endParaRPr>
          </a:p>
          <a:p>
            <a:pPr marL="274320" indent="-274320" eaLnBrk="1" fontAlgn="auto" hangingPunct="1">
              <a:spcAft>
                <a:spcPts val="0"/>
              </a:spcAft>
              <a:buFont typeface="Arial" charset="0"/>
              <a:buNone/>
              <a:defRPr/>
            </a:pPr>
            <a:endParaRPr lang="en-US" sz="1200" dirty="0" smtClean="0">
              <a:ea typeface="+mn-ea"/>
            </a:endParaRPr>
          </a:p>
          <a:p>
            <a:pPr marL="274320" indent="-274320" eaLnBrk="1" fontAlgn="auto" hangingPunct="1">
              <a:spcAft>
                <a:spcPts val="0"/>
              </a:spcAft>
              <a:buFont typeface="Arial" charset="0"/>
              <a:buNone/>
              <a:defRPr/>
            </a:pPr>
            <a:endParaRPr lang="en-US" sz="1200" dirty="0" smtClean="0">
              <a:ea typeface="+mn-ea"/>
            </a:endParaRPr>
          </a:p>
          <a:p>
            <a:pPr marL="274320" indent="-274320" eaLnBrk="1" fontAlgn="auto" hangingPunct="1">
              <a:spcAft>
                <a:spcPts val="0"/>
              </a:spcAft>
              <a:buFont typeface="Arial" pitchFamily="34" charset="0"/>
              <a:buChar char="•"/>
              <a:defRPr/>
            </a:pPr>
            <a:endParaRPr lang="en-US" sz="1200" dirty="0" smtClean="0">
              <a:ea typeface="+mn-ea"/>
            </a:endParaRPr>
          </a:p>
          <a:p>
            <a:pPr marL="274320" indent="-274320" eaLnBrk="1" fontAlgn="auto" hangingPunct="1">
              <a:spcAft>
                <a:spcPts val="0"/>
              </a:spcAft>
              <a:defRPr/>
            </a:pPr>
            <a:endParaRPr lang="en-US" sz="1200" dirty="0" smtClean="0">
              <a:ea typeface="+mn-ea"/>
            </a:endParaRPr>
          </a:p>
          <a:p>
            <a:pPr marL="274320" indent="-274320" eaLnBrk="1" fontAlgn="auto" hangingPunct="1">
              <a:spcAft>
                <a:spcPts val="0"/>
              </a:spcAft>
              <a:defRPr/>
            </a:pPr>
            <a:endParaRPr lang="en-US" sz="1200" dirty="0" smtClean="0">
              <a:ea typeface="+mn-ea"/>
            </a:endParaRPr>
          </a:p>
          <a:p>
            <a:pPr marL="274320" indent="-274320" eaLnBrk="1" fontAlgn="auto" hangingPunct="1">
              <a:spcAft>
                <a:spcPts val="0"/>
              </a:spcAft>
              <a:buFont typeface="Arial" pitchFamily="34" charset="0"/>
              <a:buChar char="•"/>
              <a:defRPr/>
            </a:pPr>
            <a:endParaRPr lang="en-US" sz="1200" dirty="0" smtClean="0">
              <a:ea typeface="+mn-ea"/>
            </a:endParaRPr>
          </a:p>
          <a:p>
            <a:pPr marL="274320" indent="-274320" eaLnBrk="1" fontAlgn="auto" hangingPunct="1">
              <a:spcAft>
                <a:spcPts val="0"/>
              </a:spcAft>
              <a:defRPr/>
            </a:pPr>
            <a:endParaRPr lang="en-US" dirty="0">
              <a:ea typeface="+mn-ea"/>
            </a:endParaRPr>
          </a:p>
        </p:txBody>
      </p:sp>
      <p:sp>
        <p:nvSpPr>
          <p:cNvPr id="15363" name="Title 3"/>
          <p:cNvSpPr>
            <a:spLocks noGrp="1"/>
          </p:cNvSpPr>
          <p:nvPr>
            <p:ph type="title"/>
          </p:nvPr>
        </p:nvSpPr>
        <p:spPr/>
        <p:txBody>
          <a:bodyPr/>
          <a:lstStyle/>
          <a:p>
            <a:pPr eaLnBrk="1" hangingPunct="1"/>
            <a:r>
              <a:rPr lang="en-US" altLang="en-US" sz="3200" b="1" smtClean="0">
                <a:ea typeface="ＭＳ Ｐゴシック" pitchFamily="34" charset="-128"/>
              </a:rPr>
              <a:t>Contn. Principles of Public Procurement </a:t>
            </a:r>
            <a:endParaRPr lang="en-US" altLang="en-US" sz="3200" smtClean="0">
              <a:ea typeface="ＭＳ Ｐゴシック" pitchFamily="34" charset="-128"/>
            </a:endParaRPr>
          </a:p>
        </p:txBody>
      </p:sp>
      <p:sp>
        <p:nvSpPr>
          <p:cNvPr id="153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22533BE7-2363-4055-97F6-EF6073534039}" type="slidenum">
              <a:rPr lang="en-US" altLang="en-US" smtClean="0">
                <a:solidFill>
                  <a:schemeClr val="tx2"/>
                </a:solidFill>
              </a:rPr>
              <a:pPr eaLnBrk="1" hangingPunct="1"/>
              <a:t>8</a:t>
            </a:fld>
            <a:endParaRPr lang="en-US" altLang="en-US" smtClean="0">
              <a:solidFill>
                <a:schemeClr val="tx2"/>
              </a:solidFill>
            </a:endParaRPr>
          </a:p>
        </p:txBody>
      </p:sp>
      <p:sp>
        <p:nvSpPr>
          <p:cNvPr id="15365"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1538" y="1600200"/>
            <a:ext cx="7408862" cy="4525963"/>
          </a:xfrm>
        </p:spPr>
        <p:txBody>
          <a:bodyPr rtlCol="0">
            <a:normAutofit lnSpcReduction="10000"/>
          </a:bodyPr>
          <a:lstStyle/>
          <a:p>
            <a:pPr marL="274320" indent="-274320" eaLnBrk="1" fontAlgn="auto" hangingPunct="1">
              <a:spcAft>
                <a:spcPts val="0"/>
              </a:spcAft>
              <a:defRPr/>
            </a:pPr>
            <a:r>
              <a:rPr lang="en-US" b="1" dirty="0">
                <a:ea typeface="+mn-ea"/>
              </a:rPr>
              <a:t>Best Evaluated </a:t>
            </a:r>
            <a:r>
              <a:rPr lang="en-US" b="1" dirty="0" smtClean="0">
                <a:ea typeface="+mn-ea"/>
              </a:rPr>
              <a:t>Bids</a:t>
            </a:r>
            <a:r>
              <a:rPr lang="en-US" dirty="0" smtClean="0">
                <a:ea typeface="+mn-ea"/>
              </a:rPr>
              <a:t>: A </a:t>
            </a:r>
            <a:r>
              <a:rPr lang="en-US" dirty="0">
                <a:ea typeface="+mn-ea"/>
              </a:rPr>
              <a:t>contract should be awarded to the best evaluated offer, ascertained on the basis of the methodology and criteria specified in the SBDs;</a:t>
            </a:r>
          </a:p>
          <a:p>
            <a:pPr marL="274320" indent="-274320" eaLnBrk="1" fontAlgn="auto" hangingPunct="1">
              <a:spcAft>
                <a:spcPts val="0"/>
              </a:spcAft>
              <a:buFont typeface="Arial" charset="0"/>
              <a:buNone/>
              <a:defRPr/>
            </a:pPr>
            <a:r>
              <a:rPr lang="en-US" dirty="0">
                <a:ea typeface="+mn-ea"/>
              </a:rPr>
              <a:t>   </a:t>
            </a:r>
            <a:r>
              <a:rPr lang="en-US" b="1" i="1" dirty="0" smtClean="0">
                <a:solidFill>
                  <a:srgbClr val="FF0000"/>
                </a:solidFill>
                <a:ea typeface="+mn-ea"/>
              </a:rPr>
              <a:t>Note : The </a:t>
            </a:r>
            <a:r>
              <a:rPr lang="en-US" b="1" i="1" dirty="0">
                <a:solidFill>
                  <a:srgbClr val="FF0000"/>
                </a:solidFill>
                <a:ea typeface="+mn-ea"/>
              </a:rPr>
              <a:t>BEB is not necessarily the lowest offer, but one with a combination, of say, the highest quality, appropriate delivery period, the required quantity, longest guarantee.</a:t>
            </a:r>
          </a:p>
          <a:p>
            <a:pPr marL="274320" indent="-274320" eaLnBrk="1" fontAlgn="auto" hangingPunct="1">
              <a:spcAft>
                <a:spcPts val="0"/>
              </a:spcAft>
              <a:defRPr/>
            </a:pPr>
            <a:r>
              <a:rPr lang="en-US" b="1" dirty="0">
                <a:ea typeface="+mn-ea"/>
              </a:rPr>
              <a:t>Publication of opportunities and </a:t>
            </a:r>
            <a:r>
              <a:rPr lang="en-US" b="1" dirty="0" smtClean="0">
                <a:ea typeface="+mn-ea"/>
              </a:rPr>
              <a:t>information</a:t>
            </a:r>
            <a:r>
              <a:rPr lang="en-US" dirty="0" smtClean="0">
                <a:ea typeface="+mn-ea"/>
              </a:rPr>
              <a:t>: Every </a:t>
            </a:r>
            <a:r>
              <a:rPr lang="en-US" dirty="0">
                <a:ea typeface="+mn-ea"/>
              </a:rPr>
              <a:t>PDE should have a system for publication of data on bids, </a:t>
            </a:r>
            <a:r>
              <a:rPr lang="en-US" dirty="0" smtClean="0">
                <a:ea typeface="+mn-ea"/>
              </a:rPr>
              <a:t>awards </a:t>
            </a:r>
            <a:r>
              <a:rPr lang="en-US" dirty="0">
                <a:ea typeface="+mn-ea"/>
              </a:rPr>
              <a:t>made and any other information of public </a:t>
            </a:r>
            <a:r>
              <a:rPr lang="en-US" dirty="0" smtClean="0">
                <a:ea typeface="+mn-ea"/>
              </a:rPr>
              <a:t>interest. </a:t>
            </a:r>
            <a:endParaRPr lang="en-US" dirty="0">
              <a:ea typeface="+mn-ea"/>
            </a:endParaRPr>
          </a:p>
          <a:p>
            <a:pPr marL="274320" indent="-274320" eaLnBrk="1" fontAlgn="auto" hangingPunct="1">
              <a:spcAft>
                <a:spcPts val="0"/>
              </a:spcAft>
              <a:buFont typeface="Arial" charset="0"/>
              <a:buNone/>
              <a:defRPr/>
            </a:pPr>
            <a:endParaRPr lang="en-US" sz="1400" dirty="0">
              <a:ea typeface="+mn-ea"/>
            </a:endParaRPr>
          </a:p>
          <a:p>
            <a:pPr marL="274320" indent="-274320" eaLnBrk="1" fontAlgn="auto" hangingPunct="1">
              <a:spcAft>
                <a:spcPts val="0"/>
              </a:spcAft>
              <a:defRPr/>
            </a:pPr>
            <a:endParaRPr lang="en-US" dirty="0">
              <a:ea typeface="+mn-ea"/>
            </a:endParaRPr>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b="1" dirty="0">
                <a:ea typeface="+mj-ea"/>
              </a:rPr>
              <a:t>Principles of Public Procurement </a:t>
            </a:r>
            <a:endParaRPr lang="en-US" dirty="0">
              <a:ea typeface="+mj-ea"/>
            </a:endParaRPr>
          </a:p>
        </p:txBody>
      </p:sp>
      <p:sp>
        <p:nvSpPr>
          <p:cNvPr id="163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CB2817E0-898E-481A-B771-57C395BC8882}" type="slidenum">
              <a:rPr lang="en-US" altLang="en-US" smtClean="0">
                <a:solidFill>
                  <a:schemeClr val="tx2"/>
                </a:solidFill>
              </a:rPr>
              <a:pPr eaLnBrk="1" hangingPunct="1"/>
              <a:t>9</a:t>
            </a:fld>
            <a:endParaRPr lang="en-US" altLang="en-US" smtClean="0">
              <a:solidFill>
                <a:schemeClr val="tx2"/>
              </a:solidFill>
            </a:endParaRPr>
          </a:p>
        </p:txBody>
      </p:sp>
      <p:sp>
        <p:nvSpPr>
          <p:cNvPr id="1638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mtClean="0">
                <a:solidFill>
                  <a:schemeClr val="tx2"/>
                </a:solidFill>
              </a:rPr>
              <a:t>Training in Financial and Business Management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7FBBE45A02FF43B2DB012F633F9BF5" ma:contentTypeVersion="0" ma:contentTypeDescription="Create a new document." ma:contentTypeScope="" ma:versionID="1cd96de4538a9ea783765af400c69665">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3CFCD6A-CA5C-42F5-8175-1BBD9887C2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74FA166-646C-4E83-AAFD-67FF6412AB29}">
  <ds:schemaRefs>
    <ds:schemaRef ds:uri="http://schemas.microsoft.com/sharepoint/v3/contenttype/forms"/>
  </ds:schemaRefs>
</ds:datastoreItem>
</file>

<file path=customXml/itemProps3.xml><?xml version="1.0" encoding="utf-8"?>
<ds:datastoreItem xmlns:ds="http://schemas.openxmlformats.org/officeDocument/2006/customXml" ds:itemID="{0A7703EC-4459-435F-8032-B59B5095262C}">
  <ds:schemaRefs>
    <ds:schemaRef ds:uri="http://purl.org/dc/terms/"/>
    <ds:schemaRef ds:uri="http://schemas.microsoft.com/office/2006/documentManagement/types"/>
    <ds:schemaRef ds:uri="http://purl.org/dc/elements/1.1/"/>
    <ds:schemaRef ds:uri="http://purl.org/dc/dcmitype/"/>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Waveform</Template>
  <TotalTime>1794</TotalTime>
  <Words>2134</Words>
  <Application>Microsoft Office PowerPoint</Application>
  <PresentationFormat>On-screen Show (4:3)</PresentationFormat>
  <Paragraphs>324</Paragraphs>
  <Slides>24</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ＭＳ Ｐゴシック</vt:lpstr>
      <vt:lpstr>Symbol</vt:lpstr>
      <vt:lpstr>Calibri</vt:lpstr>
      <vt:lpstr>Candara</vt:lpstr>
      <vt:lpstr>Wingdings</vt:lpstr>
      <vt:lpstr>Times New Roman</vt:lpstr>
      <vt:lpstr>Wingdings 3</vt:lpstr>
      <vt:lpstr>Waveform</vt:lpstr>
      <vt:lpstr>INTRODUCTION TO PUBLIC PROCUREMENT</vt:lpstr>
      <vt:lpstr>Objectives of the Session</vt:lpstr>
      <vt:lpstr>What is Procurement?</vt:lpstr>
      <vt:lpstr>  Public versus private sector procurement </vt:lpstr>
      <vt:lpstr>Private Sector Procurement </vt:lpstr>
      <vt:lpstr>Principles of Public Procurement </vt:lpstr>
      <vt:lpstr>Principles of Public Procurement </vt:lpstr>
      <vt:lpstr>Contn. Principles of Public Procurement </vt:lpstr>
      <vt:lpstr>Principles of Public Procurement </vt:lpstr>
      <vt:lpstr>Common Methods of Public Procurement  </vt:lpstr>
      <vt:lpstr>Common Methods of Procurement continued</vt:lpstr>
      <vt:lpstr>Common Methods of Procurement continued </vt:lpstr>
      <vt:lpstr>Institutional Framework</vt:lpstr>
      <vt:lpstr>PDE Framework</vt:lpstr>
      <vt:lpstr>Key players in the procurement process</vt:lpstr>
      <vt:lpstr>PowerPoint Presentation</vt:lpstr>
      <vt:lpstr>Stakeholders in Procurement of Road Works </vt:lpstr>
      <vt:lpstr> Stakeholders Cont.. </vt:lpstr>
      <vt:lpstr>Legal Framework</vt:lpstr>
      <vt:lpstr>Excluded procurements</vt:lpstr>
      <vt:lpstr>Functions of PPDA</vt:lpstr>
      <vt:lpstr>Ethical issues in procurement</vt:lpstr>
      <vt:lpstr>Ethical issues continued..</vt:lpstr>
      <vt:lpstr>Group Activity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PROCUREMENT</dc:title>
  <dc:creator>user</dc:creator>
  <cp:lastModifiedBy>owner</cp:lastModifiedBy>
  <cp:revision>200</cp:revision>
  <dcterms:created xsi:type="dcterms:W3CDTF">2013-08-12T20:04:43Z</dcterms:created>
  <dcterms:modified xsi:type="dcterms:W3CDTF">2014-07-01T08:26:35Z</dcterms:modified>
</cp:coreProperties>
</file>