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4"/>
  </p:sldMasterIdLst>
  <p:notesMasterIdLst>
    <p:notesMasterId r:id="rId20"/>
  </p:notesMasterIdLst>
  <p:sldIdLst>
    <p:sldId id="256" r:id="rId5"/>
    <p:sldId id="289" r:id="rId6"/>
    <p:sldId id="261" r:id="rId7"/>
    <p:sldId id="257" r:id="rId8"/>
    <p:sldId id="258" r:id="rId9"/>
    <p:sldId id="285" r:id="rId10"/>
    <p:sldId id="260" r:id="rId11"/>
    <p:sldId id="259" r:id="rId12"/>
    <p:sldId id="284" r:id="rId13"/>
    <p:sldId id="292" r:id="rId14"/>
    <p:sldId id="288" r:id="rId15"/>
    <p:sldId id="290" r:id="rId16"/>
    <p:sldId id="294" r:id="rId17"/>
    <p:sldId id="282" r:id="rId18"/>
    <p:sldId id="277"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mic Sans MS" pitchFamily="66"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ＭＳ Ｐゴシック" pitchFamily="34" charset="-128"/>
        <a:cs typeface="+mn-cs"/>
      </a:defRPr>
    </a:lvl5pPr>
    <a:lvl6pPr marL="2286000" algn="l" defTabSz="914400" rtl="0" eaLnBrk="1" latinLnBrk="0" hangingPunct="1">
      <a:defRPr kern="1200">
        <a:solidFill>
          <a:schemeClr val="tx1"/>
        </a:solidFill>
        <a:latin typeface="Comic Sans MS" pitchFamily="66" charset="0"/>
        <a:ea typeface="ＭＳ Ｐゴシック" pitchFamily="34" charset="-128"/>
        <a:cs typeface="+mn-cs"/>
      </a:defRPr>
    </a:lvl6pPr>
    <a:lvl7pPr marL="2743200" algn="l" defTabSz="914400" rtl="0" eaLnBrk="1" latinLnBrk="0" hangingPunct="1">
      <a:defRPr kern="1200">
        <a:solidFill>
          <a:schemeClr val="tx1"/>
        </a:solidFill>
        <a:latin typeface="Comic Sans MS" pitchFamily="66" charset="0"/>
        <a:ea typeface="ＭＳ Ｐゴシック" pitchFamily="34" charset="-128"/>
        <a:cs typeface="+mn-cs"/>
      </a:defRPr>
    </a:lvl7pPr>
    <a:lvl8pPr marL="3200400" algn="l" defTabSz="914400" rtl="0" eaLnBrk="1" latinLnBrk="0" hangingPunct="1">
      <a:defRPr kern="1200">
        <a:solidFill>
          <a:schemeClr val="tx1"/>
        </a:solidFill>
        <a:latin typeface="Comic Sans MS" pitchFamily="66" charset="0"/>
        <a:ea typeface="ＭＳ Ｐゴシック" pitchFamily="34" charset="-128"/>
        <a:cs typeface="+mn-cs"/>
      </a:defRPr>
    </a:lvl8pPr>
    <a:lvl9pPr marL="3657600" algn="l" defTabSz="914400" rtl="0" eaLnBrk="1" latinLnBrk="0" hangingPunct="1">
      <a:defRPr kern="1200">
        <a:solidFill>
          <a:schemeClr val="tx1"/>
        </a:solidFill>
        <a:latin typeface="Comic Sans MS" pitchFamily="66" charset="0"/>
        <a:ea typeface="ＭＳ Ｐゴシック"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trick Griffith"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92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10-08T11:06:03.781" idx="6">
    <p:pos x="10" y="10"/>
    <p:text>There will no longer be a group exercise. the session will include a worked example.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omic Sans MS" pitchFamily="66" charset="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EB26B3FC-6545-4939-AB27-9FA02A7576B7}" type="datetimeFigureOut">
              <a:rPr lang="en-US" altLang="en-US"/>
              <a:pPr/>
              <a:t>7/1/2014</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omic Sans MS" pitchFamily="66" charset="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9E1C625-494E-4B5E-8757-BAED474D3E77}" type="slidenum">
              <a:rPr lang="en-US" altLang="en-US"/>
              <a:pPr/>
              <a:t>‹#›</a:t>
            </a:fld>
            <a:endParaRPr lang="en-US" altLang="en-US"/>
          </a:p>
        </p:txBody>
      </p:sp>
    </p:spTree>
    <p:extLst>
      <p:ext uri="{BB962C8B-B14F-4D97-AF65-F5344CB8AC3E}">
        <p14:creationId xmlns:p14="http://schemas.microsoft.com/office/powerpoint/2010/main" val="37978185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pitchFamily="34" charset="-128"/>
        <a:cs typeface="ＭＳ Ｐゴシック" pitchFamily="34" charset="-128"/>
      </a:defRPr>
    </a:lvl2pPr>
    <a:lvl3pPr marL="914400" algn="l" rtl="0" eaLnBrk="0" fontAlgn="base" hangingPunct="0">
      <a:spcBef>
        <a:spcPct val="30000"/>
      </a:spcBef>
      <a:spcAft>
        <a:spcPct val="0"/>
      </a:spcAft>
      <a:defRPr sz="1200" kern="1200">
        <a:solidFill>
          <a:schemeClr val="tx1"/>
        </a:solidFill>
        <a:latin typeface="+mn-lt"/>
        <a:ea typeface="ＭＳ Ｐゴシック" pitchFamily="34" charset="-128"/>
        <a:cs typeface="ＭＳ Ｐゴシック" pitchFamily="34" charset="-128"/>
      </a:defRPr>
    </a:lvl3pPr>
    <a:lvl4pPr marL="1371600" algn="l" rtl="0" eaLnBrk="0" fontAlgn="base" hangingPunct="0">
      <a:spcBef>
        <a:spcPct val="30000"/>
      </a:spcBef>
      <a:spcAft>
        <a:spcPct val="0"/>
      </a:spcAft>
      <a:defRPr sz="1200" kern="1200">
        <a:solidFill>
          <a:schemeClr val="tx1"/>
        </a:solidFill>
        <a:latin typeface="+mn-lt"/>
        <a:ea typeface="ＭＳ Ｐゴシック" pitchFamily="34" charset="-128"/>
        <a:cs typeface="ＭＳ Ｐゴシック" pitchFamily="34" charset="-128"/>
      </a:defRPr>
    </a:lvl4pPr>
    <a:lvl5pPr marL="1828800" algn="l" rtl="0" eaLnBrk="0" fontAlgn="base" hangingPunct="0">
      <a:spcBef>
        <a:spcPct val="30000"/>
      </a:spcBef>
      <a:spcAft>
        <a:spcPct val="0"/>
      </a:spcAft>
      <a:defRPr sz="1200" kern="1200">
        <a:solidFill>
          <a:schemeClr val="tx1"/>
        </a:solidFill>
        <a:latin typeface="+mn-lt"/>
        <a:ea typeface="ＭＳ Ｐゴシック" pitchFamily="34" charset="-128"/>
        <a:cs typeface="ＭＳ Ｐゴシック"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cs typeface="ＭＳ Ｐゴシック" pitchFamily="34" charset="-128"/>
            </a:endParaRPr>
          </a:p>
        </p:txBody>
      </p:sp>
      <p:sp>
        <p:nvSpPr>
          <p:cNvPr id="153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A9D68A44-FABA-4538-885B-2CC97BDB5C7E}" type="slidenum">
              <a:rPr lang="en-US" altLang="en-US" sz="1200"/>
              <a:pPr/>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smtClean="0">
                <a:ea typeface="MS PGothic" pitchFamily="34" charset="-128"/>
              </a:rPr>
              <a:t>DG Notes:</a:t>
            </a:r>
          </a:p>
          <a:p>
            <a:pPr>
              <a:defRPr/>
            </a:pPr>
            <a:endParaRPr lang="en-US" dirty="0" smtClean="0">
              <a:ea typeface="MS PGothic" pitchFamily="34" charset="-128"/>
            </a:endParaRPr>
          </a:p>
          <a:p>
            <a:pPr marL="228600" indent="-228600">
              <a:buFontTx/>
              <a:buAutoNum type="arabicPeriod"/>
              <a:defRPr/>
            </a:pPr>
            <a:r>
              <a:rPr lang="en-GB" dirty="0" smtClean="0">
                <a:ea typeface="MS PGothic" pitchFamily="34" charset="-128"/>
              </a:rPr>
              <a:t>Not only for Complex or specialised contracts - pre-qualification is used for many different types of Contracts </a:t>
            </a:r>
          </a:p>
          <a:p>
            <a:pPr marL="228600" indent="-228600">
              <a:defRPr/>
            </a:pPr>
            <a:endParaRPr lang="en-US" dirty="0" smtClean="0">
              <a:ea typeface="MS PGothic" pitchFamily="34" charset="-128"/>
            </a:endParaRPr>
          </a:p>
          <a:p>
            <a:pPr marL="228600" indent="-228600">
              <a:defRPr/>
            </a:pPr>
            <a:r>
              <a:rPr lang="en-US" dirty="0" smtClean="0">
                <a:ea typeface="MS PGothic" pitchFamily="34" charset="-128"/>
              </a:rPr>
              <a:t>2.  </a:t>
            </a:r>
            <a:r>
              <a:rPr lang="en-GB" dirty="0" smtClean="0">
                <a:ea typeface="MS PGothic" pitchFamily="34" charset="-128"/>
              </a:rPr>
              <a:t>It is not clear to me what the second bullet point is trying to say? Either clarify it or remove it.</a:t>
            </a:r>
            <a:endParaRPr lang="en-US" dirty="0" smtClean="0">
              <a:ea typeface="MS PGothic" pitchFamily="34" charset="-128"/>
            </a:endParaRPr>
          </a:p>
          <a:p>
            <a:pPr marL="228600" indent="-228600">
              <a:buFontTx/>
              <a:buAutoNum type="arabicPeriod"/>
              <a:defRPr/>
            </a:pPr>
            <a:endParaRPr lang="en-GB" dirty="0">
              <a:ea typeface="MS PGothic" pitchFamily="34" charset="-128"/>
            </a:endParaRPr>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EBA86E8A-3FA0-4C13-BE12-EFE6BF9F2B56}" type="slidenum">
              <a:rPr lang="en-US" altLang="en-US" sz="1200"/>
              <a:pPr/>
              <a:t>4</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cs typeface="ＭＳ Ｐゴシック" pitchFamily="34" charset="-128"/>
              </a:rPr>
              <a:t>DG Note:</a:t>
            </a:r>
          </a:p>
          <a:p>
            <a:endParaRPr lang="en-US" altLang="en-US" smtClean="0">
              <a:cs typeface="ＭＳ Ｐゴシック" pitchFamily="34" charset="-128"/>
            </a:endParaRPr>
          </a:p>
          <a:p>
            <a:r>
              <a:rPr lang="en-US" altLang="en-US" smtClean="0">
                <a:cs typeface="ＭＳ Ｐゴシック" pitchFamily="34" charset="-128"/>
              </a:rPr>
              <a:t>Changed text from </a:t>
            </a:r>
            <a:r>
              <a:rPr lang="ja-JP" altLang="en-US" smtClean="0">
                <a:cs typeface="ＭＳ Ｐゴシック" pitchFamily="34" charset="-128"/>
              </a:rPr>
              <a:t>“</a:t>
            </a:r>
            <a:r>
              <a:rPr lang="en-US" altLang="ja-JP" smtClean="0">
                <a:cs typeface="ＭＳ Ｐゴシック" pitchFamily="34" charset="-128"/>
              </a:rPr>
              <a:t>scope of procurement</a:t>
            </a:r>
            <a:r>
              <a:rPr lang="ja-JP" altLang="en-US" smtClean="0">
                <a:cs typeface="ＭＳ Ｐゴシック" pitchFamily="34" charset="-128"/>
              </a:rPr>
              <a:t>”</a:t>
            </a:r>
            <a:r>
              <a:rPr lang="en-US" altLang="ja-JP" smtClean="0">
                <a:cs typeface="ＭＳ Ｐゴシック" pitchFamily="34" charset="-128"/>
              </a:rPr>
              <a:t> to </a:t>
            </a:r>
            <a:r>
              <a:rPr lang="ja-JP" altLang="en-US" smtClean="0">
                <a:cs typeface="ＭＳ Ｐゴシック" pitchFamily="34" charset="-128"/>
              </a:rPr>
              <a:t>“</a:t>
            </a:r>
            <a:r>
              <a:rPr lang="en-US" altLang="ja-JP" smtClean="0">
                <a:cs typeface="ＭＳ Ｐゴシック" pitchFamily="34" charset="-128"/>
              </a:rPr>
              <a:t>scope of works to be procured</a:t>
            </a:r>
            <a:r>
              <a:rPr lang="ja-JP" altLang="en-US" smtClean="0">
                <a:cs typeface="ＭＳ Ｐゴシック" pitchFamily="34" charset="-128"/>
              </a:rPr>
              <a:t>”</a:t>
            </a:r>
            <a:r>
              <a:rPr lang="en-US" altLang="ja-JP" smtClean="0">
                <a:cs typeface="ＭＳ Ｐゴシック" pitchFamily="34" charset="-128"/>
              </a:rPr>
              <a:t>.</a:t>
            </a:r>
            <a:endParaRPr lang="en-GB" altLang="en-US" smtClean="0">
              <a:cs typeface="ＭＳ Ｐゴシック" pitchFamily="34" charset="-128"/>
            </a:endParaRPr>
          </a:p>
        </p:txBody>
      </p:sp>
      <p:sp>
        <p:nvSpPr>
          <p:cNvPr id="215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EA1D49C2-A111-4814-8F7D-0C779087A778}" type="slidenum">
              <a:rPr lang="en-US" altLang="en-US" sz="1200"/>
              <a:pPr/>
              <a:t>5</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cs typeface="ＭＳ Ｐゴシック" pitchFamily="34" charset="-128"/>
              </a:rPr>
              <a:t>DG Notes:</a:t>
            </a:r>
          </a:p>
          <a:p>
            <a:endParaRPr lang="en-US" altLang="en-US" smtClean="0">
              <a:cs typeface="ＭＳ Ｐゴシック" pitchFamily="34" charset="-128"/>
            </a:endParaRPr>
          </a:p>
          <a:p>
            <a:pPr>
              <a:buFontTx/>
              <a:buAutoNum type="arabicPeriod"/>
            </a:pPr>
            <a:r>
              <a:rPr lang="en-GB" altLang="en-US" smtClean="0">
                <a:cs typeface="ＭＳ Ｐゴシック" pitchFamily="34" charset="-128"/>
              </a:rPr>
              <a:t>If the number of shortlisted providers is too few, it cannot simply be added to by any individual or organisations “knowledge of the market”. The process would no longer be "OPEN and TRANSPARENT".  It could lead to claims of favouritism and corruption.</a:t>
            </a:r>
          </a:p>
          <a:p>
            <a:pPr>
              <a:buFontTx/>
              <a:buAutoNum type="arabicPeriod"/>
            </a:pPr>
            <a:endParaRPr lang="en-GB" altLang="en-US" smtClean="0">
              <a:cs typeface="ＭＳ Ｐゴシック" pitchFamily="34" charset="-128"/>
            </a:endParaRPr>
          </a:p>
          <a:p>
            <a:pPr>
              <a:buFontTx/>
              <a:buAutoNum type="arabicPeriod"/>
            </a:pPr>
            <a:endParaRPr lang="en-GB" altLang="en-US" smtClean="0">
              <a:cs typeface="ＭＳ Ｐゴシック" pitchFamily="34" charset="-128"/>
            </a:endParaRPr>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D8274483-A021-4207-B81C-FD5741B78ABA}" type="slidenum">
              <a:rPr lang="en-US" altLang="en-US" sz="1200"/>
              <a:pPr/>
              <a:t>8</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F51E900C-60A0-400D-A015-5C36EBC85C4B}" type="slidenum">
              <a:rPr lang="en-GB" altLang="en-US" sz="1200"/>
              <a:pPr/>
              <a:t>10</a:t>
            </a:fld>
            <a:endParaRPr lang="en-GB" altLang="en-US" sz="1200"/>
          </a:p>
        </p:txBody>
      </p:sp>
      <p:sp>
        <p:nvSpPr>
          <p:cNvPr id="28674"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cs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mtClean="0">
                <a:cs typeface="ＭＳ Ｐゴシック" pitchFamily="34" charset="-128"/>
              </a:rPr>
              <a:t>DG Comments:</a:t>
            </a:r>
          </a:p>
          <a:p>
            <a:endParaRPr lang="en-GB" altLang="en-US" smtClean="0">
              <a:cs typeface="ＭＳ Ｐゴシック" pitchFamily="34" charset="-128"/>
            </a:endParaRPr>
          </a:p>
          <a:p>
            <a:r>
              <a:rPr lang="en-GB" altLang="en-US" smtClean="0">
                <a:cs typeface="ＭＳ Ｐゴシック" pitchFamily="34" charset="-128"/>
              </a:rPr>
              <a:t>Ideally, evaluation of PQ documents should involve a 'scoring system' for each of the criteria, not simply a tick box for compliance.</a:t>
            </a:r>
          </a:p>
          <a:p>
            <a:endParaRPr lang="en-GB" altLang="en-US" smtClean="0">
              <a:cs typeface="ＭＳ Ｐゴシック" pitchFamily="34" charset="-128"/>
            </a:endParaRPr>
          </a:p>
          <a:p>
            <a:endParaRPr lang="en-GB" altLang="en-US" smtClean="0">
              <a:cs typeface="ＭＳ Ｐゴシック" pitchFamily="34" charset="-128"/>
            </a:endParaRPr>
          </a:p>
          <a:p>
            <a:endParaRPr lang="en-US" altLang="en-US" smtClean="0">
              <a:cs typeface="ＭＳ Ｐゴシック" pitchFamily="34" charset="-128"/>
            </a:endParaRPr>
          </a:p>
          <a:p>
            <a:r>
              <a:rPr lang="en-US" altLang="en-US" smtClean="0">
                <a:cs typeface="ＭＳ Ｐゴシック" pitchFamily="34" charset="-128"/>
              </a:rPr>
              <a:t>This slide should be moved forward to come after slide 9.</a:t>
            </a:r>
            <a:endParaRPr lang="en-GB" altLang="en-US" smtClean="0">
              <a:cs typeface="ＭＳ Ｐゴシック" pitchFamily="34" charset="-128"/>
            </a:endParaRPr>
          </a:p>
        </p:txBody>
      </p:sp>
      <p:sp>
        <p:nvSpPr>
          <p:cNvPr id="307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4533F3CB-566B-4289-9547-42E33850B8E4}" type="slidenum">
              <a:rPr lang="en-US" altLang="en-US" sz="1200"/>
              <a:pPr/>
              <a:t>11</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A881E14F-75CC-449E-8630-5E3FC1105A45}" type="slidenum">
              <a:rPr lang="en-US" altLang="en-US" sz="1200"/>
              <a:pPr/>
              <a:t>13</a:t>
            </a:fld>
            <a:endParaRPr lang="en-US" altLang="en-US" sz="1200"/>
          </a:p>
        </p:txBody>
      </p:sp>
      <p:sp>
        <p:nvSpPr>
          <p:cNvPr id="33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cs typeface="ＭＳ Ｐゴシック" pitchFamily="34" charset="-128"/>
              </a:rPr>
              <a:t>DG Note:</a:t>
            </a:r>
          </a:p>
          <a:p>
            <a:pPr eaLnBrk="1" hangingPunct="1"/>
            <a:endParaRPr lang="en-US" altLang="en-US" smtClean="0">
              <a:cs typeface="ＭＳ Ｐゴシック" pitchFamily="34" charset="-128"/>
            </a:endParaRPr>
          </a:p>
          <a:p>
            <a:pPr eaLnBrk="1" hangingPunct="1"/>
            <a:r>
              <a:rPr lang="en-GB" altLang="en-US" smtClean="0">
                <a:cs typeface="ＭＳ Ｐゴシック" pitchFamily="34" charset="-128"/>
              </a:rPr>
              <a:t>Title - Pre-Award  not Post- Qualification</a:t>
            </a:r>
          </a:p>
          <a:p>
            <a:pPr eaLnBrk="1" hangingPunct="1"/>
            <a:r>
              <a:rPr lang="en-GB" altLang="en-US" smtClean="0">
                <a:cs typeface="ＭＳ Ｐゴシック" pitchFamily="34" charset="-128"/>
              </a:rPr>
              <a:t>PG: Is this slide in the correct order? It looks out of sequence.</a:t>
            </a:r>
            <a:endParaRPr lang="en-US" altLang="en-US" smtClean="0">
              <a:cs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cs typeface="ＭＳ Ｐゴシック" pitchFamily="34" charset="-128"/>
              </a:rPr>
              <a:t>DG Note:</a:t>
            </a:r>
          </a:p>
          <a:p>
            <a:endParaRPr lang="en-US" altLang="en-US" smtClean="0">
              <a:cs typeface="ＭＳ Ｐゴシック" pitchFamily="34" charset="-128"/>
            </a:endParaRPr>
          </a:p>
          <a:p>
            <a:r>
              <a:rPr lang="en-GB" altLang="en-US" smtClean="0">
                <a:cs typeface="ＭＳ Ｐゴシック" pitchFamily="34" charset="-128"/>
              </a:rPr>
              <a:t>I seriously question whether this group session is really necessary and worthwhile. Just as well to give the attendees a copy of actual EOI document.  The participants will not have time and the information for such an exercise.</a:t>
            </a:r>
            <a:r>
              <a:rPr lang="en-US" altLang="en-US" smtClean="0">
                <a:cs typeface="ＭＳ Ｐゴシック" pitchFamily="34" charset="-128"/>
              </a:rPr>
              <a:t> </a:t>
            </a:r>
          </a:p>
          <a:p>
            <a:r>
              <a:rPr lang="en-US" altLang="en-US" smtClean="0">
                <a:cs typeface="ＭＳ Ｐゴシック" pitchFamily="34" charset="-128"/>
              </a:rPr>
              <a:t>PG: There will no longer be a group exercise. The session should include a worked example.</a:t>
            </a:r>
            <a:endParaRPr lang="en-GB" altLang="en-US" smtClean="0">
              <a:cs typeface="ＭＳ Ｐゴシック" pitchFamily="34" charset="-128"/>
            </a:endParaRPr>
          </a:p>
        </p:txBody>
      </p:sp>
      <p:sp>
        <p:nvSpPr>
          <p:cNvPr id="358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3753EE23-58F7-49A4-8E8C-F1F09244AE85}" type="slidenum">
              <a:rPr lang="en-US" altLang="en-US" sz="1200"/>
              <a:pPr/>
              <a:t>14</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4178DBF0-F974-4993-AFBD-B19A422385E4}" type="slidenum">
              <a:rPr lang="en-GB" altLang="en-US" sz="1200"/>
              <a:pPr/>
              <a:t>15</a:t>
            </a:fld>
            <a:endParaRPr lang="en-GB" altLang="en-US" sz="1200"/>
          </a:p>
        </p:txBody>
      </p:sp>
      <p:sp>
        <p:nvSpPr>
          <p:cNvPr id="37890"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cs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18"/>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22"/>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 name="Freeform 26"/>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useBgFill="1">
          <p:nvSpPr>
            <p:cNvPr id="10" name="Freeform 1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pic>
        <p:nvPicPr>
          <p:cNvPr id="11"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5567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9" descr="C:\Users\CROSSR~1\AppData\Local\Temp\CrossRoads Logo with Slogan.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32650" y="0"/>
            <a:ext cx="18827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3"/>
          <p:cNvSpPr>
            <a:spLocks noGrp="1"/>
          </p:cNvSpPr>
          <p:nvPr>
            <p:ph type="dt" sz="half" idx="10"/>
          </p:nvPr>
        </p:nvSpPr>
        <p:spPr/>
        <p:txBody>
          <a:bodyPr/>
          <a:lstStyle>
            <a:lvl1pPr>
              <a:defRPr/>
            </a:lvl1pPr>
          </a:lstStyle>
          <a:p>
            <a:fld id="{27897125-565F-421B-936E-3F0A724D21E2}" type="datetime1">
              <a:rPr lang="en-GB" altLang="en-US"/>
              <a:pPr/>
              <a:t>01/07/2014</a:t>
            </a:fld>
            <a:endParaRPr lang="en-US" altLang="en-US"/>
          </a:p>
        </p:txBody>
      </p:sp>
      <p:sp>
        <p:nvSpPr>
          <p:cNvPr id="14" name="Slide Number Placeholder 5"/>
          <p:cNvSpPr>
            <a:spLocks noGrp="1"/>
          </p:cNvSpPr>
          <p:nvPr>
            <p:ph type="sldNum" sz="quarter" idx="11"/>
          </p:nvPr>
        </p:nvSpPr>
        <p:spPr/>
        <p:txBody>
          <a:bodyPr/>
          <a:lstStyle>
            <a:lvl1pPr>
              <a:defRPr/>
            </a:lvl1pPr>
          </a:lstStyle>
          <a:p>
            <a:fld id="{1E0CC6CB-178A-4B53-ACD3-46D0D5B68118}" type="slidenum">
              <a:rPr lang="en-US" altLang="en-US"/>
              <a:pPr/>
              <a:t>‹#›</a:t>
            </a:fld>
            <a:endParaRPr lang="en-US" altLang="en-US"/>
          </a:p>
        </p:txBody>
      </p:sp>
    </p:spTree>
    <p:extLst>
      <p:ext uri="{BB962C8B-B14F-4D97-AF65-F5344CB8AC3E}">
        <p14:creationId xmlns:p14="http://schemas.microsoft.com/office/powerpoint/2010/main" val="330527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B32E03B-108B-40DE-8AF3-80319C9EDA8B}" type="datetime1">
              <a:rPr lang="en-GB" altLang="en-US"/>
              <a:pPr/>
              <a:t>01/07/2014</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t>Training Road contractors in Financial and Business management</a:t>
            </a:r>
          </a:p>
        </p:txBody>
      </p:sp>
      <p:sp>
        <p:nvSpPr>
          <p:cNvPr id="6" name="Slide Number Placeholder 5"/>
          <p:cNvSpPr>
            <a:spLocks noGrp="1"/>
          </p:cNvSpPr>
          <p:nvPr>
            <p:ph type="sldNum" sz="quarter" idx="12"/>
          </p:nvPr>
        </p:nvSpPr>
        <p:spPr/>
        <p:txBody>
          <a:bodyPr/>
          <a:lstStyle>
            <a:lvl1pPr>
              <a:defRPr/>
            </a:lvl1pPr>
          </a:lstStyle>
          <a:p>
            <a:fld id="{4C27C095-3A5D-47C1-8874-8462524718CE}" type="slidenum">
              <a:rPr lang="en-US" altLang="en-US"/>
              <a:pPr/>
              <a:t>‹#›</a:t>
            </a:fld>
            <a:endParaRPr lang="en-US" altLang="en-US"/>
          </a:p>
        </p:txBody>
      </p:sp>
    </p:spTree>
    <p:extLst>
      <p:ext uri="{BB962C8B-B14F-4D97-AF65-F5344CB8AC3E}">
        <p14:creationId xmlns:p14="http://schemas.microsoft.com/office/powerpoint/2010/main" val="390000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ed Rectangle 3"/>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22"/>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18"/>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22"/>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9" name="Freeform 26"/>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useBgFill="1">
          <p:nvSpPr>
            <p:cNvPr id="10" name="Freeform 27"/>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Date Placeholder 3"/>
          <p:cNvSpPr>
            <a:spLocks noGrp="1"/>
          </p:cNvSpPr>
          <p:nvPr>
            <p:ph type="dt" sz="half" idx="10"/>
          </p:nvPr>
        </p:nvSpPr>
        <p:spPr/>
        <p:txBody>
          <a:bodyPr/>
          <a:lstStyle>
            <a:lvl1pPr>
              <a:defRPr/>
            </a:lvl1pPr>
          </a:lstStyle>
          <a:p>
            <a:fld id="{99043780-C7AB-4C26-8CC5-ECC5C821494A}" type="datetime1">
              <a:rPr lang="en-GB" altLang="en-US"/>
              <a:pPr/>
              <a:t>01/07/2014</a:t>
            </a:fld>
            <a:endParaRPr lang="en-US" altLang="en-US"/>
          </a:p>
        </p:txBody>
      </p:sp>
      <p:sp>
        <p:nvSpPr>
          <p:cNvPr id="12" name="Footer Placeholder 4"/>
          <p:cNvSpPr>
            <a:spLocks noGrp="1"/>
          </p:cNvSpPr>
          <p:nvPr>
            <p:ph type="ftr" sz="quarter" idx="11"/>
          </p:nvPr>
        </p:nvSpPr>
        <p:spPr/>
        <p:txBody>
          <a:bodyPr/>
          <a:lstStyle>
            <a:lvl1pPr>
              <a:defRPr/>
            </a:lvl1pPr>
          </a:lstStyle>
          <a:p>
            <a:pPr>
              <a:defRPr/>
            </a:pPr>
            <a:r>
              <a:rPr lang="en-US"/>
              <a:t>Training Road contractors in Financial and Business management</a:t>
            </a:r>
          </a:p>
        </p:txBody>
      </p:sp>
      <p:sp>
        <p:nvSpPr>
          <p:cNvPr id="13" name="Slide Number Placeholder 5"/>
          <p:cNvSpPr>
            <a:spLocks noGrp="1"/>
          </p:cNvSpPr>
          <p:nvPr>
            <p:ph type="sldNum" sz="quarter" idx="12"/>
          </p:nvPr>
        </p:nvSpPr>
        <p:spPr/>
        <p:txBody>
          <a:bodyPr/>
          <a:lstStyle>
            <a:lvl1pPr>
              <a:defRPr/>
            </a:lvl1pPr>
          </a:lstStyle>
          <a:p>
            <a:fld id="{4E67375F-55C9-44B4-9F34-AD2E9E5C506E}" type="slidenum">
              <a:rPr lang="en-US" altLang="en-US"/>
              <a:pPr/>
              <a:t>‹#›</a:t>
            </a:fld>
            <a:endParaRPr lang="en-US" altLang="en-US"/>
          </a:p>
        </p:txBody>
      </p:sp>
    </p:spTree>
    <p:extLst>
      <p:ext uri="{BB962C8B-B14F-4D97-AF65-F5344CB8AC3E}">
        <p14:creationId xmlns:p14="http://schemas.microsoft.com/office/powerpoint/2010/main" val="701928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5567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normAutofit/>
          </a:bodyPr>
          <a:lstStyle>
            <a:lvl1pPr>
              <a:defRPr sz="2800">
                <a:latin typeface="Arial" pitchFamily="34" charset="0"/>
                <a:cs typeface="Arial" pitchFamily="34" charset="0"/>
              </a:defRPr>
            </a:lvl1pPr>
            <a:lvl2pPr>
              <a:defRPr sz="2800">
                <a:latin typeface="Arial" pitchFamily="34" charset="0"/>
                <a:cs typeface="Arial" pitchFamily="34" charset="0"/>
              </a:defRPr>
            </a:lvl2pPr>
            <a:lvl3pPr>
              <a:defRPr sz="2800">
                <a:latin typeface="Arial" pitchFamily="34" charset="0"/>
                <a:cs typeface="Arial" pitchFamily="34" charset="0"/>
              </a:defRPr>
            </a:lvl3pPr>
            <a:lvl4pPr>
              <a:defRPr sz="2800">
                <a:latin typeface="Arial" pitchFamily="34" charset="0"/>
                <a:cs typeface="Arial" pitchFamily="34" charset="0"/>
              </a:defRPr>
            </a:lvl4pPr>
            <a:lvl5pPr>
              <a:defRPr sz="28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fld id="{24E989F5-0297-4F9C-B3B7-C16287CC1584}" type="datetime1">
              <a:rPr lang="en-GB" altLang="en-US"/>
              <a:pPr/>
              <a:t>01/07/2014</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t>Module 6: </a:t>
            </a:r>
            <a:r>
              <a:rPr lang="en-US" err="1"/>
              <a:t>Sesion</a:t>
            </a:r>
            <a:r>
              <a:rPr lang="en-US"/>
              <a:t> 2</a:t>
            </a:r>
          </a:p>
        </p:txBody>
      </p:sp>
      <p:sp>
        <p:nvSpPr>
          <p:cNvPr id="8" name="Slide Number Placeholder 5"/>
          <p:cNvSpPr>
            <a:spLocks noGrp="1"/>
          </p:cNvSpPr>
          <p:nvPr>
            <p:ph type="sldNum" sz="quarter" idx="12"/>
          </p:nvPr>
        </p:nvSpPr>
        <p:spPr/>
        <p:txBody>
          <a:bodyPr/>
          <a:lstStyle>
            <a:lvl1pPr>
              <a:defRPr/>
            </a:lvl1pPr>
          </a:lstStyle>
          <a:p>
            <a:fld id="{82CDCA80-083A-4E40-AB41-430C88669AD4}" type="slidenum">
              <a:rPr lang="en-US" altLang="en-US"/>
              <a:pPr/>
              <a:t>‹#›</a:t>
            </a:fld>
            <a:endParaRPr lang="en-US" altLang="en-US"/>
          </a:p>
        </p:txBody>
      </p:sp>
    </p:spTree>
    <p:extLst>
      <p:ext uri="{BB962C8B-B14F-4D97-AF65-F5344CB8AC3E}">
        <p14:creationId xmlns:p14="http://schemas.microsoft.com/office/powerpoint/2010/main" val="3313117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14"/>
          <p:cNvSpPr>
            <a:spLocks/>
          </p:cNvSpPr>
          <p:nvPr/>
        </p:nvSpPr>
        <p:spPr bwMode="hidden">
          <a:xfrm>
            <a:off x="6046788" y="4203700"/>
            <a:ext cx="2876550" cy="714375"/>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18"/>
          <p:cNvSpPr>
            <a:spLocks/>
          </p:cNvSpPr>
          <p:nvPr/>
        </p:nvSpPr>
        <p:spPr bwMode="hidden">
          <a:xfrm>
            <a:off x="2619375" y="4075113"/>
            <a:ext cx="5545138" cy="850900"/>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22"/>
          <p:cNvSpPr>
            <a:spLocks/>
          </p:cNvSpPr>
          <p:nvPr/>
        </p:nvSpPr>
        <p:spPr bwMode="hidden">
          <a:xfrm>
            <a:off x="2828925" y="4087813"/>
            <a:ext cx="5467350" cy="77470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8" name="Freeform 26"/>
          <p:cNvSpPr>
            <a:spLocks/>
          </p:cNvSpPr>
          <p:nvPr/>
        </p:nvSpPr>
        <p:spPr bwMode="hidden">
          <a:xfrm>
            <a:off x="5610225" y="4073525"/>
            <a:ext cx="3306763" cy="652463"/>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useBgFill="1">
        <p:nvSpPr>
          <p:cNvPr id="9" name="Freeform 10"/>
          <p:cNvSpPr>
            <a:spLocks/>
          </p:cNvSpPr>
          <p:nvPr/>
        </p:nvSpPr>
        <p:spPr bwMode="hidden">
          <a:xfrm>
            <a:off x="211138" y="4059238"/>
            <a:ext cx="8723312" cy="1328737"/>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pic>
        <p:nvPicPr>
          <p:cNvPr id="10" name="Picture 2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63" y="0"/>
            <a:ext cx="955675"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8" descr="C:\Users\CROSSR~1\AppData\Local\Temp\CrossRoads Logo with Slogan.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23125" y="0"/>
            <a:ext cx="18811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3"/>
          <p:cNvSpPr>
            <a:spLocks noGrp="1"/>
          </p:cNvSpPr>
          <p:nvPr>
            <p:ph type="dt" sz="half" idx="10"/>
          </p:nvPr>
        </p:nvSpPr>
        <p:spPr/>
        <p:txBody>
          <a:bodyPr/>
          <a:lstStyle>
            <a:lvl1pPr>
              <a:defRPr/>
            </a:lvl1pPr>
          </a:lstStyle>
          <a:p>
            <a:fld id="{B3672D6B-3F79-434E-9639-FC6A01B83B9A}" type="datetime1">
              <a:rPr lang="en-GB" altLang="en-US"/>
              <a:pPr/>
              <a:t>01/07/2014</a:t>
            </a:fld>
            <a:endParaRPr lang="en-US" altLang="en-US"/>
          </a:p>
        </p:txBody>
      </p:sp>
      <p:sp>
        <p:nvSpPr>
          <p:cNvPr id="13" name="Slide Number Placeholder 5"/>
          <p:cNvSpPr>
            <a:spLocks noGrp="1"/>
          </p:cNvSpPr>
          <p:nvPr>
            <p:ph type="sldNum" sz="quarter" idx="11"/>
          </p:nvPr>
        </p:nvSpPr>
        <p:spPr/>
        <p:txBody>
          <a:bodyPr/>
          <a:lstStyle>
            <a:lvl1pPr>
              <a:defRPr/>
            </a:lvl1pPr>
          </a:lstStyle>
          <a:p>
            <a:fld id="{1D4A0E19-59F4-4197-8E4D-21E2574CD87C}" type="slidenum">
              <a:rPr lang="en-US" altLang="en-US"/>
              <a:pPr/>
              <a:t>‹#›</a:t>
            </a:fld>
            <a:endParaRPr lang="en-US" altLang="en-US"/>
          </a:p>
        </p:txBody>
      </p:sp>
    </p:spTree>
    <p:extLst>
      <p:ext uri="{BB962C8B-B14F-4D97-AF65-F5344CB8AC3E}">
        <p14:creationId xmlns:p14="http://schemas.microsoft.com/office/powerpoint/2010/main" val="98099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5"/>
          </p:nvPr>
        </p:nvSpPr>
        <p:spPr/>
        <p:txBody>
          <a:bodyPr/>
          <a:lstStyle>
            <a:lvl1pPr>
              <a:defRPr/>
            </a:lvl1pPr>
          </a:lstStyle>
          <a:p>
            <a:fld id="{82FE3A0A-4EC4-468B-8835-76F146B15F13}" type="datetime1">
              <a:rPr lang="en-GB" altLang="en-US"/>
              <a:pPr/>
              <a:t>01/07/2014</a:t>
            </a:fld>
            <a:endParaRPr lang="en-US" altLang="en-US"/>
          </a:p>
        </p:txBody>
      </p:sp>
      <p:sp>
        <p:nvSpPr>
          <p:cNvPr id="6" name="Slide Number Placeholder 6"/>
          <p:cNvSpPr>
            <a:spLocks noGrp="1"/>
          </p:cNvSpPr>
          <p:nvPr>
            <p:ph type="sldNum" sz="quarter" idx="16"/>
          </p:nvPr>
        </p:nvSpPr>
        <p:spPr/>
        <p:txBody>
          <a:bodyPr/>
          <a:lstStyle>
            <a:lvl1pPr>
              <a:defRPr/>
            </a:lvl1pPr>
          </a:lstStyle>
          <a:p>
            <a:fld id="{B41AEBC9-3C3F-41E5-9C0D-807AFC6BDD12}" type="slidenum">
              <a:rPr lang="en-US" altLang="en-US"/>
              <a:pPr/>
              <a:t>‹#›</a:t>
            </a:fld>
            <a:endParaRPr lang="en-US" altLang="en-US"/>
          </a:p>
        </p:txBody>
      </p:sp>
    </p:spTree>
    <p:extLst>
      <p:ext uri="{BB962C8B-B14F-4D97-AF65-F5344CB8AC3E}">
        <p14:creationId xmlns:p14="http://schemas.microsoft.com/office/powerpoint/2010/main" val="23188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lvl1pPr>
          </a:lstStyle>
          <a:p>
            <a:fld id="{122876F7-4C8A-4356-888C-60C1E8C19C73}" type="datetime1">
              <a:rPr lang="en-GB" altLang="en-US"/>
              <a:pPr/>
              <a:t>01/07/2014</a:t>
            </a:fld>
            <a:endParaRPr lang="en-US" altLang="en-US"/>
          </a:p>
        </p:txBody>
      </p:sp>
      <p:sp>
        <p:nvSpPr>
          <p:cNvPr id="8" name="Footer Placeholder 7"/>
          <p:cNvSpPr>
            <a:spLocks noGrp="1"/>
          </p:cNvSpPr>
          <p:nvPr>
            <p:ph type="ftr" sz="quarter" idx="11"/>
          </p:nvPr>
        </p:nvSpPr>
        <p:spPr/>
        <p:txBody>
          <a:bodyPr/>
          <a:lstStyle>
            <a:lvl1pPr>
              <a:defRPr/>
            </a:lvl1pPr>
          </a:lstStyle>
          <a:p>
            <a:pPr>
              <a:defRPr/>
            </a:pPr>
            <a:r>
              <a:rPr lang="en-US"/>
              <a:t>Training Road contractors in Financial and Business management</a:t>
            </a:r>
          </a:p>
        </p:txBody>
      </p:sp>
      <p:sp>
        <p:nvSpPr>
          <p:cNvPr id="9" name="Slide Number Placeholder 8"/>
          <p:cNvSpPr>
            <a:spLocks noGrp="1"/>
          </p:cNvSpPr>
          <p:nvPr>
            <p:ph type="sldNum" sz="quarter" idx="12"/>
          </p:nvPr>
        </p:nvSpPr>
        <p:spPr/>
        <p:txBody>
          <a:bodyPr/>
          <a:lstStyle>
            <a:lvl1pPr>
              <a:defRPr/>
            </a:lvl1pPr>
          </a:lstStyle>
          <a:p>
            <a:fld id="{46D9B85F-4E45-4D81-BF09-44F9E01D5D3F}" type="slidenum">
              <a:rPr lang="en-US" altLang="en-US"/>
              <a:pPr/>
              <a:t>‹#›</a:t>
            </a:fld>
            <a:endParaRPr lang="en-US" altLang="en-US"/>
          </a:p>
        </p:txBody>
      </p:sp>
    </p:spTree>
    <p:extLst>
      <p:ext uri="{BB962C8B-B14F-4D97-AF65-F5344CB8AC3E}">
        <p14:creationId xmlns:p14="http://schemas.microsoft.com/office/powerpoint/2010/main" val="4055902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BC4770AD-7295-4A8C-9EB7-0D09C3E1827B}" type="datetime1">
              <a:rPr lang="en-GB" altLang="en-US"/>
              <a:pPr/>
              <a:t>01/07/2014</a:t>
            </a:fld>
            <a:endParaRPr lang="en-US" altLang="en-US"/>
          </a:p>
        </p:txBody>
      </p:sp>
      <p:sp>
        <p:nvSpPr>
          <p:cNvPr id="4" name="Slide Number Placeholder 4"/>
          <p:cNvSpPr>
            <a:spLocks noGrp="1"/>
          </p:cNvSpPr>
          <p:nvPr>
            <p:ph type="sldNum" sz="quarter" idx="11"/>
          </p:nvPr>
        </p:nvSpPr>
        <p:spPr/>
        <p:txBody>
          <a:bodyPr/>
          <a:lstStyle>
            <a:lvl1pPr>
              <a:defRPr/>
            </a:lvl1pPr>
          </a:lstStyle>
          <a:p>
            <a:fld id="{9C308333-BF20-480C-A38F-0F8766D974F2}" type="slidenum">
              <a:rPr lang="en-US" altLang="en-US"/>
              <a:pPr/>
              <a:t>‹#›</a:t>
            </a:fld>
            <a:endParaRPr lang="en-US" altLang="en-US"/>
          </a:p>
        </p:txBody>
      </p:sp>
    </p:spTree>
    <p:extLst>
      <p:ext uri="{BB962C8B-B14F-4D97-AF65-F5344CB8AC3E}">
        <p14:creationId xmlns:p14="http://schemas.microsoft.com/office/powerpoint/2010/main" val="39034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3" name="Group 22"/>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 name="Freeform 18"/>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22"/>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7" name="Freeform 26"/>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useBgFill="1">
          <p:nvSpPr>
            <p:cNvPr id="8" name="Freeform 27"/>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pic>
        <p:nvPicPr>
          <p:cNvPr id="9" name="Picture 2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0163"/>
            <a:ext cx="955675" cy="88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9" descr="C:\Users\CROSSR~1\AppData\Local\Temp\CrossRoads Logo with Slogan.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23125" y="12700"/>
            <a:ext cx="18811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Date Placeholder 1"/>
          <p:cNvSpPr>
            <a:spLocks noGrp="1"/>
          </p:cNvSpPr>
          <p:nvPr>
            <p:ph type="dt" sz="half" idx="10"/>
          </p:nvPr>
        </p:nvSpPr>
        <p:spPr/>
        <p:txBody>
          <a:bodyPr/>
          <a:lstStyle>
            <a:lvl1pPr>
              <a:defRPr/>
            </a:lvl1pPr>
          </a:lstStyle>
          <a:p>
            <a:fld id="{F53312B9-F540-4A0A-91FA-A9DCD227275E}" type="datetime1">
              <a:rPr lang="en-GB" altLang="en-US"/>
              <a:pPr/>
              <a:t>01/07/2014</a:t>
            </a:fld>
            <a:endParaRPr lang="en-US" altLang="en-US"/>
          </a:p>
        </p:txBody>
      </p:sp>
      <p:sp>
        <p:nvSpPr>
          <p:cNvPr id="12" name="Slide Number Placeholder 3"/>
          <p:cNvSpPr>
            <a:spLocks noGrp="1"/>
          </p:cNvSpPr>
          <p:nvPr>
            <p:ph type="sldNum" sz="quarter" idx="11"/>
          </p:nvPr>
        </p:nvSpPr>
        <p:spPr/>
        <p:txBody>
          <a:bodyPr/>
          <a:lstStyle>
            <a:lvl1pPr>
              <a:defRPr/>
            </a:lvl1pPr>
          </a:lstStyle>
          <a:p>
            <a:fld id="{BE4FD42B-AFAF-4384-B697-42C36DA648C5}" type="slidenum">
              <a:rPr lang="en-US" altLang="en-US"/>
              <a:pPr/>
              <a:t>‹#›</a:t>
            </a:fld>
            <a:endParaRPr lang="en-US" altLang="en-US"/>
          </a:p>
        </p:txBody>
      </p:sp>
    </p:spTree>
    <p:extLst>
      <p:ext uri="{BB962C8B-B14F-4D97-AF65-F5344CB8AC3E}">
        <p14:creationId xmlns:p14="http://schemas.microsoft.com/office/powerpoint/2010/main" val="74200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ounded Rectangle 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18"/>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22"/>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 name="Freeform 26"/>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useBgFill="1">
          <p:nvSpPr>
            <p:cNvPr id="11" name="Freeform 27"/>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4"/>
          <p:cNvSpPr>
            <a:spLocks noGrp="1"/>
          </p:cNvSpPr>
          <p:nvPr>
            <p:ph type="dt" sz="half" idx="10"/>
          </p:nvPr>
        </p:nvSpPr>
        <p:spPr/>
        <p:txBody>
          <a:bodyPr/>
          <a:lstStyle>
            <a:lvl1pPr>
              <a:defRPr/>
            </a:lvl1pPr>
          </a:lstStyle>
          <a:p>
            <a:fld id="{3A219033-E298-43CF-9301-186402442651}" type="datetime1">
              <a:rPr lang="en-GB" altLang="en-US"/>
              <a:pPr/>
              <a:t>01/07/2014</a:t>
            </a:fld>
            <a:endParaRPr lang="en-US" altLang="en-US"/>
          </a:p>
        </p:txBody>
      </p:sp>
      <p:sp>
        <p:nvSpPr>
          <p:cNvPr id="13" name="Footer Placeholder 5"/>
          <p:cNvSpPr>
            <a:spLocks noGrp="1"/>
          </p:cNvSpPr>
          <p:nvPr>
            <p:ph type="ftr" sz="quarter" idx="11"/>
          </p:nvPr>
        </p:nvSpPr>
        <p:spPr/>
        <p:txBody>
          <a:bodyPr/>
          <a:lstStyle>
            <a:lvl1pPr>
              <a:defRPr/>
            </a:lvl1pPr>
          </a:lstStyle>
          <a:p>
            <a:pPr>
              <a:defRPr/>
            </a:pPr>
            <a:r>
              <a:rPr lang="en-US"/>
              <a:t>Module 6: Session 2</a:t>
            </a:r>
          </a:p>
        </p:txBody>
      </p:sp>
      <p:sp>
        <p:nvSpPr>
          <p:cNvPr id="14" name="Slide Number Placeholder 6"/>
          <p:cNvSpPr>
            <a:spLocks noGrp="1"/>
          </p:cNvSpPr>
          <p:nvPr>
            <p:ph type="sldNum" sz="quarter" idx="12"/>
          </p:nvPr>
        </p:nvSpPr>
        <p:spPr/>
        <p:txBody>
          <a:bodyPr/>
          <a:lstStyle>
            <a:lvl1pPr>
              <a:defRPr/>
            </a:lvl1pPr>
          </a:lstStyle>
          <a:p>
            <a:fld id="{E84D627F-8899-4D4C-9F13-D1FABEF2775B}" type="slidenum">
              <a:rPr lang="en-US" altLang="en-US"/>
              <a:pPr/>
              <a:t>‹#›</a:t>
            </a:fld>
            <a:endParaRPr lang="en-US" altLang="en-US"/>
          </a:p>
        </p:txBody>
      </p:sp>
    </p:spTree>
    <p:extLst>
      <p:ext uri="{BB962C8B-B14F-4D97-AF65-F5344CB8AC3E}">
        <p14:creationId xmlns:p14="http://schemas.microsoft.com/office/powerpoint/2010/main" val="2188061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22"/>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18"/>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22"/>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 name="Freeform 26"/>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useBgFill="1">
          <p:nvSpPr>
            <p:cNvPr id="11" name="Freeform 21"/>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12" name="Date Placeholder 4"/>
          <p:cNvSpPr>
            <a:spLocks noGrp="1"/>
          </p:cNvSpPr>
          <p:nvPr>
            <p:ph type="dt" sz="half" idx="10"/>
          </p:nvPr>
        </p:nvSpPr>
        <p:spPr/>
        <p:txBody>
          <a:bodyPr/>
          <a:lstStyle>
            <a:lvl1pPr>
              <a:defRPr/>
            </a:lvl1pPr>
          </a:lstStyle>
          <a:p>
            <a:fld id="{B5980EED-843F-4102-B797-5246544D5DA9}" type="datetime1">
              <a:rPr lang="en-GB" altLang="en-US"/>
              <a:pPr/>
              <a:t>01/07/2014</a:t>
            </a:fld>
            <a:endParaRPr lang="en-US" altLang="en-US"/>
          </a:p>
        </p:txBody>
      </p:sp>
      <p:sp>
        <p:nvSpPr>
          <p:cNvPr id="13" name="Footer Placeholder 5"/>
          <p:cNvSpPr>
            <a:spLocks noGrp="1"/>
          </p:cNvSpPr>
          <p:nvPr>
            <p:ph type="ftr" sz="quarter" idx="11"/>
          </p:nvPr>
        </p:nvSpPr>
        <p:spPr/>
        <p:txBody>
          <a:bodyPr/>
          <a:lstStyle>
            <a:lvl1pPr>
              <a:defRPr/>
            </a:lvl1pPr>
          </a:lstStyle>
          <a:p>
            <a:pPr>
              <a:defRPr/>
            </a:pPr>
            <a:r>
              <a:rPr lang="en-US"/>
              <a:t>Training Road contractors in Financial and Business management</a:t>
            </a:r>
          </a:p>
        </p:txBody>
      </p:sp>
      <p:sp>
        <p:nvSpPr>
          <p:cNvPr id="14" name="Slide Number Placeholder 6"/>
          <p:cNvSpPr>
            <a:spLocks noGrp="1"/>
          </p:cNvSpPr>
          <p:nvPr>
            <p:ph type="sldNum" sz="quarter" idx="12"/>
          </p:nvPr>
        </p:nvSpPr>
        <p:spPr/>
        <p:txBody>
          <a:bodyPr/>
          <a:lstStyle>
            <a:lvl1pPr>
              <a:defRPr/>
            </a:lvl1pPr>
          </a:lstStyle>
          <a:p>
            <a:fld id="{79BF288D-9128-45FB-B2D4-277057C1222D}" type="slidenum">
              <a:rPr lang="en-US" altLang="en-US"/>
              <a:pPr/>
              <a:t>‹#›</a:t>
            </a:fld>
            <a:endParaRPr lang="en-US" altLang="en-US"/>
          </a:p>
        </p:txBody>
      </p:sp>
    </p:spTree>
    <p:extLst>
      <p:ext uri="{BB962C8B-B14F-4D97-AF65-F5344CB8AC3E}">
        <p14:creationId xmlns:p14="http://schemas.microsoft.com/office/powerpoint/2010/main" val="1397024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5"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6" name="Freeform 18"/>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7" name="Freeform 22"/>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038" name="Freeform 26"/>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useBgFill="1">
          <p:nvSpPr>
            <p:cNvPr id="1039" name="Freeform 10"/>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1028"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 name="Date Placeholder 3"/>
          <p:cNvSpPr>
            <a:spLocks noGrp="1"/>
          </p:cNvSpPr>
          <p:nvPr>
            <p:ph type="dt" sz="half" idx="2"/>
          </p:nvPr>
        </p:nvSpPr>
        <p:spPr>
          <a:xfrm>
            <a:off x="5164138" y="6249988"/>
            <a:ext cx="3786187"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tx2"/>
                </a:solidFill>
              </a:defRPr>
            </a:lvl1pPr>
          </a:lstStyle>
          <a:p>
            <a:fld id="{DE1FFF1D-3B0D-4261-BB78-7F5580E41038}" type="datetime1">
              <a:rPr lang="en-GB" altLang="en-US"/>
              <a:pPr/>
              <a:t>01/07/2014</a:t>
            </a:fld>
            <a:endParaRPr lang="en-US"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a:defRPr sz="1000">
                <a:solidFill>
                  <a:schemeClr val="tx2"/>
                </a:solidFill>
                <a:latin typeface="Comic Sans MS" pitchFamily="66" charset="0"/>
                <a:ea typeface="+mn-ea"/>
                <a:cs typeface="+mn-cs"/>
              </a:defRPr>
            </a:lvl1pPr>
          </a:lstStyle>
          <a:p>
            <a:pPr>
              <a:defRPr/>
            </a:pPr>
            <a:r>
              <a:rPr lang="en-US"/>
              <a:t>Module 6: Session 2</a:t>
            </a:r>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chemeClr val="tx2"/>
                </a:solidFill>
              </a:defRPr>
            </a:lvl1pPr>
          </a:lstStyle>
          <a:p>
            <a:fld id="{40161B83-E8A3-47C2-9821-104B1E28C4FF}" type="slidenum">
              <a:rPr lang="en-US" altLang="en-US"/>
              <a:pPr/>
              <a:t>‹#›</a:t>
            </a:fld>
            <a:endParaRPr lang="en-US" altLang="en-US"/>
          </a:p>
        </p:txBody>
      </p:sp>
      <p:sp>
        <p:nvSpPr>
          <p:cNvPr id="1032"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33" name="Picture 1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0638" y="-26988"/>
            <a:ext cx="955675"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5" descr="C:\Users\CROSSR~1\AppData\Local\Temp\CrossRoads Logo with Slogan.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262813" y="-12700"/>
            <a:ext cx="1881187"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45" r:id="rId1"/>
    <p:sldLayoutId id="2147484246" r:id="rId2"/>
    <p:sldLayoutId id="2147484247" r:id="rId3"/>
    <p:sldLayoutId id="2147484248" r:id="rId4"/>
    <p:sldLayoutId id="2147484249" r:id="rId5"/>
    <p:sldLayoutId id="2147484250" r:id="rId6"/>
    <p:sldLayoutId id="2147484251" r:id="rId7"/>
    <p:sldLayoutId id="2147484252" r:id="rId8"/>
    <p:sldLayoutId id="2147484253" r:id="rId9"/>
    <p:sldLayoutId id="2147484254" r:id="rId10"/>
    <p:sldLayoutId id="2147484255"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rgbClr val="FFFFFF"/>
          </a:solidFill>
          <a:latin typeface="+mj-lt"/>
          <a:ea typeface="ＭＳ Ｐゴシック" pitchFamily="34" charset="-128"/>
          <a:cs typeface="ＭＳ Ｐゴシック" charset="0"/>
        </a:defRPr>
      </a:lvl1pPr>
      <a:lvl2pPr algn="ctr" rtl="0" eaLnBrk="0" fontAlgn="base" hangingPunct="0">
        <a:spcBef>
          <a:spcPct val="0"/>
        </a:spcBef>
        <a:spcAft>
          <a:spcPct val="0"/>
        </a:spcAft>
        <a:defRPr sz="4400">
          <a:solidFill>
            <a:srgbClr val="FFFFFF"/>
          </a:solidFill>
          <a:latin typeface="Candara" pitchFamily="34" charset="0"/>
          <a:ea typeface="ＭＳ Ｐゴシック" pitchFamily="34" charset="-128"/>
          <a:cs typeface="ＭＳ Ｐゴシック" charset="0"/>
        </a:defRPr>
      </a:lvl2pPr>
      <a:lvl3pPr algn="ctr" rtl="0" eaLnBrk="0" fontAlgn="base" hangingPunct="0">
        <a:spcBef>
          <a:spcPct val="0"/>
        </a:spcBef>
        <a:spcAft>
          <a:spcPct val="0"/>
        </a:spcAft>
        <a:defRPr sz="4400">
          <a:solidFill>
            <a:srgbClr val="FFFFFF"/>
          </a:solidFill>
          <a:latin typeface="Candara" pitchFamily="34" charset="0"/>
          <a:ea typeface="ＭＳ Ｐゴシック" pitchFamily="34" charset="-128"/>
          <a:cs typeface="ＭＳ Ｐゴシック" charset="0"/>
        </a:defRPr>
      </a:lvl3pPr>
      <a:lvl4pPr algn="ctr" rtl="0" eaLnBrk="0" fontAlgn="base" hangingPunct="0">
        <a:spcBef>
          <a:spcPct val="0"/>
        </a:spcBef>
        <a:spcAft>
          <a:spcPct val="0"/>
        </a:spcAft>
        <a:defRPr sz="4400">
          <a:solidFill>
            <a:srgbClr val="FFFFFF"/>
          </a:solidFill>
          <a:latin typeface="Candara" pitchFamily="34" charset="0"/>
          <a:ea typeface="ＭＳ Ｐゴシック" pitchFamily="34" charset="-128"/>
          <a:cs typeface="ＭＳ Ｐゴシック" charset="0"/>
        </a:defRPr>
      </a:lvl4pPr>
      <a:lvl5pPr algn="ctr" rtl="0" eaLnBrk="0" fontAlgn="base" hangingPunct="0">
        <a:spcBef>
          <a:spcPct val="0"/>
        </a:spcBef>
        <a:spcAft>
          <a:spcPct val="0"/>
        </a:spcAft>
        <a:defRPr sz="4400">
          <a:solidFill>
            <a:srgbClr val="FFFFFF"/>
          </a:solidFill>
          <a:latin typeface="Candara" pitchFamily="34" charset="0"/>
          <a:ea typeface="ＭＳ Ｐゴシック" pitchFamily="34" charset="-128"/>
          <a:cs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800" kern="1200">
          <a:solidFill>
            <a:schemeClr val="tx2"/>
          </a:solidFill>
          <a:latin typeface="Arial" pitchFamily="34" charset="0"/>
          <a:ea typeface="ＭＳ Ｐゴシック" pitchFamily="34" charset="-128"/>
          <a:cs typeface="Arial" pitchFamily="34" charset="0"/>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800" kern="1200">
          <a:solidFill>
            <a:schemeClr val="tx2"/>
          </a:solidFill>
          <a:latin typeface="Arial" pitchFamily="34" charset="0"/>
          <a:ea typeface="Arial" charset="0"/>
          <a:cs typeface="Arial" pitchFamily="34" charset="0"/>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800" kern="1200">
          <a:solidFill>
            <a:schemeClr val="tx2"/>
          </a:solidFill>
          <a:latin typeface="Arial" pitchFamily="34" charset="0"/>
          <a:ea typeface="Arial" charset="0"/>
          <a:cs typeface="Arial" pitchFamily="34" charset="0"/>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sz="2800" kern="1200">
          <a:solidFill>
            <a:schemeClr val="tx2"/>
          </a:solidFill>
          <a:latin typeface="Arial" pitchFamily="34" charset="0"/>
          <a:ea typeface="Arial" charset="0"/>
          <a:cs typeface="Arial" pitchFamily="34" charset="0"/>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2800" kern="1200">
          <a:solidFill>
            <a:schemeClr val="tx2"/>
          </a:solidFill>
          <a:latin typeface="Arial" pitchFamily="34" charset="0"/>
          <a:ea typeface="Arial" charset="0"/>
          <a:cs typeface="Arial" pitchFamily="34" charset="0"/>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600200"/>
            <a:ext cx="7772400" cy="1779588"/>
          </a:xfrm>
        </p:spPr>
        <p:txBody>
          <a:bodyPr/>
          <a:lstStyle/>
          <a:p>
            <a:pPr eaLnBrk="1" hangingPunct="1"/>
            <a:r>
              <a:rPr lang="en-US" altLang="en-US" sz="1700" b="1" smtClean="0"/>
              <a:t/>
            </a:r>
            <a:br>
              <a:rPr lang="en-US" altLang="en-US" sz="1700" b="1" smtClean="0"/>
            </a:br>
            <a:r>
              <a:rPr lang="en-US" altLang="en-US" sz="1700" b="1" smtClean="0"/>
              <a:t/>
            </a:r>
            <a:br>
              <a:rPr lang="en-US" altLang="en-US" sz="1700" b="1" smtClean="0"/>
            </a:br>
            <a:r>
              <a:rPr lang="en-US" altLang="en-US" sz="1700" b="1" smtClean="0"/>
              <a:t/>
            </a:r>
            <a:br>
              <a:rPr lang="en-US" altLang="en-US" sz="1700" b="1" smtClean="0"/>
            </a:br>
            <a:r>
              <a:rPr lang="en-US" altLang="en-US" sz="1700" b="1" smtClean="0"/>
              <a:t/>
            </a:r>
            <a:br>
              <a:rPr lang="en-US" altLang="en-US" sz="1700" b="1" smtClean="0"/>
            </a:br>
            <a:r>
              <a:rPr lang="en-US" altLang="en-US" sz="1700" b="1" smtClean="0"/>
              <a:t/>
            </a:r>
            <a:br>
              <a:rPr lang="en-US" altLang="en-US" sz="1700" b="1" smtClean="0"/>
            </a:br>
            <a:r>
              <a:rPr lang="en-US" altLang="en-US" sz="1700" b="1" smtClean="0"/>
              <a:t/>
            </a:r>
            <a:br>
              <a:rPr lang="en-US" altLang="en-US" sz="1700" b="1" smtClean="0"/>
            </a:br>
            <a:r>
              <a:rPr lang="en-US" altLang="en-US" sz="1700" b="1" smtClean="0"/>
              <a:t/>
            </a:r>
            <a:br>
              <a:rPr lang="en-US" altLang="en-US" sz="1700" b="1" smtClean="0"/>
            </a:br>
            <a:r>
              <a:rPr lang="en-US" altLang="en-US" sz="3200" b="1" smtClean="0"/>
              <a:t>PREQUALIFICATION</a:t>
            </a:r>
          </a:p>
        </p:txBody>
      </p:sp>
      <p:sp>
        <p:nvSpPr>
          <p:cNvPr id="2051" name="Rectangle 3"/>
          <p:cNvSpPr>
            <a:spLocks noGrp="1" noChangeArrowheads="1"/>
          </p:cNvSpPr>
          <p:nvPr>
            <p:ph type="subTitle" idx="1"/>
          </p:nvPr>
        </p:nvSpPr>
        <p:spPr>
          <a:xfrm>
            <a:off x="1371600" y="3556000"/>
            <a:ext cx="6400800" cy="1473200"/>
          </a:xfrm>
        </p:spPr>
        <p:txBody>
          <a:bodyPr rtlCol="0">
            <a:normAutofit fontScale="92500" lnSpcReduction="20000"/>
          </a:bodyPr>
          <a:lstStyle/>
          <a:p>
            <a:pPr eaLnBrk="1" fontAlgn="auto" hangingPunct="1">
              <a:spcAft>
                <a:spcPts val="0"/>
              </a:spcAft>
              <a:buFont typeface="Wingdings" pitchFamily="2" charset="2"/>
              <a:buNone/>
              <a:defRPr/>
            </a:pPr>
            <a:endParaRPr lang="en-US" dirty="0" smtClean="0">
              <a:ea typeface="+mn-ea"/>
            </a:endParaRPr>
          </a:p>
          <a:p>
            <a:pPr eaLnBrk="1" fontAlgn="auto" hangingPunct="1">
              <a:spcAft>
                <a:spcPts val="0"/>
              </a:spcAft>
              <a:buFont typeface="Wingdings" pitchFamily="2" charset="2"/>
              <a:buNone/>
              <a:defRPr/>
            </a:pPr>
            <a:r>
              <a:rPr lang="en-US" sz="3900" dirty="0" smtClean="0">
                <a:ea typeface="+mn-ea"/>
              </a:rPr>
              <a:t>Module 6: Session 2</a:t>
            </a:r>
          </a:p>
          <a:p>
            <a:pPr eaLnBrk="1" fontAlgn="auto" hangingPunct="1">
              <a:spcAft>
                <a:spcPts val="0"/>
              </a:spcAft>
              <a:buFont typeface="Wingdings" pitchFamily="2" charset="2"/>
              <a:buNone/>
              <a:defRPr/>
            </a:pPr>
            <a:r>
              <a:rPr lang="en-US" dirty="0" smtClean="0">
                <a:ea typeface="+mn-ea"/>
              </a:rPr>
              <a:t> </a:t>
            </a:r>
          </a:p>
          <a:p>
            <a:pPr eaLnBrk="1" fontAlgn="auto" hangingPunct="1">
              <a:spcAft>
                <a:spcPts val="0"/>
              </a:spcAft>
              <a:buFont typeface="Wingdings" pitchFamily="2" charset="2"/>
              <a:buNone/>
              <a:defRPr/>
            </a:pPr>
            <a:r>
              <a:rPr lang="en-US" dirty="0" smtClean="0">
                <a:ea typeface="+mn-ea"/>
              </a:rPr>
              <a:t>                            </a:t>
            </a:r>
          </a:p>
        </p:txBody>
      </p:sp>
      <p:sp>
        <p:nvSpPr>
          <p:cNvPr id="1433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329EC41F-C36D-4C72-BA9F-8FE75B49B8BB}" type="datetime1">
              <a:rPr lang="en-GB" altLang="en-US" sz="1000">
                <a:solidFill>
                  <a:schemeClr val="tx2"/>
                </a:solidFill>
              </a:rPr>
              <a:pPr/>
              <a:t>01/07/2014</a:t>
            </a:fld>
            <a:endParaRPr lang="en-US" altLang="en-US" sz="1000">
              <a:solidFill>
                <a:schemeClr val="tx2"/>
              </a:solidFill>
            </a:endParaRPr>
          </a:p>
        </p:txBody>
      </p:sp>
      <p:sp>
        <p:nvSpPr>
          <p:cNvPr id="14340"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00D91521-A038-4C10-B66D-8D7AC050937A}" type="slidenum">
              <a:rPr lang="en-US" altLang="en-US" sz="1000">
                <a:solidFill>
                  <a:schemeClr val="tx2"/>
                </a:solidFill>
              </a:rPr>
              <a:pPr/>
              <a:t>1</a:t>
            </a:fld>
            <a:endParaRPr lang="en-US" altLang="en-US" sz="100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684213" y="1428750"/>
            <a:ext cx="7858125" cy="4592638"/>
          </a:xfrm>
        </p:spPr>
        <p:txBody>
          <a:bodyPr>
            <a:normAutofit fontScale="92500" lnSpcReduction="20000"/>
          </a:bodyPr>
          <a:lstStyle/>
          <a:p>
            <a:pPr lvl="1" eaLnBrk="1" hangingPunct="1">
              <a:lnSpc>
                <a:spcPct val="110000"/>
              </a:lnSpc>
              <a:buFont typeface="Symbol" pitchFamily="18" charset="2"/>
              <a:buNone/>
              <a:defRPr/>
            </a:pPr>
            <a:r>
              <a:rPr lang="en-US" sz="2400" dirty="0" smtClean="0">
                <a:latin typeface="Arial" charset="0"/>
                <a:ea typeface="+mn-ea"/>
                <a:cs typeface="Arial" charset="0"/>
              </a:rPr>
              <a:t>	Evaluation of prequalification bids is the responsibility of the Evaluation Committee which is approved by the contracts committee and constitutes of representatives of the user department and technical persons conversant with the procurement.</a:t>
            </a:r>
          </a:p>
          <a:p>
            <a:pPr eaLnBrk="1" hangingPunct="1">
              <a:lnSpc>
                <a:spcPct val="110000"/>
              </a:lnSpc>
              <a:buFont typeface="Wingdings 3" pitchFamily="18" charset="2"/>
              <a:buNone/>
              <a:defRPr/>
            </a:pPr>
            <a:endParaRPr lang="en-US" sz="2400" dirty="0" smtClean="0">
              <a:latin typeface="Arial" charset="0"/>
              <a:ea typeface="+mn-ea"/>
              <a:cs typeface="Arial" charset="0"/>
            </a:endParaRPr>
          </a:p>
          <a:p>
            <a:pPr eaLnBrk="1" hangingPunct="1">
              <a:lnSpc>
                <a:spcPct val="110000"/>
              </a:lnSpc>
              <a:defRPr/>
            </a:pPr>
            <a:r>
              <a:rPr lang="en-US" sz="2400" dirty="0" smtClean="0">
                <a:latin typeface="Arial" charset="0"/>
                <a:ea typeface="+mn-ea"/>
                <a:cs typeface="Arial" charset="0"/>
              </a:rPr>
              <a:t>Evaluates the bids using the criteria stated in the PQ documents</a:t>
            </a:r>
          </a:p>
          <a:p>
            <a:pPr eaLnBrk="1" hangingPunct="1">
              <a:lnSpc>
                <a:spcPct val="110000"/>
              </a:lnSpc>
              <a:defRPr/>
            </a:pPr>
            <a:r>
              <a:rPr lang="en-US" sz="2400" dirty="0" smtClean="0">
                <a:latin typeface="Arial" charset="0"/>
                <a:ea typeface="+mn-ea"/>
                <a:cs typeface="Arial" charset="0"/>
              </a:rPr>
              <a:t>Evaluation team should have relevant skills</a:t>
            </a:r>
          </a:p>
          <a:p>
            <a:pPr eaLnBrk="1" hangingPunct="1">
              <a:lnSpc>
                <a:spcPct val="110000"/>
              </a:lnSpc>
              <a:defRPr/>
            </a:pPr>
            <a:r>
              <a:rPr lang="en-US" sz="2400" dirty="0" smtClean="0">
                <a:latin typeface="Arial" charset="0"/>
                <a:ea typeface="+mn-ea"/>
                <a:cs typeface="Arial" charset="0"/>
              </a:rPr>
              <a:t>The evaluators may seek clarifications with bidders if necessary</a:t>
            </a:r>
          </a:p>
          <a:p>
            <a:pPr eaLnBrk="1" hangingPunct="1">
              <a:lnSpc>
                <a:spcPct val="110000"/>
              </a:lnSpc>
              <a:defRPr/>
            </a:pPr>
            <a:r>
              <a:rPr lang="en-US" sz="2400" dirty="0" smtClean="0">
                <a:latin typeface="Arial" charset="0"/>
                <a:ea typeface="+mn-ea"/>
                <a:cs typeface="Arial" charset="0"/>
              </a:rPr>
              <a:t>Evaluation should be done speedily within the timeframe </a:t>
            </a:r>
          </a:p>
          <a:p>
            <a:pPr eaLnBrk="1" hangingPunct="1">
              <a:lnSpc>
                <a:spcPct val="110000"/>
              </a:lnSpc>
              <a:defRPr/>
            </a:pPr>
            <a:r>
              <a:rPr lang="en-US" sz="2400" dirty="0" smtClean="0">
                <a:latin typeface="Arial" charset="0"/>
                <a:ea typeface="+mn-ea"/>
                <a:cs typeface="Arial" charset="0"/>
              </a:rPr>
              <a:t>Avoid unethical interventions</a:t>
            </a:r>
          </a:p>
          <a:p>
            <a:pPr eaLnBrk="1" hangingPunct="1">
              <a:lnSpc>
                <a:spcPct val="90000"/>
              </a:lnSpc>
              <a:defRPr/>
            </a:pPr>
            <a:endParaRPr lang="en-US" dirty="0" smtClean="0">
              <a:latin typeface="Arial" charset="0"/>
              <a:ea typeface="+mn-ea"/>
              <a:cs typeface="Arial" charset="0"/>
            </a:endParaRPr>
          </a:p>
          <a:p>
            <a:pPr eaLnBrk="1" hangingPunct="1">
              <a:lnSpc>
                <a:spcPct val="90000"/>
              </a:lnSpc>
              <a:buFont typeface="Wingdings" pitchFamily="2" charset="2"/>
              <a:buNone/>
              <a:defRPr/>
            </a:pPr>
            <a:endParaRPr lang="en-US" dirty="0" smtClean="0">
              <a:latin typeface="Arial" charset="0"/>
              <a:ea typeface="+mn-ea"/>
              <a:cs typeface="Arial" charset="0"/>
            </a:endParaRPr>
          </a:p>
        </p:txBody>
      </p:sp>
      <p:sp>
        <p:nvSpPr>
          <p:cNvPr id="2765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AA763B79-686F-4E7C-9F0A-65ABDE4C74F9}" type="datetime1">
              <a:rPr lang="en-GB" altLang="en-US" sz="1000">
                <a:solidFill>
                  <a:schemeClr val="tx2"/>
                </a:solidFill>
              </a:rPr>
              <a:pPr/>
              <a:t>01/07/2014</a:t>
            </a:fld>
            <a:endParaRPr lang="en-GB" altLang="en-US" sz="1000">
              <a:solidFill>
                <a:schemeClr val="tx2"/>
              </a:solidFill>
            </a:endParaRPr>
          </a:p>
        </p:txBody>
      </p:sp>
      <p:sp>
        <p:nvSpPr>
          <p:cNvPr id="2765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7FD21226-31F8-4E13-B5B1-4D409F590A61}" type="slidenum">
              <a:rPr lang="en-GB" altLang="en-US" sz="1000">
                <a:solidFill>
                  <a:schemeClr val="tx2"/>
                </a:solidFill>
              </a:rPr>
              <a:pPr/>
              <a:t>10</a:t>
            </a:fld>
            <a:endParaRPr lang="en-GB" altLang="en-US" sz="1000">
              <a:solidFill>
                <a:schemeClr val="tx2"/>
              </a:solidFill>
            </a:endParaRPr>
          </a:p>
        </p:txBody>
      </p:sp>
      <p:sp>
        <p:nvSpPr>
          <p:cNvPr id="27652" name="Rectangle 2"/>
          <p:cNvSpPr>
            <a:spLocks noGrp="1" noChangeArrowheads="1"/>
          </p:cNvSpPr>
          <p:nvPr>
            <p:ph type="title"/>
          </p:nvPr>
        </p:nvSpPr>
        <p:spPr>
          <a:xfrm>
            <a:off x="685800" y="204788"/>
            <a:ext cx="6870700" cy="920750"/>
          </a:xfrm>
        </p:spPr>
        <p:txBody>
          <a:bodyPr/>
          <a:lstStyle/>
          <a:p>
            <a:pPr eaLnBrk="1" hangingPunct="1"/>
            <a:r>
              <a:rPr lang="en-US" altLang="en-US" sz="4000" smtClean="0"/>
              <a:t>Evaluation of Bids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250825" y="1916113"/>
          <a:ext cx="8640763" cy="4940300"/>
        </p:xfrm>
        <a:graphic>
          <a:graphicData uri="http://schemas.openxmlformats.org/drawingml/2006/table">
            <a:tbl>
              <a:tblPr/>
              <a:tblGrid>
                <a:gridCol w="2952750"/>
                <a:gridCol w="596900"/>
                <a:gridCol w="727075"/>
                <a:gridCol w="728663"/>
                <a:gridCol w="725487"/>
                <a:gridCol w="727075"/>
                <a:gridCol w="727075"/>
                <a:gridCol w="728663"/>
                <a:gridCol w="727075"/>
              </a:tblGrid>
              <a:tr h="168275">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1</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2</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3</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4</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5</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6</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7</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8</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174750">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Company Name</a:t>
                      </a:r>
                      <a:endParaRPr kumimoji="0" lang="en-US" altLang="en-US" sz="1100" b="0" i="0" u="none" strike="noStrike" cap="none" normalizeH="0" baseline="0" smtClean="0">
                        <a:ln>
                          <a:noFill/>
                        </a:ln>
                        <a:solidFill>
                          <a:srgbClr val="000000"/>
                        </a:solidFill>
                        <a:effectLst/>
                        <a:latin typeface="Candara" pitchFamily="34" charset="0"/>
                        <a:ea typeface="ＭＳ Ｐゴシック" pitchFamily="34" charset="-128"/>
                      </a:endParaRPr>
                    </a:p>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Pre-qualification Criteria</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Hillary Contractors Ltd</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Young Building &amp; Technical Services Ltd</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marL="342900" indent="-3429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342900" marR="0" lvl="0" indent="-342900" algn="l" defTabSz="914400" rtl="0" eaLnBrk="1" fontAlgn="base" latinLnBrk="0" hangingPunct="0">
                        <a:lnSpc>
                          <a:spcPct val="100000"/>
                        </a:lnSpc>
                        <a:spcBef>
                          <a:spcPct val="0"/>
                        </a:spcBef>
                        <a:spcAft>
                          <a:spcPct val="0"/>
                        </a:spcAft>
                        <a:buClrTx/>
                        <a:buSzTx/>
                        <a:buFont typeface="Candara" pitchFamily="34" charset="0"/>
                        <a:buAutoNum type="alphaUcPeriod"/>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H </a:t>
                      </a:r>
                      <a:endParaRPr kumimoji="0" lang="en-US" altLang="en-US" sz="1100" b="0" i="0" u="none" strike="noStrike" cap="none" normalizeH="0" baseline="0" smtClean="0">
                        <a:ln>
                          <a:noFill/>
                        </a:ln>
                        <a:solidFill>
                          <a:srgbClr val="000000"/>
                        </a:solidFill>
                        <a:effectLst/>
                        <a:latin typeface="Candara" pitchFamily="34" charset="0"/>
                        <a:ea typeface="ＭＳ Ｐゴシック" pitchFamily="34" charset="-128"/>
                      </a:endParaRPr>
                    </a:p>
                    <a:p>
                      <a:pPr marL="342900" marR="0" lvl="0" indent="-34290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Contractors </a:t>
                      </a:r>
                      <a:endParaRPr kumimoji="0" lang="en-US" altLang="en-US" sz="1100" b="0" i="0" u="none" strike="noStrike" cap="none" normalizeH="0" baseline="0" smtClean="0">
                        <a:ln>
                          <a:noFill/>
                        </a:ln>
                        <a:solidFill>
                          <a:srgbClr val="000000"/>
                        </a:solidFill>
                        <a:effectLst/>
                        <a:latin typeface="Candara" pitchFamily="34" charset="0"/>
                        <a:ea typeface="ＭＳ Ｐゴシック" pitchFamily="34" charset="-128"/>
                      </a:endParaRPr>
                    </a:p>
                    <a:p>
                      <a:pPr marL="342900" marR="0" lvl="0" indent="-34290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Ltd</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Hyoung &amp; Sons Building Services</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Munaku Kama Contractors</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Kama Civil &amp; Building Contractors </a:t>
                      </a:r>
                      <a:endParaRPr kumimoji="0" lang="en-US" altLang="en-US" sz="1100" b="0" i="0" u="none" strike="noStrike" cap="none" normalizeH="0" baseline="0" smtClean="0">
                        <a:ln>
                          <a:noFill/>
                        </a:ln>
                        <a:solidFill>
                          <a:srgbClr val="000000"/>
                        </a:solidFill>
                        <a:effectLst/>
                        <a:latin typeface="Candara" pitchFamily="34" charset="0"/>
                        <a:ea typeface="ＭＳ Ｐゴシック" pitchFamily="34" charset="-128"/>
                      </a:endParaRPr>
                    </a:p>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Ltd</a:t>
                      </a:r>
                      <a:endParaRPr kumimoji="0" lang="en-US" altLang="en-US" sz="1100" b="0" i="0" u="none" strike="noStrike" cap="none" normalizeH="0" baseline="0" smtClean="0">
                        <a:ln>
                          <a:noFill/>
                        </a:ln>
                        <a:solidFill>
                          <a:srgbClr val="000000"/>
                        </a:solidFill>
                        <a:effectLst/>
                        <a:latin typeface="Candara" pitchFamily="34" charset="0"/>
                        <a:ea typeface="ＭＳ Ｐゴシック" pitchFamily="34" charset="-128"/>
                      </a:endParaRPr>
                    </a:p>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Munaku Enterprises Ltd</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Bridge Contractors</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503238">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{List all criteria in accordance with the pre-qualification document or notice. Criteria shown are examples only}.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639763">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Experience/performance on similar contracts in the  country/region/internationally</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249238">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Equipment construction facilities</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427038">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Qualifications and experience of personnel</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427038">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Financial capability to perform the contract</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249238">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Local facilities or representation</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249238">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Available capacity</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249238">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Litigation record</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354013">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249238">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Recommendation</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tabLst>
                          <a:tab pos="457200" algn="l"/>
                          <a:tab pos="2743200" algn="ctr"/>
                          <a:tab pos="5486400" algn="r"/>
                        </a:tabLst>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tab pos="457200" algn="l"/>
                          <a:tab pos="2743200" algn="ctr"/>
                          <a:tab pos="5486400" algn="r"/>
                        </a:tabLst>
                      </a:pPr>
                      <a:r>
                        <a:rPr kumimoji="0" lang="en-GB" altLang="en-US" sz="1100" b="0" i="0" u="none" strike="noStrike" cap="none" normalizeH="0" baseline="0" smtClean="0">
                          <a:ln>
                            <a:noFill/>
                          </a:ln>
                          <a:solidFill>
                            <a:srgbClr val="000000"/>
                          </a:solidFill>
                          <a:effectLst/>
                          <a:latin typeface="Candara" pitchFamily="34" charset="0"/>
                          <a:ea typeface="ＭＳ Ｐゴシック" pitchFamily="34" charset="-128"/>
                        </a:rPr>
                        <a:t>NQ</a:t>
                      </a:r>
                      <a:endParaRPr kumimoji="0" lang="en-US" altLang="en-US" sz="11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1187" marR="51187"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bl>
          </a:graphicData>
        </a:graphic>
      </p:graphicFrame>
      <p:sp>
        <p:nvSpPr>
          <p:cNvPr id="29829" name="Title 2"/>
          <p:cNvSpPr>
            <a:spLocks noGrp="1"/>
          </p:cNvSpPr>
          <p:nvPr>
            <p:ph type="title"/>
          </p:nvPr>
        </p:nvSpPr>
        <p:spPr/>
        <p:txBody>
          <a:bodyPr/>
          <a:lstStyle/>
          <a:p>
            <a:r>
              <a:rPr lang="en-US" altLang="en-US" smtClean="0"/>
              <a:t>Example of PQ Evaluation</a:t>
            </a:r>
            <a:br>
              <a:rPr lang="en-US" altLang="en-US" smtClean="0"/>
            </a:br>
            <a:r>
              <a:rPr lang="en-US" altLang="en-US" smtClean="0"/>
              <a:t>LG Form 4 (Pass/Fail basis) </a:t>
            </a:r>
          </a:p>
        </p:txBody>
      </p:sp>
      <p:sp>
        <p:nvSpPr>
          <p:cNvPr id="298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0239D26E-E531-4524-8F24-D0CE27AEB3A1}" type="slidenum">
              <a:rPr lang="en-US" altLang="en-US" sz="1000">
                <a:solidFill>
                  <a:schemeClr val="tx2"/>
                </a:solidFill>
              </a:rPr>
              <a:pPr/>
              <a:t>11</a:t>
            </a:fld>
            <a:endParaRPr lang="en-US" altLang="en-US" sz="100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971550" y="1989138"/>
          <a:ext cx="7272338" cy="3810000"/>
        </p:xfrm>
        <a:graphic>
          <a:graphicData uri="http://schemas.openxmlformats.org/drawingml/2006/table">
            <a:tbl>
              <a:tblPr/>
              <a:tblGrid>
                <a:gridCol w="322263"/>
                <a:gridCol w="2614612"/>
                <a:gridCol w="993775"/>
                <a:gridCol w="1139825"/>
                <a:gridCol w="1016000"/>
                <a:gridCol w="1185863"/>
              </a:tblGrid>
              <a:tr h="0">
                <a:tc gridSpan="2">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Evaluation Criteria</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hMerge="1">
                  <a:txBody>
                    <a:bodyPr/>
                    <a:lstStyle/>
                    <a:p>
                      <a:endParaRPr lang="en-GB"/>
                    </a:p>
                  </a:txBody>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Max Score</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gridSpan="3">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{Enter Average Scores from each Table 3A}</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hMerge="1">
                  <a:txBody>
                    <a:bodyPr/>
                    <a:lstStyle/>
                    <a:p>
                      <a:endParaRPr lang="en-GB"/>
                    </a:p>
                  </a:txBody>
                  <a:tcPr/>
                </a:tc>
                <a:tc hMerge="1">
                  <a:txBody>
                    <a:bodyPr/>
                    <a:lstStyle/>
                    <a:p>
                      <a:endParaRPr lang="en-GB"/>
                    </a:p>
                  </a:txBody>
                  <a:tcPr/>
                </a:tc>
              </a:tr>
              <a:tr h="504825">
                <a:tc gridSpan="3">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{Complete criteria and maximum scores as listed in solicitation document}</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hMerge="1">
                  <a:txBody>
                    <a:bodyPr/>
                    <a:lstStyle/>
                    <a:p>
                      <a:endParaRPr lang="en-GB"/>
                    </a:p>
                  </a:txBody>
                  <a:tcPr/>
                </a:tc>
                <a:tc hMerge="1">
                  <a:txBody>
                    <a:bodyPr/>
                    <a:lstStyle/>
                    <a:p>
                      <a:endParaRPr lang="en-GB"/>
                    </a:p>
                  </a:txBody>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Munaku Enterprises Ltd</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A.H Contractors</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Candara" pitchFamily="34" charset="0"/>
                          <a:ea typeface="ＭＳ Ｐゴシック" pitchFamily="34" charset="-128"/>
                        </a:rPr>
                        <a:t>Hyoung &amp; Sons Building Services</a:t>
                      </a:r>
                      <a:endParaRPr kumimoji="0" lang="en-US" altLang="en-US" sz="14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000000"/>
                          </a:solidFill>
                          <a:effectLst/>
                          <a:latin typeface="Candara" pitchFamily="34" charset="0"/>
                          <a:ea typeface="ＭＳ Ｐゴシック" pitchFamily="34" charset="-128"/>
                        </a:rPr>
                        <a:t>A</a:t>
                      </a:r>
                      <a:endParaRPr kumimoji="0" lang="en-US" altLang="en-US" sz="12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Main Criteria</a:t>
                      </a:r>
                      <a:endParaRPr kumimoji="0" lang="en-US" altLang="en-US" sz="16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000000"/>
                          </a:solidFill>
                          <a:effectLst/>
                          <a:latin typeface="Candara" pitchFamily="34" charset="0"/>
                          <a:ea typeface="ＭＳ Ｐゴシック" pitchFamily="34" charset="-128"/>
                        </a:rPr>
                        <a:t>A1</a:t>
                      </a:r>
                      <a:endParaRPr kumimoji="0" lang="en-US" altLang="en-US" sz="12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Sub-criteria</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000000"/>
                          </a:solidFill>
                          <a:effectLst/>
                          <a:latin typeface="Candara" pitchFamily="34" charset="0"/>
                          <a:ea typeface="ＭＳ Ｐゴシック" pitchFamily="34" charset="-128"/>
                        </a:rPr>
                        <a:t>4</a:t>
                      </a:r>
                      <a:endParaRPr kumimoji="0" lang="en-US" altLang="en-US" sz="12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000000"/>
                          </a:solidFill>
                          <a:effectLst/>
                          <a:latin typeface="Candara" pitchFamily="34" charset="0"/>
                          <a:ea typeface="ＭＳ Ｐゴシック" pitchFamily="34" charset="-128"/>
                        </a:rPr>
                        <a:t>B</a:t>
                      </a:r>
                      <a:endParaRPr kumimoji="0" lang="en-US" altLang="en-US" sz="12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Main Criteria</a:t>
                      </a:r>
                      <a:endParaRPr kumimoji="0" lang="en-US" altLang="en-US" sz="16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000000"/>
                          </a:solidFill>
                          <a:effectLst/>
                          <a:latin typeface="Candara" pitchFamily="34" charset="0"/>
                          <a:ea typeface="ＭＳ Ｐゴシック" pitchFamily="34" charset="-128"/>
                        </a:rPr>
                        <a:t>B1</a:t>
                      </a:r>
                      <a:endParaRPr kumimoji="0" lang="en-US" altLang="en-US" sz="12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Sub-criteria</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000000"/>
                          </a:solidFill>
                          <a:effectLst/>
                          <a:latin typeface="Candara" pitchFamily="34" charset="0"/>
                          <a:ea typeface="ＭＳ Ｐゴシック" pitchFamily="34" charset="-128"/>
                        </a:rPr>
                        <a:t>C</a:t>
                      </a:r>
                      <a:endParaRPr kumimoji="0" lang="en-US" altLang="en-US" sz="12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Main Criteria</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000000"/>
                          </a:solidFill>
                          <a:effectLst/>
                          <a:latin typeface="Candara" pitchFamily="34" charset="0"/>
                          <a:ea typeface="ＭＳ Ｐゴシック" pitchFamily="34" charset="-128"/>
                        </a:rPr>
                        <a:t>C1</a:t>
                      </a:r>
                      <a:endParaRPr kumimoji="0" lang="en-US" altLang="en-US" sz="12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Sub-criteria</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000000"/>
                          </a:solidFill>
                          <a:effectLst/>
                          <a:latin typeface="Candara" pitchFamily="34" charset="0"/>
                          <a:ea typeface="ＭＳ Ｐゴシック" pitchFamily="34" charset="-128"/>
                        </a:rPr>
                        <a:t>E</a:t>
                      </a:r>
                      <a:endParaRPr kumimoji="0" lang="en-US" altLang="en-US" sz="12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Main Criteria</a:t>
                      </a:r>
                      <a:endParaRPr kumimoji="0" lang="en-US" altLang="en-US" sz="16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rgbClr val="000000"/>
                          </a:solidFill>
                          <a:effectLst/>
                          <a:latin typeface="Candara" pitchFamily="34" charset="0"/>
                          <a:ea typeface="ＭＳ Ｐゴシック" pitchFamily="34" charset="-128"/>
                        </a:rPr>
                        <a:t>E1</a:t>
                      </a:r>
                      <a:endParaRPr kumimoji="0" lang="en-US" altLang="en-US" sz="12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Sub-criteria</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gridSpan="2">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Totals</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hMerge="1">
                  <a:txBody>
                    <a:bodyPr/>
                    <a:lstStyle/>
                    <a:p>
                      <a:endParaRPr lang="en-GB"/>
                    </a:p>
                  </a:txBody>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100</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r h="168275">
                <a:tc gridSpan="2">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Minimum Qualifying Mark</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hMerge="1">
                  <a:txBody>
                    <a:bodyPr/>
                    <a:lstStyle/>
                    <a:p>
                      <a:endParaRPr lang="en-GB"/>
                    </a:p>
                  </a:txBody>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 </a:t>
                      </a:r>
                      <a:endParaRPr kumimoji="0" lang="en-US" altLang="en-US" sz="1600" b="0" i="0" u="none" strike="noStrike" cap="none" normalizeH="0" baseline="0" smtClean="0">
                        <a:ln>
                          <a:noFill/>
                        </a:ln>
                        <a:solidFill>
                          <a:srgbClr val="000000"/>
                        </a:solidFill>
                        <a:effectLst/>
                        <a:latin typeface="Times New Roman" pitchFamily="18" charset="0"/>
                        <a:ea typeface="ＭＳ Ｐゴシック" pitchFamily="34" charset="-128"/>
                        <a:cs typeface="Times New Roman" pitchFamily="18" charset="0"/>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Pass / Fail</a:t>
                      </a:r>
                      <a:endParaRPr kumimoji="0" lang="en-US" altLang="en-US" sz="16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Pass / Fail</a:t>
                      </a:r>
                      <a:endParaRPr kumimoji="0" lang="en-US" altLang="en-US" sz="16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c>
                  <a:txBody>
                    <a:bodyPr/>
                    <a:lstStyle>
                      <a:lvl1pPr>
                        <a:spcBef>
                          <a:spcPct val="20000"/>
                        </a:spcBef>
                        <a:buClr>
                          <a:schemeClr val="accent1"/>
                        </a:buClr>
                        <a:buSzPct val="100000"/>
                        <a:buFont typeface="Symbol" pitchFamily="18" charset="2"/>
                        <a:defRPr sz="2400">
                          <a:solidFill>
                            <a:schemeClr val="tx2"/>
                          </a:solidFill>
                          <a:latin typeface="Arial" pitchFamily="34" charset="0"/>
                          <a:ea typeface="ＭＳ Ｐゴシック" pitchFamily="34" charset="-128"/>
                        </a:defRPr>
                      </a:lvl1pPr>
                      <a:lvl2pPr marL="742950" indent="-28575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2pPr>
                      <a:lvl3pPr marL="11430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3pPr>
                      <a:lvl4pPr marL="16002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4pPr>
                      <a:lvl5pPr marL="2057400" indent="-228600">
                        <a:spcBef>
                          <a:spcPct val="20000"/>
                        </a:spcBef>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chemeClr val="accent1"/>
                        </a:buClr>
                        <a:buSzPct val="100000"/>
                        <a:buFont typeface="Symbol" pitchFamily="18" charset="2"/>
                        <a:defRPr sz="2400">
                          <a:solidFill>
                            <a:schemeClr val="tx2"/>
                          </a:solidFill>
                          <a:latin typeface="Arial" pitchFamily="34" charset="0"/>
                          <a:ea typeface="Arial" pitchFamily="34" charset="0"/>
                          <a:cs typeface="Arial" pitchFamily="34" charset="0"/>
                        </a:defRPr>
                      </a:lvl9pPr>
                    </a:lstStyle>
                    <a:p>
                      <a:pPr marL="0" marR="0" lvl="0" indent="0" algn="r" defTabSz="914400" rtl="0" eaLnBrk="1"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smtClean="0">
                          <a:ln>
                            <a:noFill/>
                          </a:ln>
                          <a:solidFill>
                            <a:srgbClr val="000000"/>
                          </a:solidFill>
                          <a:effectLst/>
                          <a:latin typeface="Candara" pitchFamily="34" charset="0"/>
                          <a:ea typeface="ＭＳ Ｐゴシック" pitchFamily="34" charset="-128"/>
                        </a:rPr>
                        <a:t>Pass / Fail</a:t>
                      </a:r>
                      <a:endParaRPr kumimoji="0" lang="en-US" altLang="en-US" sz="1600" b="1" i="0" u="none" strike="noStrike" cap="none" normalizeH="0" baseline="0" smtClean="0">
                        <a:ln>
                          <a:noFill/>
                        </a:ln>
                        <a:solidFill>
                          <a:srgbClr val="000000"/>
                        </a:solidFill>
                        <a:effectLst/>
                        <a:latin typeface="Times New Roman" pitchFamily="18" charset="0"/>
                        <a:ea typeface="ＭＳ Ｐゴシック" pitchFamily="34" charset="-128"/>
                      </a:endParaRPr>
                    </a:p>
                  </a:txBody>
                  <a:tcPr marL="50095" marR="5009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3FF"/>
                    </a:solidFill>
                  </a:tcPr>
                </a:tc>
              </a:tr>
            </a:tbl>
          </a:graphicData>
        </a:graphic>
      </p:graphicFrame>
      <p:sp>
        <p:nvSpPr>
          <p:cNvPr id="31839" name="Title 2"/>
          <p:cNvSpPr>
            <a:spLocks noGrp="1"/>
          </p:cNvSpPr>
          <p:nvPr>
            <p:ph type="title"/>
          </p:nvPr>
        </p:nvSpPr>
        <p:spPr>
          <a:xfrm>
            <a:off x="468313" y="549275"/>
            <a:ext cx="8229600" cy="1252538"/>
          </a:xfrm>
        </p:spPr>
        <p:txBody>
          <a:bodyPr/>
          <a:lstStyle/>
          <a:p>
            <a:r>
              <a:rPr lang="en-US" altLang="en-US" sz="3000" b="1" smtClean="0"/>
              <a:t>Form 12-Summary of detailed Technical Evaluation</a:t>
            </a:r>
          </a:p>
        </p:txBody>
      </p:sp>
      <p:sp>
        <p:nvSpPr>
          <p:cNvPr id="3184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443C9F31-4611-478E-B6B9-260D5F2D13E4}" type="datetime1">
              <a:rPr lang="en-GB" altLang="en-US" sz="1000">
                <a:solidFill>
                  <a:schemeClr val="tx2"/>
                </a:solidFill>
              </a:rPr>
              <a:pPr/>
              <a:t>01/07/2014</a:t>
            </a:fld>
            <a:endParaRPr lang="en-US" altLang="en-US" sz="1000">
              <a:solidFill>
                <a:schemeClr val="tx2"/>
              </a:solidFill>
            </a:endParaRPr>
          </a:p>
        </p:txBody>
      </p:sp>
      <p:sp>
        <p:nvSpPr>
          <p:cNvPr id="5" name="Footer Placeholder 4"/>
          <p:cNvSpPr>
            <a:spLocks noGrp="1"/>
          </p:cNvSpPr>
          <p:nvPr>
            <p:ph type="ftr" sz="quarter" idx="11"/>
          </p:nvPr>
        </p:nvSpPr>
        <p:spPr/>
        <p:txBody>
          <a:bodyPr/>
          <a:lstStyle/>
          <a:p>
            <a:pPr>
              <a:defRPr/>
            </a:pPr>
            <a:r>
              <a:rPr lang="en-US" smtClean="0"/>
              <a:t>Module 6: Sesion 2</a:t>
            </a:r>
            <a:endParaRPr lang="en-US"/>
          </a:p>
        </p:txBody>
      </p:sp>
      <p:sp>
        <p:nvSpPr>
          <p:cNvPr id="318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CB4732A6-73C4-4DB1-9E87-392AC5A32343}" type="slidenum">
              <a:rPr lang="en-US" altLang="en-US" sz="1000">
                <a:solidFill>
                  <a:schemeClr val="tx2"/>
                </a:solidFill>
              </a:rPr>
              <a:pPr/>
              <a:t>12</a:t>
            </a:fld>
            <a:endParaRPr lang="en-US" altLang="en-US" sz="1000">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3"/>
          <p:cNvSpPr>
            <a:spLocks noGrp="1" noChangeArrowheads="1"/>
          </p:cNvSpPr>
          <p:nvPr>
            <p:ph idx="1"/>
          </p:nvPr>
        </p:nvSpPr>
        <p:spPr>
          <a:xfrm>
            <a:off x="871538" y="1773238"/>
            <a:ext cx="7408862" cy="4352925"/>
          </a:xfrm>
        </p:spPr>
        <p:txBody>
          <a:bodyPr/>
          <a:lstStyle/>
          <a:p>
            <a:pPr eaLnBrk="1" hangingPunct="1">
              <a:buFont typeface="Wingdings" pitchFamily="2" charset="2"/>
              <a:buChar char="q"/>
            </a:pPr>
            <a:r>
              <a:rPr lang="en-US" altLang="en-US" smtClean="0"/>
              <a:t> Verification should be done to determine whether the prequalified bidders have the capability and resources to effectively carryout the contract.</a:t>
            </a:r>
          </a:p>
          <a:p>
            <a:pPr eaLnBrk="1" hangingPunct="1">
              <a:buFont typeface="Wingdings" pitchFamily="2" charset="2"/>
              <a:buChar char="q"/>
            </a:pPr>
            <a:r>
              <a:rPr lang="en-US" altLang="en-US" smtClean="0"/>
              <a:t>Successful Bidders should be formally informed that they were prequalified</a:t>
            </a:r>
            <a:endParaRPr lang="en-GB" altLang="en-US" smtClean="0"/>
          </a:p>
          <a:p>
            <a:pPr eaLnBrk="1" hangingPunct="1">
              <a:buFont typeface="Wingdings" pitchFamily="2" charset="2"/>
              <a:buChar char="q"/>
            </a:pPr>
            <a:r>
              <a:rPr lang="en-US" altLang="en-US" smtClean="0"/>
              <a:t>Unsuccessful bidders should be informed</a:t>
            </a:r>
          </a:p>
        </p:txBody>
      </p:sp>
      <p:sp>
        <p:nvSpPr>
          <p:cNvPr id="3277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D5367742-298A-42B8-97A9-20F9CCA6E270}" type="datetime1">
              <a:rPr lang="en-GB" altLang="en-US" sz="1000">
                <a:solidFill>
                  <a:schemeClr val="tx2"/>
                </a:solidFill>
              </a:rPr>
              <a:pPr/>
              <a:t>01/07/2014</a:t>
            </a:fld>
            <a:endParaRPr lang="en-US" altLang="en-US" sz="1000">
              <a:solidFill>
                <a:schemeClr val="tx2"/>
              </a:solidFill>
            </a:endParaRPr>
          </a:p>
        </p:txBody>
      </p:sp>
      <p:sp>
        <p:nvSpPr>
          <p:cNvPr id="3277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B9129FBD-DD14-41EC-8395-C4E5EF0F655D}" type="slidenum">
              <a:rPr lang="en-US" altLang="en-US" sz="1000">
                <a:solidFill>
                  <a:schemeClr val="tx2"/>
                </a:solidFill>
              </a:rPr>
              <a:pPr/>
              <a:t>13</a:t>
            </a:fld>
            <a:endParaRPr lang="en-US" altLang="en-US" sz="1000">
              <a:solidFill>
                <a:schemeClr val="tx2"/>
              </a:solidFill>
            </a:endParaRPr>
          </a:p>
        </p:txBody>
      </p:sp>
      <p:sp>
        <p:nvSpPr>
          <p:cNvPr id="67586" name="AutoShape 2"/>
          <p:cNvSpPr>
            <a:spLocks noGrp="1" noChangeArrowheads="1"/>
          </p:cNvSpPr>
          <p:nvPr>
            <p:ph type="title"/>
          </p:nvPr>
        </p:nvSpPr>
        <p:spPr>
          <a:xfrm>
            <a:off x="395288" y="333375"/>
            <a:ext cx="8229600" cy="1252538"/>
          </a:xfrm>
        </p:spPr>
        <p:txBody>
          <a:bodyPr>
            <a:normAutofit/>
          </a:bodyPr>
          <a:lstStyle/>
          <a:p>
            <a:pPr eaLnBrk="1" hangingPunct="1"/>
            <a:r>
              <a:rPr lang="en-GB" altLang="en-US" sz="3600" smtClean="0">
                <a:solidFill>
                  <a:schemeClr val="bg1"/>
                </a:solidFill>
                <a:effectLst>
                  <a:outerShdw blurRad="38100" dist="38100" dir="2700000" algn="tl">
                    <a:srgbClr val="C0C0C0"/>
                  </a:outerShdw>
                </a:effectLst>
              </a:rPr>
              <a:t>Conclusion of the prequalification process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Content Placeholder 1"/>
          <p:cNvSpPr>
            <a:spLocks noGrp="1"/>
          </p:cNvSpPr>
          <p:nvPr>
            <p:ph idx="1"/>
          </p:nvPr>
        </p:nvSpPr>
        <p:spPr/>
        <p:txBody>
          <a:bodyPr/>
          <a:lstStyle/>
          <a:p>
            <a:pPr eaLnBrk="1" hangingPunct="1"/>
            <a:r>
              <a:rPr lang="en-US" altLang="en-US" smtClean="0"/>
              <a:t>All groups:</a:t>
            </a:r>
          </a:p>
          <a:p>
            <a:pPr eaLnBrk="1" hangingPunct="1"/>
            <a:r>
              <a:rPr lang="en-US" altLang="en-US" smtClean="0"/>
              <a:t>Using the Prequalification SBD provided prepare an application to prequalify for provision of Magege District road works. </a:t>
            </a:r>
          </a:p>
        </p:txBody>
      </p:sp>
      <p:sp>
        <p:nvSpPr>
          <p:cNvPr id="34818" name="Date Placeholder 2"/>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C0CBEA16-2932-4DE9-86D4-0038C67EE135}" type="datetime1">
              <a:rPr lang="en-GB" altLang="en-US" sz="1000">
                <a:solidFill>
                  <a:schemeClr val="tx2"/>
                </a:solidFill>
              </a:rPr>
              <a:pPr/>
              <a:t>01/07/2014</a:t>
            </a:fld>
            <a:endParaRPr lang="en-US" altLang="en-US" sz="1000">
              <a:solidFill>
                <a:schemeClr val="tx2"/>
              </a:solidFill>
            </a:endParaRPr>
          </a:p>
        </p:txBody>
      </p:sp>
      <p:sp>
        <p:nvSpPr>
          <p:cNvPr id="3481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71874FB8-09BD-40EB-901D-CA5F7DF1049C}" type="slidenum">
              <a:rPr lang="en-US" altLang="en-US" sz="1000">
                <a:solidFill>
                  <a:schemeClr val="tx2"/>
                </a:solidFill>
              </a:rPr>
              <a:pPr/>
              <a:t>14</a:t>
            </a:fld>
            <a:endParaRPr lang="en-US" altLang="en-US" sz="1000">
              <a:solidFill>
                <a:schemeClr val="tx2"/>
              </a:solidFill>
            </a:endParaRPr>
          </a:p>
        </p:txBody>
      </p:sp>
      <p:sp>
        <p:nvSpPr>
          <p:cNvPr id="34820" name="Title 5"/>
          <p:cNvSpPr>
            <a:spLocks noGrp="1"/>
          </p:cNvSpPr>
          <p:nvPr>
            <p:ph type="title"/>
          </p:nvPr>
        </p:nvSpPr>
        <p:spPr/>
        <p:txBody>
          <a:bodyPr/>
          <a:lstStyle/>
          <a:p>
            <a:pPr eaLnBrk="1" hangingPunct="1"/>
            <a:r>
              <a:rPr lang="en-US" altLang="en-US" smtClean="0"/>
              <a:t>Group Activity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ctrTitle"/>
          </p:nvPr>
        </p:nvSpPr>
        <p:spPr>
          <a:xfrm>
            <a:off x="685800" y="2286000"/>
            <a:ext cx="7772400" cy="1143000"/>
          </a:xfrm>
        </p:spPr>
        <p:txBody>
          <a:bodyPr/>
          <a:lstStyle/>
          <a:p>
            <a:pPr eaLnBrk="1" hangingPunct="1"/>
            <a:r>
              <a:rPr lang="en-GB" altLang="en-US" smtClean="0"/>
              <a:t>End of Presentation</a:t>
            </a:r>
          </a:p>
        </p:txBody>
      </p:sp>
      <p:sp>
        <p:nvSpPr>
          <p:cNvPr id="36866" name="Rectangle 3"/>
          <p:cNvSpPr>
            <a:spLocks noGrp="1" noChangeArrowheads="1"/>
          </p:cNvSpPr>
          <p:nvPr>
            <p:ph type="subTitle" idx="1"/>
          </p:nvPr>
        </p:nvSpPr>
        <p:spPr>
          <a:xfrm>
            <a:off x="685800" y="3611563"/>
            <a:ext cx="7772400" cy="1200150"/>
          </a:xfrm>
        </p:spPr>
        <p:txBody>
          <a:bodyPr/>
          <a:lstStyle/>
          <a:p>
            <a:pPr eaLnBrk="1" hangingPunct="1">
              <a:buFont typeface="Arial" pitchFamily="34" charset="0"/>
              <a:buNone/>
            </a:pPr>
            <a:r>
              <a:rPr lang="en-GB" altLang="en-US" b="1" smtClean="0"/>
              <a:t>Thank You</a:t>
            </a:r>
          </a:p>
        </p:txBody>
      </p:sp>
      <p:sp>
        <p:nvSpPr>
          <p:cNvPr id="3686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105E23FC-FFA5-4EF1-8A17-9E3BA1AA98FE}" type="datetime1">
              <a:rPr lang="en-GB" altLang="en-US" sz="1000">
                <a:solidFill>
                  <a:schemeClr val="tx2"/>
                </a:solidFill>
              </a:rPr>
              <a:pPr/>
              <a:t>01/07/2014</a:t>
            </a:fld>
            <a:endParaRPr lang="en-GB" altLang="en-US" sz="1000">
              <a:solidFill>
                <a:schemeClr val="tx2"/>
              </a:solidFill>
            </a:endParaRPr>
          </a:p>
        </p:txBody>
      </p:sp>
      <p:sp>
        <p:nvSpPr>
          <p:cNvPr id="36868"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532D3A21-4FA0-4B3C-9F14-CC9270E6B140}" type="slidenum">
              <a:rPr lang="en-GB" altLang="en-US" sz="1000">
                <a:solidFill>
                  <a:schemeClr val="tx2"/>
                </a:solidFill>
              </a:rPr>
              <a:pPr/>
              <a:t>15</a:t>
            </a:fld>
            <a:endParaRPr lang="en-GB" altLang="en-US" sz="100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1"/>
          <p:cNvSpPr>
            <a:spLocks noGrp="1"/>
          </p:cNvSpPr>
          <p:nvPr>
            <p:ph idx="1"/>
          </p:nvPr>
        </p:nvSpPr>
        <p:spPr>
          <a:xfrm>
            <a:off x="871538" y="2133600"/>
            <a:ext cx="7408862" cy="3992563"/>
          </a:xfrm>
        </p:spPr>
        <p:txBody>
          <a:bodyPr/>
          <a:lstStyle/>
          <a:p>
            <a:r>
              <a:rPr lang="en-US" altLang="en-US" smtClean="0"/>
              <a:t>To appreciate the need for prequalifying providers in the road sector </a:t>
            </a:r>
          </a:p>
          <a:p>
            <a:r>
              <a:rPr lang="en-US" altLang="en-US" smtClean="0"/>
              <a:t>To fully understand the prequalification processes </a:t>
            </a:r>
          </a:p>
          <a:p>
            <a:r>
              <a:rPr lang="en-US" altLang="en-US" smtClean="0"/>
              <a:t>To identify mechanisms for compliance with prequalification requirements </a:t>
            </a:r>
          </a:p>
          <a:p>
            <a:r>
              <a:rPr lang="en-US" altLang="en-US" smtClean="0"/>
              <a:t>To prepare Expression of Interests documents </a:t>
            </a:r>
          </a:p>
        </p:txBody>
      </p:sp>
      <p:sp>
        <p:nvSpPr>
          <p:cNvPr id="16386" name="Title 2"/>
          <p:cNvSpPr>
            <a:spLocks noGrp="1"/>
          </p:cNvSpPr>
          <p:nvPr>
            <p:ph type="title"/>
          </p:nvPr>
        </p:nvSpPr>
        <p:spPr/>
        <p:txBody>
          <a:bodyPr/>
          <a:lstStyle/>
          <a:p>
            <a:r>
              <a:rPr lang="en-US" altLang="en-US" smtClean="0"/>
              <a:t>Session Objectives </a:t>
            </a:r>
          </a:p>
        </p:txBody>
      </p:sp>
      <p:sp>
        <p:nvSpPr>
          <p:cNvPr id="1638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73008BC3-8DB3-48FC-93CE-339C8C5F5F9E}" type="datetime1">
              <a:rPr lang="en-GB" altLang="en-US" sz="1000">
                <a:solidFill>
                  <a:schemeClr val="tx2"/>
                </a:solidFill>
              </a:rPr>
              <a:pPr/>
              <a:t>01/07/2014</a:t>
            </a:fld>
            <a:endParaRPr lang="en-US" altLang="en-US" sz="1000">
              <a:solidFill>
                <a:schemeClr val="tx2"/>
              </a:solidFill>
            </a:endParaRPr>
          </a:p>
        </p:txBody>
      </p:sp>
      <p:sp>
        <p:nvSpPr>
          <p:cNvPr id="5" name="Footer Placeholder 4"/>
          <p:cNvSpPr>
            <a:spLocks noGrp="1"/>
          </p:cNvSpPr>
          <p:nvPr>
            <p:ph type="ftr" sz="quarter" idx="11"/>
          </p:nvPr>
        </p:nvSpPr>
        <p:spPr/>
        <p:txBody>
          <a:bodyPr/>
          <a:lstStyle/>
          <a:p>
            <a:pPr>
              <a:defRPr/>
            </a:pPr>
            <a:r>
              <a:rPr lang="en-US" smtClean="0"/>
              <a:t>Module 6: Sesion 2</a:t>
            </a:r>
            <a:endParaRPr lang="en-US"/>
          </a:p>
        </p:txBody>
      </p:sp>
      <p:sp>
        <p:nvSpPr>
          <p:cNvPr id="1638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78E0526F-1538-4326-895E-A00B1DCB3A20}" type="slidenum">
              <a:rPr lang="en-US" altLang="en-US" sz="1000">
                <a:solidFill>
                  <a:schemeClr val="tx2"/>
                </a:solidFill>
              </a:rPr>
              <a:pPr/>
              <a:t>2</a:t>
            </a:fld>
            <a:endParaRPr lang="en-US" altLang="en-US" sz="100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871538" y="1916113"/>
            <a:ext cx="7408862" cy="4105275"/>
          </a:xfrm>
        </p:spPr>
        <p:txBody>
          <a:bodyPr>
            <a:normAutofit fontScale="77500" lnSpcReduction="20000"/>
          </a:bodyPr>
          <a:lstStyle/>
          <a:p>
            <a:pPr eaLnBrk="1" hangingPunct="1">
              <a:defRPr/>
            </a:pPr>
            <a:r>
              <a:rPr lang="en-US" dirty="0" smtClean="0">
                <a:latin typeface="Arial" charset="0"/>
                <a:ea typeface="+mn-ea"/>
                <a:cs typeface="Arial" charset="0"/>
              </a:rPr>
              <a:t>Prequalification refers to  the  process of invitation, evaluation and short listing of potential providers of works/supplies/services for a particular period or contract.</a:t>
            </a:r>
          </a:p>
          <a:p>
            <a:pPr eaLnBrk="1" hangingPunct="1">
              <a:defRPr/>
            </a:pPr>
            <a:r>
              <a:rPr lang="en-US" dirty="0" smtClean="0">
                <a:latin typeface="Arial" charset="0"/>
                <a:ea typeface="+mn-ea"/>
                <a:cs typeface="Arial" charset="0"/>
              </a:rPr>
              <a:t>It is the assessment of the suitability of firms to carry out a particular contract prior to being invited to submit a bid.</a:t>
            </a:r>
          </a:p>
          <a:p>
            <a:pPr eaLnBrk="1" hangingPunct="1">
              <a:defRPr/>
            </a:pPr>
            <a:r>
              <a:rPr lang="en-US" dirty="0" smtClean="0">
                <a:latin typeface="Arial" charset="0"/>
                <a:ea typeface="+mn-ea"/>
                <a:cs typeface="Arial" charset="0"/>
              </a:rPr>
              <a:t>Prequalification can be used  for domestic or international bidding.</a:t>
            </a:r>
          </a:p>
          <a:p>
            <a:pPr eaLnBrk="1" hangingPunct="1">
              <a:defRPr/>
            </a:pPr>
            <a:r>
              <a:rPr lang="en-US" dirty="0" smtClean="0">
                <a:latin typeface="Arial" charset="0"/>
                <a:ea typeface="+mn-ea"/>
                <a:cs typeface="Arial" charset="0"/>
              </a:rPr>
              <a:t>The process has four main steps: 1.Public invitation; 2.Issue of PQ document; 3.Receipt and opening of PQs documents and 4.Evaluation and short listing. </a:t>
            </a:r>
          </a:p>
          <a:p>
            <a:pPr eaLnBrk="1" hangingPunct="1">
              <a:defRPr/>
            </a:pPr>
            <a:endParaRPr lang="en-US" dirty="0" smtClean="0">
              <a:latin typeface="Arial" charset="0"/>
              <a:ea typeface="+mn-ea"/>
              <a:cs typeface="Arial" charset="0"/>
            </a:endParaRPr>
          </a:p>
          <a:p>
            <a:pPr eaLnBrk="1" hangingPunct="1">
              <a:defRPr/>
            </a:pPr>
            <a:endParaRPr lang="en-US" dirty="0" smtClean="0">
              <a:latin typeface="Arial" charset="0"/>
              <a:ea typeface="+mn-ea"/>
              <a:cs typeface="Arial" charset="0"/>
            </a:endParaRPr>
          </a:p>
        </p:txBody>
      </p:sp>
      <p:sp>
        <p:nvSpPr>
          <p:cNvPr id="17410"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432F4DC0-0E6C-496D-8771-129A3037612B}" type="datetime1">
              <a:rPr lang="en-GB" altLang="en-US" sz="1000">
                <a:solidFill>
                  <a:schemeClr val="tx2"/>
                </a:solidFill>
              </a:rPr>
              <a:pPr/>
              <a:t>01/07/2014</a:t>
            </a:fld>
            <a:endParaRPr lang="en-US" altLang="en-US" sz="1000">
              <a:solidFill>
                <a:schemeClr val="tx2"/>
              </a:solidFill>
            </a:endParaRPr>
          </a:p>
        </p:txBody>
      </p:sp>
      <p:sp>
        <p:nvSpPr>
          <p:cNvPr id="1741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5E52E206-2D2B-483F-9C22-FDAB2B4433BD}" type="slidenum">
              <a:rPr lang="en-US" altLang="en-US" sz="1000">
                <a:solidFill>
                  <a:schemeClr val="tx2"/>
                </a:solidFill>
              </a:rPr>
              <a:pPr/>
              <a:t>3</a:t>
            </a:fld>
            <a:endParaRPr lang="en-US" altLang="en-US" sz="1000">
              <a:solidFill>
                <a:schemeClr val="tx2"/>
              </a:solidFill>
            </a:endParaRPr>
          </a:p>
        </p:txBody>
      </p:sp>
      <p:sp>
        <p:nvSpPr>
          <p:cNvPr id="17412" name="Rectangle 2"/>
          <p:cNvSpPr>
            <a:spLocks noGrp="1" noChangeArrowheads="1"/>
          </p:cNvSpPr>
          <p:nvPr>
            <p:ph type="title"/>
          </p:nvPr>
        </p:nvSpPr>
        <p:spPr>
          <a:xfrm>
            <a:off x="571500" y="214313"/>
            <a:ext cx="7456488" cy="1600200"/>
          </a:xfrm>
        </p:spPr>
        <p:txBody>
          <a:bodyPr/>
          <a:lstStyle/>
          <a:p>
            <a:pPr eaLnBrk="1" hangingPunct="1"/>
            <a:r>
              <a:rPr lang="en-US" altLang="en-US" smtClean="0"/>
              <a:t>Prequalification of Road Works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871538" y="1700213"/>
            <a:ext cx="7408862" cy="4425950"/>
          </a:xfrm>
        </p:spPr>
        <p:txBody>
          <a:bodyPr>
            <a:normAutofit fontScale="92500" lnSpcReduction="10000"/>
          </a:bodyPr>
          <a:lstStyle/>
          <a:p>
            <a:pPr lvl="1" eaLnBrk="1" hangingPunct="1">
              <a:lnSpc>
                <a:spcPct val="90000"/>
              </a:lnSpc>
              <a:defRPr/>
            </a:pPr>
            <a:r>
              <a:rPr lang="en-US" dirty="0" smtClean="0">
                <a:solidFill>
                  <a:srgbClr val="002060"/>
                </a:solidFill>
                <a:latin typeface="Arial" charset="0"/>
                <a:cs typeface="Arial" charset="0"/>
              </a:rPr>
              <a:t>Contract is highly complex, specialized or requires detailed design or methodology.</a:t>
            </a:r>
          </a:p>
          <a:p>
            <a:pPr lvl="1" eaLnBrk="1" hangingPunct="1">
              <a:lnSpc>
                <a:spcPct val="90000"/>
              </a:lnSpc>
              <a:defRPr/>
            </a:pPr>
            <a:r>
              <a:rPr lang="en-US" dirty="0" smtClean="0">
                <a:solidFill>
                  <a:srgbClr val="002060"/>
                </a:solidFill>
                <a:latin typeface="Arial" charset="0"/>
                <a:cs typeface="Arial" charset="0"/>
              </a:rPr>
              <a:t>The costs of preparing a detailed bid would discourage competition.</a:t>
            </a:r>
          </a:p>
          <a:p>
            <a:pPr lvl="1" eaLnBrk="1" hangingPunct="1">
              <a:lnSpc>
                <a:spcPct val="90000"/>
              </a:lnSpc>
              <a:defRPr/>
            </a:pPr>
            <a:r>
              <a:rPr lang="en-US" dirty="0" smtClean="0">
                <a:latin typeface="Arial" charset="0"/>
                <a:cs typeface="Arial" charset="0"/>
              </a:rPr>
              <a:t>The evaluation of a large number of bids would require a lot of time and resources from the PDE.</a:t>
            </a:r>
          </a:p>
          <a:p>
            <a:pPr lvl="1" eaLnBrk="1" hangingPunct="1">
              <a:lnSpc>
                <a:spcPct val="90000"/>
              </a:lnSpc>
              <a:defRPr/>
            </a:pPr>
            <a:r>
              <a:rPr lang="en-US" dirty="0" smtClean="0">
                <a:latin typeface="Arial" charset="0"/>
                <a:cs typeface="Arial" charset="0"/>
              </a:rPr>
              <a:t>The PDE may have several similar works, supplies or services and needs a set of providers to choose from.</a:t>
            </a:r>
          </a:p>
          <a:p>
            <a:pPr lvl="1" eaLnBrk="1" hangingPunct="1">
              <a:lnSpc>
                <a:spcPct val="90000"/>
              </a:lnSpc>
              <a:defRPr/>
            </a:pPr>
            <a:r>
              <a:rPr lang="en-US" dirty="0" smtClean="0">
                <a:latin typeface="Arial" charset="0"/>
                <a:cs typeface="Arial" charset="0"/>
              </a:rPr>
              <a:t>In anticipation of possible restricted and direct procurements </a:t>
            </a:r>
          </a:p>
        </p:txBody>
      </p:sp>
      <p:sp>
        <p:nvSpPr>
          <p:cNvPr id="18434"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A0B0C4B4-AFF9-4AB7-BDEB-D7D58E6F5F32}" type="datetime1">
              <a:rPr lang="en-GB" altLang="en-US" sz="1000">
                <a:solidFill>
                  <a:schemeClr val="tx2"/>
                </a:solidFill>
              </a:rPr>
              <a:pPr/>
              <a:t>01/07/2014</a:t>
            </a:fld>
            <a:endParaRPr lang="en-US" altLang="en-US" sz="1000">
              <a:solidFill>
                <a:schemeClr val="tx2"/>
              </a:solidFill>
            </a:endParaRPr>
          </a:p>
        </p:txBody>
      </p:sp>
      <p:sp>
        <p:nvSpPr>
          <p:cNvPr id="1843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3B54F2F6-8CE9-4D2A-8C33-1CA573F3ED2F}" type="slidenum">
              <a:rPr lang="en-US" altLang="en-US" sz="1000">
                <a:solidFill>
                  <a:schemeClr val="tx2"/>
                </a:solidFill>
              </a:rPr>
              <a:pPr/>
              <a:t>4</a:t>
            </a:fld>
            <a:endParaRPr lang="en-US" altLang="en-US" sz="1000">
              <a:solidFill>
                <a:schemeClr val="tx2"/>
              </a:solidFill>
            </a:endParaRPr>
          </a:p>
        </p:txBody>
      </p:sp>
      <p:sp>
        <p:nvSpPr>
          <p:cNvPr id="18436" name="Rectangle 2"/>
          <p:cNvSpPr>
            <a:spLocks noGrp="1" noChangeArrowheads="1"/>
          </p:cNvSpPr>
          <p:nvPr>
            <p:ph type="title"/>
          </p:nvPr>
        </p:nvSpPr>
        <p:spPr/>
        <p:txBody>
          <a:bodyPr/>
          <a:lstStyle/>
          <a:p>
            <a:pPr eaLnBrk="1" hangingPunct="1"/>
            <a:r>
              <a:rPr lang="en-US" altLang="en-US" smtClean="0"/>
              <a:t>Circumstances that justify short listing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idx="1"/>
          </p:nvPr>
        </p:nvSpPr>
        <p:spPr>
          <a:xfrm>
            <a:off x="871538" y="1773238"/>
            <a:ext cx="7408862" cy="4352925"/>
          </a:xfrm>
        </p:spPr>
        <p:txBody>
          <a:bodyPr/>
          <a:lstStyle/>
          <a:p>
            <a:pPr eaLnBrk="1" hangingPunct="1">
              <a:buFont typeface="Wingdings" pitchFamily="2" charset="2"/>
              <a:buChar char="q"/>
            </a:pPr>
            <a:r>
              <a:rPr lang="en-US" altLang="en-US" smtClean="0"/>
              <a:t>A prequalification document shall contain:-</a:t>
            </a:r>
          </a:p>
          <a:p>
            <a:pPr lvl="1" eaLnBrk="1" hangingPunct="1">
              <a:buFont typeface="Wingdings" pitchFamily="2" charset="2"/>
              <a:buChar char="ü"/>
            </a:pPr>
            <a:r>
              <a:rPr lang="en-US" altLang="en-US" smtClean="0">
                <a:ea typeface="Arial" pitchFamily="34" charset="0"/>
              </a:rPr>
              <a:t>General description of the scope of </a:t>
            </a:r>
            <a:r>
              <a:rPr lang="en-US" altLang="en-US" smtClean="0">
                <a:solidFill>
                  <a:srgbClr val="002060"/>
                </a:solidFill>
                <a:ea typeface="Arial" pitchFamily="34" charset="0"/>
              </a:rPr>
              <a:t>works to be procured</a:t>
            </a:r>
          </a:p>
          <a:p>
            <a:pPr lvl="1" eaLnBrk="1" hangingPunct="1">
              <a:buFont typeface="Wingdings" pitchFamily="2" charset="2"/>
              <a:buChar char="ü"/>
            </a:pPr>
            <a:r>
              <a:rPr lang="en-US" altLang="en-US" smtClean="0">
                <a:ea typeface="Arial" pitchFamily="34" charset="0"/>
              </a:rPr>
              <a:t>A statement of requirements and the criteria for prequalification;</a:t>
            </a:r>
          </a:p>
          <a:p>
            <a:pPr lvl="1" eaLnBrk="1" hangingPunct="1">
              <a:buFont typeface="Wingdings" pitchFamily="2" charset="2"/>
              <a:buChar char="ü"/>
            </a:pPr>
            <a:r>
              <a:rPr lang="en-US" altLang="en-US" smtClean="0">
                <a:ea typeface="Arial" pitchFamily="34" charset="0"/>
              </a:rPr>
              <a:t>A statement of the information required from the provider.</a:t>
            </a:r>
          </a:p>
          <a:p>
            <a:pPr lvl="1" eaLnBrk="1" hangingPunct="1">
              <a:buFont typeface="Wingdings" pitchFamily="2" charset="2"/>
              <a:buChar char="ü"/>
            </a:pPr>
            <a:r>
              <a:rPr lang="en-US" altLang="en-US" smtClean="0">
                <a:ea typeface="Arial" pitchFamily="34" charset="0"/>
              </a:rPr>
              <a:t>Instructions and timeline for submissions </a:t>
            </a:r>
          </a:p>
        </p:txBody>
      </p:sp>
      <p:sp>
        <p:nvSpPr>
          <p:cNvPr id="2048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C3A96085-2130-45F0-9123-B1CA07604192}" type="datetime1">
              <a:rPr lang="en-GB" altLang="en-US" sz="1000">
                <a:solidFill>
                  <a:schemeClr val="tx2"/>
                </a:solidFill>
              </a:rPr>
              <a:pPr/>
              <a:t>01/07/2014</a:t>
            </a:fld>
            <a:endParaRPr lang="en-US" altLang="en-US" sz="1000">
              <a:solidFill>
                <a:schemeClr val="tx2"/>
              </a:solidFill>
            </a:endParaRPr>
          </a:p>
        </p:txBody>
      </p:sp>
      <p:sp>
        <p:nvSpPr>
          <p:cNvPr id="2048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8C19E86F-0420-4802-8C4F-1399F23659BA}" type="slidenum">
              <a:rPr lang="en-US" altLang="en-US" sz="1000">
                <a:solidFill>
                  <a:schemeClr val="tx2"/>
                </a:solidFill>
              </a:rPr>
              <a:pPr/>
              <a:t>5</a:t>
            </a:fld>
            <a:endParaRPr lang="en-US" altLang="en-US" sz="1000">
              <a:solidFill>
                <a:schemeClr val="tx2"/>
              </a:solidFill>
            </a:endParaRPr>
          </a:p>
        </p:txBody>
      </p:sp>
      <p:sp>
        <p:nvSpPr>
          <p:cNvPr id="20484" name="Rectangle 2"/>
          <p:cNvSpPr>
            <a:spLocks noGrp="1" noChangeArrowheads="1"/>
          </p:cNvSpPr>
          <p:nvPr>
            <p:ph type="title"/>
          </p:nvPr>
        </p:nvSpPr>
        <p:spPr/>
        <p:txBody>
          <a:bodyPr/>
          <a:lstStyle/>
          <a:p>
            <a:pPr eaLnBrk="1" hangingPunct="1"/>
            <a:r>
              <a:rPr lang="en-US" altLang="en-US" smtClean="0"/>
              <a:t>Contents of a Prequalification Document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1"/>
          <p:cNvSpPr>
            <a:spLocks noGrp="1"/>
          </p:cNvSpPr>
          <p:nvPr>
            <p:ph idx="1"/>
          </p:nvPr>
        </p:nvSpPr>
        <p:spPr>
          <a:xfrm>
            <a:off x="871538" y="2133600"/>
            <a:ext cx="7408862" cy="3992563"/>
          </a:xfrm>
        </p:spPr>
        <p:txBody>
          <a:bodyPr/>
          <a:lstStyle/>
          <a:p>
            <a:pPr>
              <a:lnSpc>
                <a:spcPct val="90000"/>
              </a:lnSpc>
            </a:pPr>
            <a:r>
              <a:rPr lang="en-GB" altLang="en-US" sz="2600" smtClean="0"/>
              <a:t>Location and legal status</a:t>
            </a:r>
          </a:p>
          <a:p>
            <a:pPr>
              <a:lnSpc>
                <a:spcPct val="90000"/>
              </a:lnSpc>
            </a:pPr>
            <a:r>
              <a:rPr lang="en-GB" altLang="en-US" sz="2600" smtClean="0"/>
              <a:t>Managerial and Technical capability such as qualification and experience of staff</a:t>
            </a:r>
          </a:p>
          <a:p>
            <a:pPr>
              <a:lnSpc>
                <a:spcPct val="90000"/>
              </a:lnSpc>
            </a:pPr>
            <a:r>
              <a:rPr lang="en-GB" altLang="en-US" sz="2600" smtClean="0"/>
              <a:t>Track record of works completed</a:t>
            </a:r>
          </a:p>
          <a:p>
            <a:pPr>
              <a:lnSpc>
                <a:spcPct val="90000"/>
              </a:lnSpc>
            </a:pPr>
            <a:r>
              <a:rPr lang="en-GB" altLang="en-US" sz="2600" smtClean="0"/>
              <a:t>Equipment, technology and other resources</a:t>
            </a:r>
          </a:p>
          <a:p>
            <a:pPr>
              <a:lnSpc>
                <a:spcPct val="90000"/>
              </a:lnSpc>
            </a:pPr>
            <a:r>
              <a:rPr lang="en-GB" altLang="en-US" sz="2600" smtClean="0"/>
              <a:t>Financial capability</a:t>
            </a:r>
          </a:p>
          <a:p>
            <a:pPr>
              <a:lnSpc>
                <a:spcPct val="90000"/>
              </a:lnSpc>
            </a:pPr>
            <a:r>
              <a:rPr lang="en-GB" altLang="en-US" sz="2600" smtClean="0"/>
              <a:t>Compliance – licenses and taxation</a:t>
            </a:r>
          </a:p>
          <a:p>
            <a:pPr>
              <a:lnSpc>
                <a:spcPct val="90000"/>
              </a:lnSpc>
            </a:pPr>
            <a:r>
              <a:rPr lang="en-GB" altLang="en-US" sz="2600" smtClean="0"/>
              <a:t>CVs of key personnel</a:t>
            </a:r>
          </a:p>
          <a:p>
            <a:pPr>
              <a:lnSpc>
                <a:spcPct val="90000"/>
              </a:lnSpc>
            </a:pPr>
            <a:r>
              <a:rPr lang="en-GB" altLang="en-US" sz="2600" smtClean="0"/>
              <a:t>Knowhow/methodology</a:t>
            </a:r>
          </a:p>
          <a:p>
            <a:pPr>
              <a:lnSpc>
                <a:spcPct val="90000"/>
              </a:lnSpc>
            </a:pPr>
            <a:endParaRPr lang="en-GB" altLang="en-US" sz="2600" smtClean="0"/>
          </a:p>
          <a:p>
            <a:pPr>
              <a:lnSpc>
                <a:spcPct val="90000"/>
              </a:lnSpc>
            </a:pPr>
            <a:endParaRPr lang="en-GB" altLang="en-US" sz="2600" smtClean="0"/>
          </a:p>
          <a:p>
            <a:pPr>
              <a:lnSpc>
                <a:spcPct val="90000"/>
              </a:lnSpc>
            </a:pPr>
            <a:endParaRPr lang="en-GB" altLang="en-US" sz="2600" smtClean="0"/>
          </a:p>
        </p:txBody>
      </p:sp>
      <p:sp>
        <p:nvSpPr>
          <p:cNvPr id="22530" name="Title 2"/>
          <p:cNvSpPr>
            <a:spLocks noGrp="1"/>
          </p:cNvSpPr>
          <p:nvPr>
            <p:ph type="title"/>
          </p:nvPr>
        </p:nvSpPr>
        <p:spPr/>
        <p:txBody>
          <a:bodyPr/>
          <a:lstStyle/>
          <a:p>
            <a:r>
              <a:rPr lang="en-GB" altLang="en-US" smtClean="0"/>
              <a:t>Information needed for prequalification</a:t>
            </a:r>
          </a:p>
        </p:txBody>
      </p:sp>
      <p:sp>
        <p:nvSpPr>
          <p:cNvPr id="22531"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6AB3037B-067D-498A-8ADB-B8D23D47E251}" type="datetime1">
              <a:rPr lang="en-GB" altLang="en-US" sz="1000">
                <a:solidFill>
                  <a:schemeClr val="tx2"/>
                </a:solidFill>
              </a:rPr>
              <a:pPr/>
              <a:t>01/07/2014</a:t>
            </a:fld>
            <a:endParaRPr lang="en-US" altLang="en-US" sz="1000">
              <a:solidFill>
                <a:schemeClr val="tx2"/>
              </a:solidFill>
            </a:endParaRPr>
          </a:p>
        </p:txBody>
      </p:sp>
      <p:sp>
        <p:nvSpPr>
          <p:cNvPr id="22532"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r>
              <a:rPr lang="en-US" altLang="en-US" sz="1000" smtClean="0">
                <a:solidFill>
                  <a:schemeClr val="tx2"/>
                </a:solidFill>
              </a:rPr>
              <a:t>Module 6: Sesion 2</a:t>
            </a:r>
          </a:p>
        </p:txBody>
      </p:sp>
      <p:sp>
        <p:nvSpPr>
          <p:cNvPr id="2253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A3D56D53-1865-49D0-AEDA-ECB7BF2FAAA6}" type="slidenum">
              <a:rPr lang="en-US" altLang="en-US" sz="1000">
                <a:solidFill>
                  <a:schemeClr val="tx2"/>
                </a:solidFill>
              </a:rPr>
              <a:pPr/>
              <a:t>6</a:t>
            </a:fld>
            <a:endParaRPr lang="en-US" altLang="en-US" sz="100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871538" y="2276475"/>
            <a:ext cx="7408862" cy="3849688"/>
          </a:xfrm>
        </p:spPr>
        <p:txBody>
          <a:bodyPr>
            <a:normAutofit fontScale="77500" lnSpcReduction="20000"/>
          </a:bodyPr>
          <a:lstStyle/>
          <a:p>
            <a:pPr>
              <a:defRPr/>
            </a:pPr>
            <a:r>
              <a:rPr lang="en-GB" dirty="0" smtClean="0">
                <a:ea typeface="+mn-ea"/>
              </a:rPr>
              <a:t>Ensures that only qualified bidders are given opportunities to bid. </a:t>
            </a:r>
          </a:p>
          <a:p>
            <a:pPr>
              <a:defRPr/>
            </a:pPr>
            <a:r>
              <a:rPr lang="en-US" dirty="0" smtClean="0">
                <a:ea typeface="+mn-ea"/>
              </a:rPr>
              <a:t>Reduces the amount of work and time for evaluating bids from unqualified providers.</a:t>
            </a:r>
          </a:p>
          <a:p>
            <a:pPr>
              <a:defRPr/>
            </a:pPr>
            <a:r>
              <a:rPr lang="en-US" dirty="0" smtClean="0">
                <a:ea typeface="+mn-ea"/>
              </a:rPr>
              <a:t>Reduces risk of low priced bids from bidders of doubtful capability.</a:t>
            </a:r>
          </a:p>
          <a:p>
            <a:pPr>
              <a:defRPr/>
            </a:pPr>
            <a:r>
              <a:rPr lang="en-GB" dirty="0" smtClean="0">
                <a:ea typeface="+mn-ea"/>
              </a:rPr>
              <a:t>Provides a data base of potential bidders where there are a number of similar requirements and reduces cost of repeat invitations</a:t>
            </a:r>
          </a:p>
          <a:p>
            <a:pPr>
              <a:defRPr/>
            </a:pPr>
            <a:r>
              <a:rPr lang="en-US" dirty="0" smtClean="0">
                <a:ea typeface="+mn-ea"/>
              </a:rPr>
              <a:t>Reduces the risk of contracting providers with no technical and financial capacity.</a:t>
            </a:r>
          </a:p>
          <a:p>
            <a:pPr>
              <a:defRPr/>
            </a:pPr>
            <a:r>
              <a:rPr lang="en-US" dirty="0" smtClean="0">
                <a:ea typeface="+mn-ea"/>
              </a:rPr>
              <a:t>Reduces risk of substandard work.</a:t>
            </a:r>
          </a:p>
          <a:p>
            <a:pPr>
              <a:defRPr/>
            </a:pPr>
            <a:endParaRPr lang="en-US" dirty="0" smtClean="0">
              <a:ea typeface="+mn-ea"/>
            </a:endParaRPr>
          </a:p>
        </p:txBody>
      </p:sp>
      <p:sp>
        <p:nvSpPr>
          <p:cNvPr id="23554" name="Rectangle 2"/>
          <p:cNvSpPr>
            <a:spLocks noGrp="1" noChangeArrowheads="1"/>
          </p:cNvSpPr>
          <p:nvPr>
            <p:ph type="title"/>
          </p:nvPr>
        </p:nvSpPr>
        <p:spPr/>
        <p:txBody>
          <a:bodyPr/>
          <a:lstStyle/>
          <a:p>
            <a:r>
              <a:rPr lang="en-US" altLang="en-US" smtClean="0"/>
              <a:t>Prequalification: advantages</a:t>
            </a:r>
          </a:p>
        </p:txBody>
      </p:sp>
      <p:sp>
        <p:nvSpPr>
          <p:cNvPr id="23555"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552F86AB-80F4-4468-A4FD-5DFB0BF23755}" type="datetime1">
              <a:rPr lang="en-GB" altLang="en-US" sz="1000">
                <a:solidFill>
                  <a:schemeClr val="tx2"/>
                </a:solidFill>
              </a:rPr>
              <a:pPr/>
              <a:t>01/07/2014</a:t>
            </a:fld>
            <a:endParaRPr lang="en-US" altLang="en-US" sz="1000">
              <a:solidFill>
                <a:schemeClr val="tx2"/>
              </a:solidFill>
            </a:endParaRPr>
          </a:p>
        </p:txBody>
      </p:sp>
      <p:sp>
        <p:nvSpPr>
          <p:cNvPr id="2355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C85B5911-F712-432E-92A8-435806D94DBB}" type="slidenum">
              <a:rPr lang="en-US" altLang="en-US" sz="1000">
                <a:solidFill>
                  <a:schemeClr val="tx2"/>
                </a:solidFill>
              </a:rPr>
              <a:pPr/>
              <a:t>7</a:t>
            </a:fld>
            <a:endParaRPr lang="en-US" altLang="en-US" sz="100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871538" y="1773238"/>
            <a:ext cx="7408862" cy="4352925"/>
          </a:xfrm>
        </p:spPr>
        <p:txBody>
          <a:bodyPr/>
          <a:lstStyle/>
          <a:p>
            <a:pPr eaLnBrk="1" hangingPunct="1">
              <a:defRPr/>
            </a:pPr>
            <a:r>
              <a:rPr lang="en-US" dirty="0" smtClean="0">
                <a:latin typeface="Arial" charset="0"/>
                <a:ea typeface="+mn-ea"/>
                <a:cs typeface="Arial" charset="0"/>
              </a:rPr>
              <a:t>A shortlist should have a number of providers to provide meaningful competition. If they are too few it could be expanded by:</a:t>
            </a:r>
          </a:p>
          <a:p>
            <a:pPr lvl="1" eaLnBrk="1" hangingPunct="1">
              <a:buFont typeface="Wingdings" pitchFamily="2" charset="2"/>
              <a:buChar char="ü"/>
              <a:defRPr/>
            </a:pPr>
            <a:r>
              <a:rPr lang="en-US" dirty="0" smtClean="0">
                <a:latin typeface="Arial" charset="0"/>
                <a:ea typeface="+mn-ea"/>
                <a:cs typeface="Arial" charset="0"/>
              </a:rPr>
              <a:t>Periodic call for prequalification</a:t>
            </a:r>
          </a:p>
          <a:p>
            <a:pPr lvl="1" eaLnBrk="1" hangingPunct="1">
              <a:buFont typeface="Wingdings" pitchFamily="2" charset="2"/>
              <a:buChar char="ü"/>
              <a:defRPr/>
            </a:pPr>
            <a:r>
              <a:rPr lang="en-US" dirty="0" smtClean="0">
                <a:latin typeface="Arial" charset="0"/>
                <a:ea typeface="+mn-ea"/>
                <a:cs typeface="Arial" charset="0"/>
              </a:rPr>
              <a:t>PPDA's register of providers</a:t>
            </a:r>
          </a:p>
          <a:p>
            <a:pPr lvl="1" eaLnBrk="1" hangingPunct="1">
              <a:buFont typeface="Wingdings" pitchFamily="2" charset="2"/>
              <a:buChar char="ü"/>
              <a:defRPr/>
            </a:pPr>
            <a:r>
              <a:rPr lang="en-US" dirty="0" smtClean="0">
                <a:latin typeface="Arial" charset="0"/>
                <a:ea typeface="+mn-ea"/>
                <a:cs typeface="Arial" charset="0"/>
              </a:rPr>
              <a:t>Liaise with other PDE</a:t>
            </a:r>
          </a:p>
          <a:p>
            <a:pPr lvl="1" eaLnBrk="1" hangingPunct="1">
              <a:buFont typeface="Wingdings" pitchFamily="2" charset="2"/>
              <a:buChar char="ü"/>
              <a:defRPr/>
            </a:pPr>
            <a:r>
              <a:rPr lang="en-US" dirty="0" smtClean="0">
                <a:latin typeface="Arial" charset="0"/>
                <a:ea typeface="+mn-ea"/>
                <a:cs typeface="Arial" charset="0"/>
              </a:rPr>
              <a:t>Research in the market for specialized procurements</a:t>
            </a:r>
          </a:p>
        </p:txBody>
      </p:sp>
      <p:sp>
        <p:nvSpPr>
          <p:cNvPr id="2457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0D86C1EE-8895-46B6-8810-D7B9B22ECE3F}" type="datetime1">
              <a:rPr lang="en-GB" altLang="en-US" sz="1000">
                <a:solidFill>
                  <a:schemeClr val="tx2"/>
                </a:solidFill>
              </a:rPr>
              <a:pPr/>
              <a:t>01/07/2014</a:t>
            </a:fld>
            <a:endParaRPr lang="en-US" altLang="en-US" sz="1000">
              <a:solidFill>
                <a:schemeClr val="tx2"/>
              </a:solidFill>
            </a:endParaRPr>
          </a:p>
        </p:txBody>
      </p:sp>
      <p:sp>
        <p:nvSpPr>
          <p:cNvPr id="2457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91CECB36-8D51-4006-850A-1A9D8900C02C}" type="slidenum">
              <a:rPr lang="en-US" altLang="en-US" sz="1000">
                <a:solidFill>
                  <a:schemeClr val="tx2"/>
                </a:solidFill>
              </a:rPr>
              <a:pPr/>
              <a:t>8</a:t>
            </a:fld>
            <a:endParaRPr lang="en-US" altLang="en-US" sz="1000">
              <a:solidFill>
                <a:schemeClr val="tx2"/>
              </a:solidFill>
            </a:endParaRPr>
          </a:p>
        </p:txBody>
      </p:sp>
      <p:sp>
        <p:nvSpPr>
          <p:cNvPr id="24580" name="Rectangle 2"/>
          <p:cNvSpPr>
            <a:spLocks noGrp="1" noChangeArrowheads="1"/>
          </p:cNvSpPr>
          <p:nvPr>
            <p:ph type="title"/>
          </p:nvPr>
        </p:nvSpPr>
        <p:spPr/>
        <p:txBody>
          <a:bodyPr/>
          <a:lstStyle/>
          <a:p>
            <a:pPr eaLnBrk="1" hangingPunct="1"/>
            <a:r>
              <a:rPr lang="en-US" altLang="en-US" smtClean="0"/>
              <a:t>Adequacy of the Shortlist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1538" y="2133600"/>
            <a:ext cx="7408862" cy="3992563"/>
          </a:xfrm>
        </p:spPr>
        <p:txBody>
          <a:bodyPr>
            <a:normAutofit fontScale="92500" lnSpcReduction="10000"/>
          </a:bodyPr>
          <a:lstStyle/>
          <a:p>
            <a:pPr>
              <a:defRPr/>
            </a:pPr>
            <a:r>
              <a:rPr lang="en-GB" dirty="0" smtClean="0">
                <a:ea typeface="+mn-ea"/>
              </a:rPr>
              <a:t>It may increase procurement lead time </a:t>
            </a:r>
            <a:endParaRPr lang="en-US" dirty="0" smtClean="0">
              <a:ea typeface="+mn-ea"/>
            </a:endParaRPr>
          </a:p>
          <a:p>
            <a:pPr>
              <a:defRPr/>
            </a:pPr>
            <a:r>
              <a:rPr lang="en-GB" dirty="0" smtClean="0">
                <a:ea typeface="+mn-ea"/>
              </a:rPr>
              <a:t>Collusion is easier among a limited number of identified bidders, </a:t>
            </a:r>
            <a:endParaRPr lang="en-US" dirty="0" smtClean="0">
              <a:ea typeface="+mn-ea"/>
            </a:endParaRPr>
          </a:p>
          <a:p>
            <a:pPr>
              <a:defRPr/>
            </a:pPr>
            <a:r>
              <a:rPr lang="en-GB" dirty="0" smtClean="0">
                <a:ea typeface="+mn-ea"/>
              </a:rPr>
              <a:t>Provides opportunities for externally influenced deviations from the expected high standards of competitive procurement</a:t>
            </a:r>
            <a:endParaRPr lang="en-US" dirty="0" smtClean="0">
              <a:ea typeface="+mn-ea"/>
            </a:endParaRPr>
          </a:p>
          <a:p>
            <a:pPr>
              <a:defRPr/>
            </a:pPr>
            <a:r>
              <a:rPr lang="en-GB" dirty="0" smtClean="0">
                <a:ea typeface="+mn-ea"/>
              </a:rPr>
              <a:t>Short Listing information may have changed at the time of works award and needs validation.</a:t>
            </a:r>
          </a:p>
          <a:p>
            <a:pPr>
              <a:defRPr/>
            </a:pPr>
            <a:r>
              <a:rPr lang="en-GB" dirty="0" smtClean="0">
                <a:ea typeface="+mn-ea"/>
              </a:rPr>
              <a:t>Short Listing may not result in bid invitation or awards</a:t>
            </a:r>
            <a:endParaRPr lang="en-GB" dirty="0">
              <a:ea typeface="+mn-ea"/>
            </a:endParaRPr>
          </a:p>
        </p:txBody>
      </p:sp>
      <p:sp>
        <p:nvSpPr>
          <p:cNvPr id="26626" name="Title 2"/>
          <p:cNvSpPr>
            <a:spLocks noGrp="1"/>
          </p:cNvSpPr>
          <p:nvPr>
            <p:ph type="title"/>
          </p:nvPr>
        </p:nvSpPr>
        <p:spPr/>
        <p:txBody>
          <a:bodyPr/>
          <a:lstStyle/>
          <a:p>
            <a:r>
              <a:rPr lang="en-GB" altLang="en-US" smtClean="0"/>
              <a:t>Challenges of short listing</a:t>
            </a:r>
          </a:p>
        </p:txBody>
      </p:sp>
      <p:sp>
        <p:nvSpPr>
          <p:cNvPr id="2662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E98832C1-08DA-460B-8A41-2696B289583F}" type="datetime1">
              <a:rPr lang="en-GB" altLang="en-US" sz="1000">
                <a:solidFill>
                  <a:schemeClr val="tx2"/>
                </a:solidFill>
              </a:rPr>
              <a:pPr/>
              <a:t>01/07/2014</a:t>
            </a:fld>
            <a:endParaRPr lang="en-US" altLang="en-US" sz="1000">
              <a:solidFill>
                <a:schemeClr val="tx2"/>
              </a:solidFill>
            </a:endParaRPr>
          </a:p>
        </p:txBody>
      </p:sp>
      <p:sp>
        <p:nvSpPr>
          <p:cNvPr id="2662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r>
              <a:rPr lang="en-US" altLang="en-US" sz="1000" smtClean="0">
                <a:solidFill>
                  <a:schemeClr val="tx2"/>
                </a:solidFill>
              </a:rPr>
              <a:t>Module 6: Sesion 2</a:t>
            </a:r>
          </a:p>
        </p:txBody>
      </p:sp>
      <p:sp>
        <p:nvSpPr>
          <p:cNvPr id="2662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itchFamily="66" charset="0"/>
                <a:ea typeface="ＭＳ Ｐゴシック" pitchFamily="34" charset="-128"/>
              </a:defRPr>
            </a:lvl1pPr>
            <a:lvl2pPr marL="742950" indent="-285750">
              <a:defRPr sz="2400">
                <a:solidFill>
                  <a:schemeClr val="tx1"/>
                </a:solidFill>
                <a:latin typeface="Comic Sans MS" pitchFamily="66" charset="0"/>
                <a:ea typeface="ＭＳ Ｐゴシック" pitchFamily="34" charset="-128"/>
              </a:defRPr>
            </a:lvl2pPr>
            <a:lvl3pPr marL="1143000" indent="-228600">
              <a:defRPr sz="2400">
                <a:solidFill>
                  <a:schemeClr val="tx1"/>
                </a:solidFill>
                <a:latin typeface="Comic Sans MS" pitchFamily="66" charset="0"/>
                <a:ea typeface="ＭＳ Ｐゴシック" pitchFamily="34" charset="-128"/>
              </a:defRPr>
            </a:lvl3pPr>
            <a:lvl4pPr marL="1600200" indent="-228600">
              <a:defRPr sz="2400">
                <a:solidFill>
                  <a:schemeClr val="tx1"/>
                </a:solidFill>
                <a:latin typeface="Comic Sans MS" pitchFamily="66" charset="0"/>
                <a:ea typeface="ＭＳ Ｐゴシック" pitchFamily="34" charset="-128"/>
              </a:defRPr>
            </a:lvl4pPr>
            <a:lvl5pPr marL="2057400" indent="-228600">
              <a:defRPr sz="2400">
                <a:solidFill>
                  <a:schemeClr val="tx1"/>
                </a:solidFill>
                <a:latin typeface="Comic Sans MS" pitchFamily="66"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ＭＳ Ｐゴシック" pitchFamily="34" charset="-128"/>
              </a:defRPr>
            </a:lvl9pPr>
          </a:lstStyle>
          <a:p>
            <a:fld id="{69A13F95-1072-4D34-B245-AFF2DF02B860}" type="slidenum">
              <a:rPr lang="en-US" altLang="en-US" sz="1000">
                <a:solidFill>
                  <a:schemeClr val="tx2"/>
                </a:solidFill>
              </a:rPr>
              <a:pPr/>
              <a:t>9</a:t>
            </a:fld>
            <a:endParaRPr lang="en-US" altLang="en-US" sz="1000">
              <a:solidFill>
                <a:schemeClr val="tx2"/>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7FBBE45A02FF43B2DB012F633F9BF5" ma:contentTypeVersion="0" ma:contentTypeDescription="Create a new document." ma:contentTypeScope="" ma:versionID="1cd96de4538a9ea783765af400c69665">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B511E7-ACD1-4142-80A2-06B4AE0621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ACAABE9-A902-4CE9-AAD3-2520BDBF0384}">
  <ds:schemaRefs>
    <ds:schemaRef ds:uri="http://schemas.microsoft.com/sharepoint/v3/contenttype/forms"/>
  </ds:schemaRefs>
</ds:datastoreItem>
</file>

<file path=customXml/itemProps3.xml><?xml version="1.0" encoding="utf-8"?>
<ds:datastoreItem xmlns:ds="http://schemas.openxmlformats.org/officeDocument/2006/customXml" ds:itemID="{745817D1-A1BA-4102-AF6C-BB69894CE856}">
  <ds:schemaRefs>
    <ds:schemaRef ds:uri="http://purl.org/dc/terms/"/>
    <ds:schemaRef ds:uri="http://schemas.openxmlformats.org/package/2006/metadata/core-properties"/>
    <ds:schemaRef ds:uri="http://purl.org/dc/elements/1.1/"/>
    <ds:schemaRef ds:uri="http://purl.org/dc/dcmitype/"/>
    <ds:schemaRef ds:uri="http://schemas.microsoft.com/office/2006/metadata/properties"/>
    <ds:schemaRef ds:uri="http://www.w3.org/XML/1998/namespace"/>
    <ds:schemaRef ds:uri="http://schemas.microsoft.com/office/2006/documentManagement/typ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Waveform</Template>
  <TotalTime>13505</TotalTime>
  <Words>1097</Words>
  <Application>Microsoft Office PowerPoint</Application>
  <PresentationFormat>On-screen Show (4:3)</PresentationFormat>
  <Paragraphs>327</Paragraphs>
  <Slides>15</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Comic Sans MS</vt:lpstr>
      <vt:lpstr>ＭＳ Ｐゴシック</vt:lpstr>
      <vt:lpstr>Arial</vt:lpstr>
      <vt:lpstr>Candara</vt:lpstr>
      <vt:lpstr>Symbol</vt:lpstr>
      <vt:lpstr>Calibri</vt:lpstr>
      <vt:lpstr>Wingdings</vt:lpstr>
      <vt:lpstr>Wingdings 3</vt:lpstr>
      <vt:lpstr>Times New Roman</vt:lpstr>
      <vt:lpstr>ＭＳ Ｐゴシック</vt:lpstr>
      <vt:lpstr>Waveform</vt:lpstr>
      <vt:lpstr>       PREQUALIFICATION</vt:lpstr>
      <vt:lpstr>Session Objectives </vt:lpstr>
      <vt:lpstr>Prequalification of Road Works </vt:lpstr>
      <vt:lpstr>Circumstances that justify short listing</vt:lpstr>
      <vt:lpstr>Contents of a Prequalification Document</vt:lpstr>
      <vt:lpstr>Information needed for prequalification</vt:lpstr>
      <vt:lpstr>Prequalification: advantages</vt:lpstr>
      <vt:lpstr>Adequacy of the Shortlist</vt:lpstr>
      <vt:lpstr>Challenges of short listing</vt:lpstr>
      <vt:lpstr>Evaluation of Bids</vt:lpstr>
      <vt:lpstr>Example of PQ Evaluation LG Form 4 (Pass/Fail basis) </vt:lpstr>
      <vt:lpstr>Form 12-Summary of detailed Technical Evaluation</vt:lpstr>
      <vt:lpstr>Conclusion of the prequalification process</vt:lpstr>
      <vt:lpstr>Group Activity </vt:lpstr>
      <vt:lpstr>End of Presentation</vt:lpstr>
    </vt:vector>
  </TitlesOfParts>
  <Company>PPDA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Prequalification</dc:title>
  <dc:creator>Moses Ojambo</dc:creator>
  <cp:lastModifiedBy>owner</cp:lastModifiedBy>
  <cp:revision>129</cp:revision>
  <dcterms:created xsi:type="dcterms:W3CDTF">2008-07-21T13:42:09Z</dcterms:created>
  <dcterms:modified xsi:type="dcterms:W3CDTF">2014-07-01T08:26:55Z</dcterms:modified>
</cp:coreProperties>
</file>