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7" r:id="rId2"/>
    <p:sldId id="258" r:id="rId3"/>
    <p:sldId id="266" r:id="rId4"/>
    <p:sldId id="259" r:id="rId5"/>
    <p:sldId id="260" r:id="rId6"/>
    <p:sldId id="262" r:id="rId7"/>
    <p:sldId id="267" r:id="rId8"/>
    <p:sldId id="268" r:id="rId9"/>
    <p:sldId id="269" r:id="rId10"/>
    <p:sldId id="272" r:id="rId11"/>
    <p:sldId id="273" r:id="rId12"/>
    <p:sldId id="274" r:id="rId13"/>
    <p:sldId id="275" r:id="rId14"/>
    <p:sldId id="276" r:id="rId15"/>
    <p:sldId id="270" r:id="rId16"/>
    <p:sldId id="278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G" lastIdx="6" clrIdx="0"/>
  <p:cmAuthor id="1" name="Cross Roads" initials="C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67" autoAdjust="0"/>
  </p:normalViewPr>
  <p:slideViewPr>
    <p:cSldViewPr>
      <p:cViewPr>
        <p:scale>
          <a:sx n="81" d="100"/>
          <a:sy n="81" d="100"/>
        </p:scale>
        <p:origin x="-92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commentAuthors" Target="commentAuthors.xml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D39D9-C058-4F93-8DB5-193243454AB6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6D7B3-01A3-4262-94B2-24DFF77563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1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D7B3-01A3-4262-94B2-24DFF77563B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D7B3-01A3-4262-94B2-24DFF77563B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D7B3-01A3-4262-94B2-24DFF77563B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US" dirty="0" smtClean="0"/>
          </a:p>
          <a:p>
            <a:r>
              <a:rPr lang="en-US" dirty="0" smtClean="0"/>
              <a:t>What is meant by Contract</a:t>
            </a:r>
            <a:r>
              <a:rPr lang="en-US" baseline="0" dirty="0" smtClean="0"/>
              <a:t> Form?  Is it just the Contract?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D7B3-01A3-4262-94B2-24DFF77563B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r>
              <a:rPr lang="en-US" dirty="0" smtClean="0"/>
              <a:t>Items</a:t>
            </a:r>
            <a:r>
              <a:rPr lang="en-US" baseline="0" dirty="0" smtClean="0"/>
              <a:t>  f, g, h,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, j and k are not </a:t>
            </a:r>
            <a:r>
              <a:rPr lang="en-US" baseline="0" dirty="0" err="1" smtClean="0"/>
              <a:t>not</a:t>
            </a:r>
            <a:r>
              <a:rPr lang="en-US" baseline="0" dirty="0" smtClean="0"/>
              <a:t> described anywhere?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C) (Ad measurement) a re-measured contract?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D7B3-01A3-4262-94B2-24DFF77563B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281" y="762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399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25538"/>
            <a:ext cx="8218488" cy="2346325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CONTRACTS</a:t>
            </a:r>
            <a:r>
              <a:rPr lang="en-GB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1268" name="Subtitle 1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  <a:cs typeface="Arial" charset="0"/>
              </a:rPr>
              <a:t>Module Six: Session 4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22C41F-7408-4839-9AB4-B2175D54B134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/>
          <a:lstStyle/>
          <a:p>
            <a:r>
              <a:rPr lang="en-GB" dirty="0" smtClean="0"/>
              <a:t>This a contract with a pre agreed price for performance of the specified tasks.</a:t>
            </a:r>
          </a:p>
          <a:p>
            <a:r>
              <a:rPr lang="en-GB" dirty="0" smtClean="0"/>
              <a:t>The amount of the price is based on the deliverables and is fixed.</a:t>
            </a:r>
          </a:p>
          <a:p>
            <a:r>
              <a:rPr lang="en-GB" dirty="0" smtClean="0"/>
              <a:t>Such a contract passes the risk of the cost of works to the provider. </a:t>
            </a:r>
          </a:p>
          <a:p>
            <a:r>
              <a:rPr lang="en-GB" dirty="0" smtClean="0"/>
              <a:t>An example is where a bidder contracts to grade a road at a fixed fee of </a:t>
            </a:r>
            <a:r>
              <a:rPr lang="en-GB" dirty="0" err="1" smtClean="0"/>
              <a:t>xm</a:t>
            </a:r>
            <a:r>
              <a:rPr lang="en-GB" dirty="0" smtClean="0"/>
              <a:t> shillings.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Lump sum contract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time based contract is one where the provider is remunerated on time taken to do a task.</a:t>
            </a:r>
          </a:p>
          <a:p>
            <a:r>
              <a:rPr lang="en-GB" dirty="0" smtClean="0"/>
              <a:t>A rate is agreed but the time is uncertain</a:t>
            </a:r>
          </a:p>
          <a:p>
            <a:r>
              <a:rPr lang="en-GB" dirty="0" smtClean="0"/>
              <a:t>It is common where the scope and duration of the works are difficult to ascertain</a:t>
            </a:r>
          </a:p>
          <a:p>
            <a:r>
              <a:rPr lang="en-GB" dirty="0" smtClean="0"/>
              <a:t>It requires close supervision to ensure that work is going on when it should</a:t>
            </a:r>
          </a:p>
          <a:p>
            <a:r>
              <a:rPr lang="en-GB" dirty="0" smtClean="0"/>
              <a:t>It is good when the provider is good, competent and ethical,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based contract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unit  rate is agreed for the tasks and measurements of tasks done over the period and paid for at the standard rate.</a:t>
            </a:r>
          </a:p>
          <a:p>
            <a:r>
              <a:rPr lang="en-GB" dirty="0" smtClean="0"/>
              <a:t>Good where:</a:t>
            </a:r>
          </a:p>
          <a:p>
            <a:pPr lvl="1"/>
            <a:r>
              <a:rPr lang="en-GB" dirty="0" smtClean="0"/>
              <a:t>works cannot be ascertained with accuracy,  or </a:t>
            </a:r>
          </a:p>
          <a:p>
            <a:pPr lvl="1"/>
            <a:r>
              <a:rPr lang="en-GB" dirty="0" smtClean="0"/>
              <a:t>is likely to have unforeseen works conditions, </a:t>
            </a:r>
          </a:p>
          <a:p>
            <a:pPr lvl="1"/>
            <a:r>
              <a:rPr lang="en-GB" dirty="0" smtClean="0"/>
              <a:t>but  where output is easily measurable.</a:t>
            </a:r>
          </a:p>
          <a:p>
            <a:r>
              <a:rPr lang="en-GB" dirty="0" smtClean="0"/>
              <a:t>Costs remain uncontrollable and the risk of cost variation is born by the PDE, </a:t>
            </a:r>
          </a:p>
          <a:p>
            <a:r>
              <a:rPr lang="en-GB" dirty="0" smtClean="0"/>
              <a:t>An example is excavation of soil/gravel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 measurement contract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/>
          <a:lstStyle/>
          <a:p>
            <a:r>
              <a:rPr lang="en-GB" dirty="0" smtClean="0"/>
              <a:t>Remuneration to the provider is based on an agreed percentage to the cost incurred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 a professional  fee of 5% on cost. </a:t>
            </a:r>
          </a:p>
          <a:p>
            <a:r>
              <a:rPr lang="en-GB" dirty="0" smtClean="0"/>
              <a:t>This work well where the contractor is experienced and cost cautious.</a:t>
            </a:r>
          </a:p>
          <a:p>
            <a:r>
              <a:rPr lang="en-GB" dirty="0" smtClean="0"/>
              <a:t>It offers no incentive for the provider to save,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Percentage contract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Apply to tasks that are recurring over a period of time.</a:t>
            </a:r>
          </a:p>
          <a:p>
            <a:r>
              <a:rPr lang="en-GB" dirty="0" smtClean="0"/>
              <a:t>A unit rate is agreed for the tasks.</a:t>
            </a:r>
          </a:p>
          <a:p>
            <a:r>
              <a:rPr lang="en-GB" dirty="0" smtClean="0"/>
              <a:t>The contract is valid for a period of time say three years.</a:t>
            </a:r>
          </a:p>
          <a:p>
            <a:r>
              <a:rPr lang="en-GB" dirty="0" smtClean="0"/>
              <a:t>The provider is asked to carry out the contracted tasks as and when they are needed, value the work done and paid accordingly</a:t>
            </a:r>
          </a:p>
          <a:p>
            <a:r>
              <a:rPr lang="en-GB" dirty="0" smtClean="0"/>
              <a:t>The practice saves time and money spent on repetitive procurements.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Framework contracts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/>
          <a:lstStyle/>
          <a:p>
            <a:pPr marL="0" indent="0">
              <a:buFont typeface="Symbol" pitchFamily="18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GB" dirty="0"/>
              <a:t>Nature of Procurement</a:t>
            </a:r>
            <a:endParaRPr lang="en-US" dirty="0"/>
          </a:p>
          <a:p>
            <a:pPr>
              <a:defRPr/>
            </a:pPr>
            <a:r>
              <a:rPr lang="en-GB" dirty="0"/>
              <a:t>Minimisation of risk</a:t>
            </a:r>
            <a:endParaRPr lang="en-US" dirty="0"/>
          </a:p>
          <a:p>
            <a:pPr>
              <a:defRPr/>
            </a:pPr>
            <a:r>
              <a:rPr lang="en-GB" dirty="0"/>
              <a:t>Value for money</a:t>
            </a:r>
            <a:endParaRPr lang="en-US" dirty="0"/>
          </a:p>
          <a:p>
            <a:pPr>
              <a:defRPr/>
            </a:pPr>
            <a:r>
              <a:rPr lang="en-GB" dirty="0"/>
              <a:t>Cost control</a:t>
            </a:r>
            <a:endParaRPr lang="en-US" dirty="0"/>
          </a:p>
          <a:p>
            <a:pPr>
              <a:defRPr/>
            </a:pPr>
            <a:r>
              <a:rPr lang="en-GB" dirty="0"/>
              <a:t>Organizational requirements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482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A6CA7C-C01B-4D51-855A-60CC5AA1DAB6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594FB3-A16A-4DE9-BE49-4EC636050CB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1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smtClean="0">
                <a:latin typeface="Arial" charset="0"/>
                <a:cs typeface="Arial" charset="0"/>
              </a:rPr>
              <a:t>Factors considered </a:t>
            </a:r>
            <a:br>
              <a:rPr lang="en-GB" b="1" smtClean="0">
                <a:latin typeface="Arial" charset="0"/>
                <a:cs typeface="Arial" charset="0"/>
              </a:rPr>
            </a:br>
            <a:r>
              <a:rPr lang="en-GB" b="1" smtClean="0">
                <a:latin typeface="Arial" charset="0"/>
                <a:cs typeface="Arial" charset="0"/>
              </a:rPr>
              <a:t>in selecting contract type</a:t>
            </a:r>
            <a:r>
              <a:rPr lang="en-US" smtClean="0">
                <a:latin typeface="Arial" charset="0"/>
                <a:cs typeface="Arial" charset="0"/>
              </a:rPr>
              <a:t/>
            </a:r>
            <a:br>
              <a:rPr lang="en-US" smtClean="0">
                <a:latin typeface="Arial" charset="0"/>
                <a:cs typeface="Arial" charset="0"/>
              </a:rPr>
            </a:b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Documents a contractual relationship between a PDE and the contractor</a:t>
            </a:r>
          </a:p>
          <a:p>
            <a:r>
              <a:rPr lang="en-US" dirty="0" smtClean="0"/>
              <a:t>Makes obligations of each party clear</a:t>
            </a:r>
          </a:p>
          <a:p>
            <a:r>
              <a:rPr lang="en-US" dirty="0" smtClean="0"/>
              <a:t>Offers a basis of reference</a:t>
            </a:r>
          </a:p>
          <a:p>
            <a:r>
              <a:rPr lang="en-US" dirty="0" smtClean="0"/>
              <a:t>Provides specifications</a:t>
            </a:r>
          </a:p>
          <a:p>
            <a:r>
              <a:rPr lang="en-US" dirty="0" smtClean="0"/>
              <a:t>Defines basis of emoluments and payment terms</a:t>
            </a:r>
          </a:p>
          <a:p>
            <a:r>
              <a:rPr lang="en-US" dirty="0" smtClean="0"/>
              <a:t>Avoids conflict and facilitates arbitration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a signed contract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State core items you expect to be included in a road works contract </a:t>
            </a:r>
          </a:p>
          <a:p>
            <a:r>
              <a:rPr lang="en-GB" dirty="0"/>
              <a:t>Name and explain five common forms of works </a:t>
            </a:r>
            <a:r>
              <a:rPr lang="en-GB" dirty="0" smtClean="0"/>
              <a:t>contract</a:t>
            </a:r>
          </a:p>
          <a:p>
            <a:r>
              <a:rPr lang="en-GB" dirty="0" smtClean="0"/>
              <a:t>In order of preference what documents constitute </a:t>
            </a:r>
            <a:r>
              <a:rPr lang="en-GB" dirty="0"/>
              <a:t>a works </a:t>
            </a:r>
            <a:r>
              <a:rPr lang="en-GB" dirty="0" smtClean="0"/>
              <a:t>contract? </a:t>
            </a:r>
          </a:p>
          <a:p>
            <a:r>
              <a:rPr lang="en-GB" dirty="0" smtClean="0"/>
              <a:t>What legal and operational challenges have you experienced in execution of road works contracts? </a:t>
            </a:r>
          </a:p>
          <a:p>
            <a:r>
              <a:rPr lang="en-GB" dirty="0"/>
              <a:t>Name some of the </a:t>
            </a:r>
            <a:r>
              <a:rPr lang="en-GB" dirty="0" smtClean="0"/>
              <a:t>events/omission </a:t>
            </a:r>
            <a:r>
              <a:rPr lang="en-GB" dirty="0"/>
              <a:t>during the procurement process that could lead to invalidate a contract between a PDE and a provider. </a:t>
            </a:r>
          </a:p>
          <a:p>
            <a:endParaRPr lang="en-GB" dirty="0"/>
          </a:p>
          <a:p>
            <a:endParaRPr lang="en-GB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Session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7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GB" dirty="0" smtClean="0"/>
              <a:t>Appreciate </a:t>
            </a:r>
            <a:r>
              <a:rPr lang="en-GB" dirty="0"/>
              <a:t>the concept of contracts as it relates to the road sector  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GB" dirty="0"/>
              <a:t>List and discuss the key elements of a contract 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GB" dirty="0"/>
              <a:t>List the different types of contracts in the road sector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GB" dirty="0"/>
              <a:t>Explain the importance of having a signed contract </a:t>
            </a:r>
            <a:endParaRPr lang="en-US" dirty="0"/>
          </a:p>
        </p:txBody>
      </p:sp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50F7ED-BD4A-4637-B257-5703A068E951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0EFD00-89EC-4A3C-86D4-BD1C85F2382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Objectives of the Session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Contract means an agreement between a </a:t>
            </a:r>
            <a:r>
              <a:rPr lang="en-US" dirty="0" smtClean="0"/>
              <a:t>PDE and </a:t>
            </a:r>
            <a:r>
              <a:rPr lang="en-US" dirty="0"/>
              <a:t>a provider</a:t>
            </a:r>
            <a:r>
              <a:rPr lang="en-US" dirty="0" smtClean="0"/>
              <a:t>,</a:t>
            </a:r>
          </a:p>
          <a:p>
            <a:pPr>
              <a:defRPr/>
            </a:pPr>
            <a:r>
              <a:rPr lang="en-US" dirty="0" smtClean="0"/>
              <a:t> Results </a:t>
            </a:r>
            <a:r>
              <a:rPr lang="en-US" dirty="0"/>
              <a:t>from the application of the appropriate and approved procurement </a:t>
            </a:r>
            <a:r>
              <a:rPr lang="en-US" dirty="0" smtClean="0"/>
              <a:t>procedures, </a:t>
            </a:r>
          </a:p>
          <a:p>
            <a:pPr>
              <a:defRPr/>
            </a:pPr>
            <a:r>
              <a:rPr lang="en-US" dirty="0" smtClean="0"/>
              <a:t>Concluded following </a:t>
            </a:r>
            <a:r>
              <a:rPr lang="en-US" dirty="0"/>
              <a:t>a bid award decision of a Contracts Committee or any other appropriate authority. 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US" b="1" dirty="0"/>
              <a:t> 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072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987AAF-8960-4156-97E3-B7623ACF04BB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E9B58C-8BEB-431A-9F60-300540F65B7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Road Contracts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153400" cy="3935413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None/>
            </a:pPr>
            <a:r>
              <a:rPr lang="en-GB" dirty="0" smtClean="0">
                <a:latin typeface="Arial" charset="0"/>
                <a:cs typeface="Arial" charset="0"/>
              </a:rPr>
              <a:t>-	These contain standard provisions that remain unchanged – provisions used without modifying their text such as: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Scope and method of work for different  works items such as shoulder grading, re-gravelling, premix pothole patching, repair of edges etc.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Measurement  of works and payment terms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Definitions, interpretations and definition of risks etc.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Time and quality control provisions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Cost control and payment related provisions</a:t>
            </a:r>
          </a:p>
          <a:p>
            <a:pPr algn="just"/>
            <a:r>
              <a:rPr lang="en-GB" dirty="0" smtClean="0">
                <a:latin typeface="Arial" charset="0"/>
                <a:cs typeface="Arial" charset="0"/>
              </a:rPr>
              <a:t>Completion, termination or take over of works etc..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2534B262-28D3-4A18-BC05-25AEA4898AAD}" type="datetime1">
              <a:rPr lang="en-GB" smtClean="0">
                <a:solidFill>
                  <a:schemeClr val="tx1"/>
                </a:solidFill>
              </a:rPr>
              <a:pPr/>
              <a:t>30/11/2013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98B6E2-16D4-4A13-B071-E3E1529FE50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76200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GENERAL CONDITIONS OF A CONTRACT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2236788"/>
            <a:ext cx="7624762" cy="3603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GB" dirty="0" smtClean="0">
                <a:latin typeface="Arial" charset="0"/>
                <a:cs typeface="Arial" charset="0"/>
              </a:rPr>
              <a:t>- These specify key clauses unique to the contract like:</a:t>
            </a:r>
          </a:p>
          <a:p>
            <a:pPr lvl="1" algn="just" eaLnBrk="1" hangingPunct="1"/>
            <a:r>
              <a:rPr lang="en-GB" sz="2700" dirty="0" smtClean="0">
                <a:latin typeface="Arial" charset="0"/>
                <a:cs typeface="Arial" charset="0"/>
              </a:rPr>
              <a:t>Commencement  and completion dates</a:t>
            </a:r>
          </a:p>
          <a:p>
            <a:pPr lvl="1" algn="just" eaLnBrk="1" hangingPunct="1"/>
            <a:r>
              <a:rPr lang="en-GB" sz="2700" dirty="0" smtClean="0">
                <a:latin typeface="Arial" charset="0"/>
                <a:cs typeface="Arial" charset="0"/>
              </a:rPr>
              <a:t>Defects liability period</a:t>
            </a:r>
          </a:p>
          <a:p>
            <a:pPr lvl="1" algn="just" eaLnBrk="1" hangingPunct="1"/>
            <a:r>
              <a:rPr lang="en-GB" sz="2700" dirty="0" smtClean="0">
                <a:latin typeface="Arial" charset="0"/>
                <a:cs typeface="Arial" charset="0"/>
              </a:rPr>
              <a:t>Description of works</a:t>
            </a:r>
          </a:p>
          <a:p>
            <a:pPr lvl="1" algn="just" eaLnBrk="1" hangingPunct="1"/>
            <a:r>
              <a:rPr lang="en-GB" sz="2700" dirty="0" smtClean="0">
                <a:latin typeface="Arial" charset="0"/>
                <a:cs typeface="Arial" charset="0"/>
              </a:rPr>
              <a:t>Payment schedule and period</a:t>
            </a:r>
          </a:p>
          <a:p>
            <a:pPr lvl="1" algn="just" eaLnBrk="1" hangingPunct="1"/>
            <a:r>
              <a:rPr lang="en-GB" sz="2700" dirty="0" smtClean="0">
                <a:latin typeface="Arial" charset="0"/>
                <a:cs typeface="Arial" charset="0"/>
              </a:rPr>
              <a:t>Performance security etc..</a:t>
            </a:r>
          </a:p>
          <a:p>
            <a:pPr eaLnBrk="1" hangingPunct="1">
              <a:buFont typeface="Wingdings" pitchFamily="2" charset="2"/>
              <a:buNone/>
            </a:pPr>
            <a:endParaRPr lang="en-GB" sz="2700" dirty="0" smtClean="0">
              <a:latin typeface="Arial" charset="0"/>
              <a:cs typeface="Arial" charset="0"/>
            </a:endParaRPr>
          </a:p>
        </p:txBody>
      </p:sp>
      <p:sp>
        <p:nvSpPr>
          <p:cNvPr id="2560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6B57464A-0B23-4090-97EB-E3AD13FA478F}" type="datetime1">
              <a:rPr lang="en-GB" smtClean="0">
                <a:solidFill>
                  <a:schemeClr val="tx1"/>
                </a:solidFill>
              </a:rPr>
              <a:pPr/>
              <a:t>30/11/2013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F429AF-82C9-429D-88FB-231BFC0D45E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27063"/>
            <a:ext cx="8153400" cy="835025"/>
          </a:xfrm>
        </p:spPr>
        <p:txBody>
          <a:bodyPr/>
          <a:lstStyle/>
          <a:p>
            <a:pPr eaLnBrk="1" hangingPunct="1"/>
            <a:r>
              <a:rPr lang="en-GB" sz="3200" dirty="0" smtClean="0">
                <a:latin typeface="Arial" charset="0"/>
                <a:cs typeface="Arial" charset="0"/>
              </a:rPr>
              <a:t>SPECIAL CONDITIONS OF CONTRACT</a:t>
            </a:r>
          </a:p>
        </p:txBody>
      </p:sp>
    </p:spTree>
  </p:cSld>
  <p:clrMapOvr>
    <a:masterClrMapping/>
  </p:clrMapOvr>
  <p:transition xmlns:p14="http://schemas.microsoft.com/office/powerpoint/2010/main">
    <p:split orient="vert"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12850" y="1524000"/>
            <a:ext cx="7473950" cy="4316413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Procurement reference 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Parties to the contract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Agreement clause stating work and consideration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Signature of employer and contractor 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Signature of witnesses for each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Attachments that form part of the contract</a:t>
            </a:r>
          </a:p>
          <a:p>
            <a:pPr marL="816293" lvl="1" indent="-514350">
              <a:buFont typeface="+mj-lt"/>
              <a:buAutoNum type="alphaLcParenR"/>
            </a:pPr>
            <a:r>
              <a:rPr lang="en-GB" dirty="0" smtClean="0">
                <a:latin typeface="Arial" charset="0"/>
                <a:cs typeface="Arial" charset="0"/>
              </a:rPr>
              <a:t>Clearance </a:t>
            </a:r>
            <a:r>
              <a:rPr lang="en-GB" smtClean="0">
                <a:latin typeface="Arial" charset="0"/>
                <a:cs typeface="Arial" charset="0"/>
              </a:rPr>
              <a:t>from </a:t>
            </a:r>
            <a:r>
              <a:rPr lang="en-GB" smtClean="0">
                <a:latin typeface="Arial" charset="0"/>
                <a:cs typeface="Arial" charset="0"/>
              </a:rPr>
              <a:t>Solicitor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  <a:r>
              <a:rPr lang="en-GB" dirty="0" smtClean="0">
                <a:latin typeface="Arial" charset="0"/>
                <a:cs typeface="Arial" charset="0"/>
              </a:rPr>
              <a:t>General</a:t>
            </a:r>
          </a:p>
          <a:p>
            <a:pPr marL="816293" lvl="1" indent="-514350">
              <a:buFont typeface="+mj-lt"/>
              <a:buAutoNum type="alphaLcParenR"/>
            </a:pPr>
            <a:r>
              <a:rPr lang="en-GB" dirty="0" smtClean="0">
                <a:latin typeface="Arial" charset="0"/>
                <a:cs typeface="Arial" charset="0"/>
              </a:rPr>
              <a:t>Site visit certificate works program</a:t>
            </a:r>
          </a:p>
          <a:p>
            <a:pPr marL="816293" lvl="1" indent="-514350">
              <a:buFont typeface="+mj-lt"/>
              <a:buAutoNum type="alphaLcParenR"/>
            </a:pPr>
            <a:r>
              <a:rPr lang="en-GB" dirty="0" smtClean="0">
                <a:latin typeface="Arial" charset="0"/>
                <a:cs typeface="Arial" charset="0"/>
              </a:rPr>
              <a:t>Contracts Committee Approval</a:t>
            </a:r>
          </a:p>
          <a:p>
            <a:pPr marL="816293" lvl="1" indent="-514350">
              <a:buFont typeface="+mj-lt"/>
              <a:buAutoNum type="alphaLcParenR"/>
            </a:pPr>
            <a:r>
              <a:rPr lang="en-GB" dirty="0" smtClean="0">
                <a:latin typeface="Arial" charset="0"/>
                <a:cs typeface="Arial" charset="0"/>
              </a:rPr>
              <a:t>Letter of notification of award</a:t>
            </a:r>
          </a:p>
          <a:p>
            <a:pPr marL="816293" lvl="1" indent="-514350">
              <a:buFont typeface="+mj-lt"/>
              <a:buAutoNum type="alphaLcParenR"/>
            </a:pPr>
            <a:r>
              <a:rPr lang="en-GB" dirty="0" smtClean="0">
                <a:latin typeface="Arial" charset="0"/>
                <a:cs typeface="Arial" charset="0"/>
              </a:rPr>
              <a:t>General and special contract terms etc.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662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E6B64D46-F960-4FF7-9DD2-029A380637CE}" type="datetime1">
              <a:rPr lang="en-GB" smtClean="0">
                <a:solidFill>
                  <a:schemeClr val="tx1"/>
                </a:solidFill>
              </a:rPr>
              <a:pPr/>
              <a:t>30/11/2013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5D1307-5680-43FE-9A9E-647A9A18EA42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76288"/>
            <a:ext cx="8153400" cy="612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CONTENT OF  A </a:t>
            </a:r>
            <a:r>
              <a:rPr lang="en-GB" sz="3600" dirty="0" smtClean="0">
                <a:solidFill>
                  <a:schemeClr val="bg1"/>
                </a:solidFill>
              </a:rPr>
              <a:t>CONTRACT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  <a:endParaRPr lang="en-GB" sz="3600" dirty="0" smtClean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5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971550" y="2133600"/>
            <a:ext cx="7407275" cy="39624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The documents forming the Contract are interpreted in the following order of priority;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Agreement,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Letter of award notification and  acceptance thereof,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The Provider’s Bid, as amended by any clarifications, negotiation.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Special Conditions of Contract(SCC),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General Conditions of Contract (GCC),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Statement of Requirements,</a:t>
            </a:r>
          </a:p>
          <a:p>
            <a:pPr marL="1039813" lvl="2" indent="-457200">
              <a:buFont typeface="Candara" pitchFamily="34" charset="0"/>
              <a:buAutoNum type="alphaLcParenR"/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Any other document listed in the SCC as forming part of the Contract. (see slide 6)</a:t>
            </a:r>
          </a:p>
          <a:p>
            <a:pPr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174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479D35-CD14-45D2-8CE8-2F23B03FAA81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D15CF1-D04A-46B1-B79F-1145FD62761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n-US" sz="2400" dirty="0" smtClean="0">
                <a:latin typeface="Arial" charset="0"/>
                <a:cs typeface="Arial" charset="0"/>
              </a:rPr>
              <a:t/>
            </a:r>
            <a:br>
              <a:rPr lang="en-US" sz="2400" dirty="0" smtClean="0">
                <a:latin typeface="Arial" charset="0"/>
                <a:cs typeface="Arial" charset="0"/>
              </a:rPr>
            </a:br>
            <a:r>
              <a:rPr lang="en-US" sz="4400" b="1" dirty="0" smtClean="0">
                <a:latin typeface="Arial" charset="0"/>
                <a:cs typeface="Arial" charset="0"/>
              </a:rPr>
              <a:t> </a:t>
            </a:r>
            <a:r>
              <a:rPr lang="en-US" sz="4000" b="1" dirty="0" smtClean="0">
                <a:latin typeface="Arial" charset="0"/>
                <a:cs typeface="Arial" charset="0"/>
              </a:rPr>
              <a:t>Contract Documents that normally form part of a contract 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/>
          </a:bodyPr>
          <a:lstStyle/>
          <a:p>
            <a:pPr marL="0" indent="0">
              <a:buFont typeface="Symbol" pitchFamily="18" charset="2"/>
              <a:buNone/>
              <a:defRPr/>
            </a:pPr>
            <a:endParaRPr lang="en-US" sz="2400" dirty="0"/>
          </a:p>
          <a:p>
            <a:pPr marL="0" indent="0">
              <a:buFont typeface="Symbol" pitchFamily="18" charset="2"/>
              <a:buNone/>
              <a:defRPr/>
            </a:pPr>
            <a:r>
              <a:rPr lang="en-US" dirty="0"/>
              <a:t>Essential elements in a contract are:</a:t>
            </a:r>
            <a:endParaRPr lang="en-US" sz="24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Intention to enter into a legally binding agreement.</a:t>
            </a:r>
            <a:endParaRPr lang="en-US" sz="2400" dirty="0" smtClean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Agreement between parties (offer and acceptance).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Consensus about the subject matter</a:t>
            </a:r>
            <a:endParaRPr lang="en-US" sz="2400" dirty="0" smtClean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Both </a:t>
            </a:r>
            <a:r>
              <a:rPr lang="en-US" dirty="0"/>
              <a:t>parties must provide a consideration.</a:t>
            </a:r>
            <a:endParaRPr lang="en-US" sz="24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/>
              <a:t>Parties must </a:t>
            </a:r>
            <a:r>
              <a:rPr lang="en-US" dirty="0" smtClean="0"/>
              <a:t>have legal capacity to contract.</a:t>
            </a:r>
            <a:endParaRPr lang="en-US" sz="2400" dirty="0"/>
          </a:p>
          <a:p>
            <a:pPr>
              <a:defRPr/>
            </a:pPr>
            <a:endParaRPr lang="en-US" dirty="0"/>
          </a:p>
        </p:txBody>
      </p:sp>
      <p:sp>
        <p:nvSpPr>
          <p:cNvPr id="3277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A4080A-2CAD-4D24-8FDA-790E99ED1FA1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F8E69F-10A5-491D-9B4C-DBCD5430978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088"/>
          </a:xfrm>
        </p:spPr>
        <p:txBody>
          <a:bodyPr>
            <a:normAutofit/>
          </a:bodyPr>
          <a:lstStyle/>
          <a:p>
            <a:pPr marL="342900" indent="-342900"/>
            <a:r>
              <a:rPr lang="en-US" b="1" dirty="0" smtClean="0">
                <a:latin typeface="Arial" charset="0"/>
                <a:cs typeface="Arial" charset="0"/>
              </a:rPr>
              <a:t>What constitutes a contract? </a:t>
            </a:r>
            <a:r>
              <a:rPr lang="en-US" sz="2400" dirty="0" smtClean="0">
                <a:latin typeface="Arial" charset="0"/>
                <a:cs typeface="Arial" charset="0"/>
              </a:rPr>
              <a:t/>
            </a:r>
            <a:br>
              <a:rPr lang="en-US" sz="2400" dirty="0" smtClean="0">
                <a:latin typeface="Arial" charset="0"/>
                <a:cs typeface="Arial" charset="0"/>
              </a:rPr>
            </a:b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524000"/>
            <a:ext cx="7408333" cy="48768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LcParenR"/>
              <a:defRPr/>
            </a:pPr>
            <a:r>
              <a:rPr lang="en-US" dirty="0" smtClean="0"/>
              <a:t>Lump </a:t>
            </a:r>
            <a:r>
              <a:rPr lang="en-US" dirty="0"/>
              <a:t>sum contract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/>
              <a:t>Time based contracts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/>
              <a:t>Ad measurement 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/>
              <a:t>Framework Contracts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/>
              <a:t>Percentage Contracts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i="1" dirty="0">
                <a:solidFill>
                  <a:srgbClr val="FF0000"/>
                </a:solidFill>
              </a:rPr>
              <a:t>Petty Contracts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Cost Reimbursable contracts.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Target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Price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Contracts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i="1" dirty="0">
                <a:solidFill>
                  <a:srgbClr val="FF0000"/>
                </a:solidFill>
              </a:rPr>
              <a:t>Retainer Contracts.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i="1" dirty="0">
                <a:solidFill>
                  <a:srgbClr val="FF0000"/>
                </a:solidFill>
              </a:rPr>
              <a:t>Contingency or Success </a:t>
            </a:r>
            <a:r>
              <a:rPr lang="en-US" i="1" dirty="0" smtClean="0">
                <a:solidFill>
                  <a:srgbClr val="FF0000"/>
                </a:solidFill>
              </a:rPr>
              <a:t>Fee</a:t>
            </a:r>
            <a:r>
              <a:rPr lang="en-US" i="1" dirty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i="1" dirty="0">
                <a:solidFill>
                  <a:srgbClr val="FF0000"/>
                </a:solidFill>
              </a:rPr>
              <a:t>A combination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379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37FD06-7F04-426E-9D7A-1D226F0B8F25}" type="datetime1">
              <a:rPr lang="en-GB" smtClean="0"/>
              <a:pPr/>
              <a:t>30/11/2013</a:t>
            </a:fld>
            <a:endParaRPr lang="en-US" smtClean="0"/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F9689E-B708-4135-96E3-9878CEE4F4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en-US" b="1" smtClean="0">
                <a:latin typeface="Arial" charset="0"/>
                <a:cs typeface="Arial" charset="0"/>
              </a:rPr>
              <a:t>Types of Contracts</a:t>
            </a:r>
            <a:r>
              <a:rPr lang="en-US" sz="2400" smtClean="0">
                <a:latin typeface="Arial" charset="0"/>
                <a:cs typeface="Arial" charset="0"/>
              </a:rPr>
              <a:t/>
            </a:r>
            <a:br>
              <a:rPr lang="en-US" sz="2400" smtClean="0">
                <a:latin typeface="Arial" charset="0"/>
                <a:cs typeface="Arial" charset="0"/>
              </a:rPr>
            </a:b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AF62A3-E1C2-4FE6-B8F5-FDA6CC68133E}"/>
</file>

<file path=customXml/itemProps2.xml><?xml version="1.0" encoding="utf-8"?>
<ds:datastoreItem xmlns:ds="http://schemas.openxmlformats.org/officeDocument/2006/customXml" ds:itemID="{6B097D6C-7071-4868-9E9E-38AE65630D78}"/>
</file>

<file path=customXml/itemProps3.xml><?xml version="1.0" encoding="utf-8"?>
<ds:datastoreItem xmlns:ds="http://schemas.openxmlformats.org/officeDocument/2006/customXml" ds:itemID="{56444612-A4DC-4C95-8964-F34825F82EF7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369</TotalTime>
  <Words>883</Words>
  <Application>Microsoft Macintosh PowerPoint</Application>
  <PresentationFormat>On-screen Show (4:3)</PresentationFormat>
  <Paragraphs>154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CONTRACTS </vt:lpstr>
      <vt:lpstr>Objectives of the Session </vt:lpstr>
      <vt:lpstr>Road Contracts</vt:lpstr>
      <vt:lpstr> GENERAL CONDITIONS OF A CONTRACT</vt:lpstr>
      <vt:lpstr>SPECIAL CONDITIONS OF CONTRACT</vt:lpstr>
      <vt:lpstr>CONTENT OF  A CONTRACT </vt:lpstr>
      <vt:lpstr>  Contract Documents that normally form part of a contract </vt:lpstr>
      <vt:lpstr>What constitutes a contract?  </vt:lpstr>
      <vt:lpstr>Types of Contracts </vt:lpstr>
      <vt:lpstr>Lump sum contract</vt:lpstr>
      <vt:lpstr>Time based contract</vt:lpstr>
      <vt:lpstr>Ad measurement contract</vt:lpstr>
      <vt:lpstr>Percentage contract</vt:lpstr>
      <vt:lpstr>Framework contracts</vt:lpstr>
      <vt:lpstr>Factors considered  in selecting contract type </vt:lpstr>
      <vt:lpstr>Importance of a signed contract</vt:lpstr>
      <vt:lpstr>Q&amp;A Session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BIDDING DOCUMENTS (SBDs) AND FORMS OF CONTRACTS</dc:title>
  <dc:creator>Ssemmanda</dc:creator>
  <cp:lastModifiedBy>Patrick Griffith</cp:lastModifiedBy>
  <cp:revision>37</cp:revision>
  <dcterms:created xsi:type="dcterms:W3CDTF">2006-08-16T00:00:00Z</dcterms:created>
  <dcterms:modified xsi:type="dcterms:W3CDTF">2013-11-30T06:19:33Z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