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sldIdLst>
    <p:sldId id="256" r:id="rId2"/>
    <p:sldId id="270" r:id="rId3"/>
    <p:sldId id="265" r:id="rId4"/>
    <p:sldId id="266" r:id="rId5"/>
    <p:sldId id="273" r:id="rId6"/>
    <p:sldId id="274" r:id="rId7"/>
    <p:sldId id="267" r:id="rId8"/>
    <p:sldId id="268" r:id="rId9"/>
    <p:sldId id="257" r:id="rId10"/>
    <p:sldId id="278" r:id="rId11"/>
    <p:sldId id="284" r:id="rId12"/>
    <p:sldId id="279" r:id="rId13"/>
    <p:sldId id="280" r:id="rId14"/>
    <p:sldId id="259" r:id="rId15"/>
    <p:sldId id="260" r:id="rId16"/>
    <p:sldId id="288" r:id="rId17"/>
    <p:sldId id="289" r:id="rId18"/>
    <p:sldId id="290" r:id="rId19"/>
    <p:sldId id="287" r:id="rId20"/>
    <p:sldId id="276" r:id="rId21"/>
    <p:sldId id="264" r:id="rId22"/>
    <p:sldId id="291" r:id="rId23"/>
    <p:sldId id="292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G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2" autoAdjust="0"/>
  </p:normalViewPr>
  <p:slideViewPr>
    <p:cSldViewPr>
      <p:cViewPr>
        <p:scale>
          <a:sx n="55" d="100"/>
          <a:sy n="55" d="100"/>
        </p:scale>
        <p:origin x="-89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DF946-7D5B-4AD3-AEF7-40F715AADA98}" type="datetimeFigureOut">
              <a:rPr lang="en-GB" smtClean="0"/>
              <a:pPr/>
              <a:t>24/11/2013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574F0-2ECE-4B68-BB62-A61B533945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05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GB" dirty="0" smtClean="0"/>
              <a:t>What is the difference between Costing and Pricing?  Costing is explained in a slide but Pricing isn't. </a:t>
            </a:r>
          </a:p>
          <a:p>
            <a:pPr marL="228600" indent="-228600"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</a:t>
            </a:r>
            <a:r>
              <a:rPr lang="en-US" baseline="0" dirty="0" smtClean="0"/>
              <a:t> Note: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But </a:t>
            </a:r>
            <a:r>
              <a:rPr lang="en-US" baseline="0" dirty="0" smtClean="0"/>
              <a:t>n</a:t>
            </a:r>
            <a:r>
              <a:rPr lang="en-US" dirty="0" smtClean="0"/>
              <a:t>owhere in this section does it cover the building up of “Unit Rates” for </a:t>
            </a:r>
            <a:r>
              <a:rPr lang="en-US" dirty="0" err="1" smtClean="0"/>
              <a:t>BoQ</a:t>
            </a:r>
            <a:r>
              <a:rPr lang="en-US" baseline="0" dirty="0" smtClean="0"/>
              <a:t> activities using </a:t>
            </a:r>
            <a:r>
              <a:rPr lang="en-US" baseline="0" dirty="0" err="1" smtClean="0"/>
              <a:t>Labour</a:t>
            </a:r>
            <a:r>
              <a:rPr lang="en-US" baseline="0" dirty="0" smtClean="0"/>
              <a:t>, Plant and Material cost component to calculate a m2 rate or linear </a:t>
            </a:r>
            <a:r>
              <a:rPr lang="en-US" baseline="0" dirty="0" err="1" smtClean="0"/>
              <a:t>metre</a:t>
            </a:r>
            <a:r>
              <a:rPr lang="en-US" baseline="0" dirty="0" smtClean="0"/>
              <a:t> rate etc.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GB" dirty="0" smtClean="0"/>
              <a:t>DG Note:</a:t>
            </a:r>
          </a:p>
          <a:p>
            <a:endParaRPr lang="en-GB" dirty="0" smtClean="0"/>
          </a:p>
          <a:p>
            <a:r>
              <a:rPr lang="en-GB" dirty="0" smtClean="0"/>
              <a:t>This is an oddly phrased question and slide? Needs clarification as to what this slide actually means and what it is trying to say?   Is</a:t>
            </a:r>
            <a:r>
              <a:rPr lang="en-GB" baseline="0" dirty="0" smtClean="0"/>
              <a:t> it trying to ask why it is important for a contractor to properly cost/price his work using labour, plant and material inputs.?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GB" dirty="0" smtClean="0"/>
              <a:t>What does this mean? What are standard costs? Does it mean "standard BOQ items or activities? David	25/09/2013</a:t>
            </a:r>
          </a:p>
          <a:p>
            <a:pPr marL="228600" indent="-228600">
              <a:buAutoNum type="arabicPeriod"/>
            </a:pPr>
            <a:endParaRPr lang="en-GB" dirty="0" smtClean="0"/>
          </a:p>
          <a:p>
            <a:pPr marL="228600" indent="-228600">
              <a:buAutoNum type="arabicPeriod"/>
            </a:pPr>
            <a:r>
              <a:rPr lang="en-GB" dirty="0" smtClean="0"/>
              <a:t>I am not familiar with the expression “zero budget/cost approach”.  What does it mean?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GB" dirty="0" smtClean="0"/>
              <a:t>Why is the Contractor  expected</a:t>
            </a:r>
            <a:r>
              <a:rPr lang="en-GB" baseline="0" dirty="0" smtClean="0"/>
              <a:t> to </a:t>
            </a:r>
            <a:r>
              <a:rPr lang="en-GB" dirty="0" smtClean="0"/>
              <a:t>develop his own BOQ?.  The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BoQ</a:t>
            </a:r>
            <a:r>
              <a:rPr lang="en-GB" baseline="0" dirty="0" smtClean="0"/>
              <a:t> is prepared </a:t>
            </a:r>
            <a:r>
              <a:rPr lang="en-GB" dirty="0" smtClean="0"/>
              <a:t>by the Consultant and provided to the Contractor as part of the tender documents.  If not the is the Contractor expected to submit a Lump Sum bid? If so that will change his approach to pricing/costing the works.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US" dirty="0" smtClean="0"/>
          </a:p>
          <a:p>
            <a:r>
              <a:rPr lang="en-GB" dirty="0" smtClean="0"/>
              <a:t>Yet again I question whether this is practical or required, especially given </a:t>
            </a:r>
            <a:r>
              <a:rPr lang="en-GB" smtClean="0"/>
              <a:t>the limited </a:t>
            </a:r>
            <a:r>
              <a:rPr lang="en-GB" dirty="0" smtClean="0"/>
              <a:t>time available? Probably not in my opinion.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CD90-207A-4BF5-9608-1EE08E08A46A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2495" y="-20955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6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BE12-D270-41F4-9BCE-ED7D913F2101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F6FB0-27B1-4306-A1AE-E34A81EDA402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76A0-7729-4B3F-8EE2-F5FA2EE974EB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16" y="124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847" y="124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E387-E797-423C-BCF2-841F33718A89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51FA-E18D-4298-B4A5-7D0473291C80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5BCB9-A118-49D4-8060-0804616C984B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83FD-6EDE-4BA0-8928-BF5113777696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9C682-710E-407B-BA61-431101E8E92E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46B-1DE7-4C21-AB6E-9B2F32640282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FC7-EC39-456F-8E97-466E28B1CDB6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BE74D98-D700-41CF-9D2B-62E7A73E849D}" type="datetime1">
              <a:rPr lang="en-GB" smtClean="0"/>
              <a:pPr/>
              <a:t>24/11/2013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>
                <a:solidFill>
                  <a:schemeClr val="bg1"/>
                </a:solidFill>
              </a:rPr>
              <a:t>Costing and Pricing </a:t>
            </a:r>
            <a:r>
              <a:rPr lang="en-GB" sz="3600" dirty="0" smtClean="0"/>
              <a:t>of Road Works:</a:t>
            </a:r>
            <a:br>
              <a:rPr lang="en-GB" sz="3600" dirty="0" smtClean="0"/>
            </a:br>
            <a:r>
              <a:rPr lang="en-GB" sz="3600" dirty="0" smtClean="0"/>
              <a:t>Building up of rates </a:t>
            </a:r>
            <a:br>
              <a:rPr lang="en-GB" sz="3600" dirty="0" smtClean="0"/>
            </a:br>
            <a:r>
              <a:rPr lang="en-GB" sz="3600" dirty="0" smtClean="0"/>
              <a:t> 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Module 6 session five</a:t>
            </a:r>
          </a:p>
        </p:txBody>
      </p:sp>
    </p:spTree>
    <p:extLst>
      <p:ext uri="{BB962C8B-B14F-4D97-AF65-F5344CB8AC3E}">
        <p14:creationId xmlns:p14="http://schemas.microsoft.com/office/powerpoint/2010/main" xmlns="" val="36906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7"/>
            <a:ext cx="7408333" cy="3672409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Construction of access road to quarry sites consists of the following operations that are </a:t>
            </a:r>
            <a:r>
              <a:rPr lang="en-GB" dirty="0" err="1" smtClean="0"/>
              <a:t>costed</a:t>
            </a:r>
            <a:r>
              <a:rPr lang="en-GB" dirty="0" smtClean="0"/>
              <a:t>:</a:t>
            </a:r>
          </a:p>
          <a:p>
            <a:pPr lvl="2"/>
            <a:r>
              <a:rPr lang="en-GB" dirty="0" smtClean="0"/>
              <a:t>Mobilization</a:t>
            </a:r>
          </a:p>
          <a:p>
            <a:pPr lvl="2"/>
            <a:r>
              <a:rPr lang="en-GB" dirty="0" smtClean="0"/>
              <a:t>Machine hire and fuel</a:t>
            </a:r>
          </a:p>
          <a:p>
            <a:pPr lvl="2"/>
            <a:r>
              <a:rPr lang="en-GB" dirty="0" smtClean="0"/>
              <a:t>Machine operators</a:t>
            </a:r>
          </a:p>
          <a:p>
            <a:pPr lvl="2"/>
            <a:r>
              <a:rPr lang="en-GB" dirty="0" smtClean="0"/>
              <a:t>Technicians</a:t>
            </a:r>
          </a:p>
          <a:p>
            <a:pPr lvl="2"/>
            <a:r>
              <a:rPr lang="en-GB" dirty="0" smtClean="0"/>
              <a:t>Overheads</a:t>
            </a:r>
          </a:p>
          <a:p>
            <a:pPr lvl="2">
              <a:buNone/>
            </a:pPr>
            <a:r>
              <a:rPr lang="en-GB" dirty="0" smtClean="0"/>
              <a:t>Costs are built up from the lowest level activity then carried to the higher level activity for bidding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Site preparatory works – lower level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maintenance of the access road consist of the following activities that are </a:t>
            </a:r>
            <a:r>
              <a:rPr lang="en-US" dirty="0" err="1" smtClean="0"/>
              <a:t>costed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Scarifying</a:t>
            </a:r>
          </a:p>
          <a:p>
            <a:pPr lvl="1"/>
            <a:r>
              <a:rPr lang="en-US" dirty="0" smtClean="0"/>
              <a:t>Compaction</a:t>
            </a:r>
          </a:p>
          <a:p>
            <a:pPr lvl="1"/>
            <a:r>
              <a:rPr lang="en-US" dirty="0" smtClean="0"/>
              <a:t>Watering</a:t>
            </a:r>
          </a:p>
          <a:p>
            <a:pPr lvl="1">
              <a:buNone/>
            </a:pPr>
            <a:r>
              <a:rPr lang="en-US" dirty="0" smtClean="0"/>
              <a:t>These are also broken down to machine hire, fuel, machine operation and overheads then </a:t>
            </a:r>
            <a:r>
              <a:rPr lang="en-US" dirty="0" err="1" smtClean="0"/>
              <a:t>costed</a:t>
            </a:r>
            <a:r>
              <a:rPr lang="en-US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Site preparatory works – lower level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71538" y="1700213"/>
          <a:ext cx="7408860" cy="4342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358"/>
                <a:gridCol w="864096"/>
                <a:gridCol w="1224136"/>
                <a:gridCol w="1656184"/>
                <a:gridCol w="900086"/>
              </a:tblGrid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Construction of access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roads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 quarry sites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One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kms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site (LS)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Cost/unit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Cost (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shs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De)Mobilization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Grader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hire (days)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165,000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Machine operator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100,000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Technician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          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50,000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Admnistrative overhead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238,500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Cost per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3,563,625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Margin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3,563,625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1,069,088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Rate per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4,632,713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up costs – Example of construction of the access road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1772816"/>
          <a:ext cx="8712967" cy="4717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130"/>
                <a:gridCol w="980915"/>
                <a:gridCol w="2022268"/>
                <a:gridCol w="2739654"/>
              </a:tblGrid>
              <a:tr h="27473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Access road maintenance (Seven days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8" marR="771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8" marR="77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718" marR="7718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Scarifying (3 times)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6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Grader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hire (days)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3,000,000 </a:t>
                      </a:r>
                    </a:p>
                  </a:txBody>
                  <a:tcPr marL="0" marR="0" marT="0" marB="0" anchor="b"/>
                </a:tc>
              </a:tr>
              <a:tr h="369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Fuel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495,000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Operator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100,000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Admnistrative overhead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284,625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Cost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3,795,000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Compaction (3 times)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Compactor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hire(days)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1,500,000 </a:t>
                      </a:r>
                    </a:p>
                  </a:txBody>
                  <a:tcPr marL="0" marR="0" marT="0" marB="0" anchor="b"/>
                </a:tc>
              </a:tr>
              <a:tr h="254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396,000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Operator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100,000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Admnistrative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overhead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164,700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Cost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2,360,700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Watering ( 3 times a day)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bowser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3,500,000 </a:t>
                      </a:r>
                    </a:p>
                  </a:txBody>
                  <a:tcPr marL="0" marR="0" marT="0" marB="0" anchor="b"/>
                </a:tc>
              </a:tr>
              <a:tr h="369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Fuel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140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462,000 </a:t>
                      </a:r>
                    </a:p>
                  </a:txBody>
                  <a:tcPr marL="0" marR="0" marT="0" marB="0" anchor="b"/>
                </a:tc>
              </a:tr>
              <a:tr h="369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Operator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100,000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Administrative overheads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349,650 </a:t>
                      </a:r>
                    </a:p>
                  </a:txBody>
                  <a:tcPr marL="0" marR="0" marT="0" marB="0" anchor="b"/>
                </a:tc>
              </a:tr>
              <a:tr h="206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Cost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5,011,650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Building up costs: Example of maintenance of the access roads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Rehabilitation of existing formation include:</a:t>
            </a:r>
          </a:p>
          <a:p>
            <a:pPr lvl="1"/>
            <a:r>
              <a:rPr lang="en-GB" b="1" dirty="0" smtClean="0">
                <a:latin typeface="Arial" pitchFamily="34" charset="0"/>
                <a:cs typeface="Arial" pitchFamily="34" charset="0"/>
              </a:rPr>
              <a:t>Reshaping of existing road formation, watering and compaction.</a:t>
            </a:r>
          </a:p>
          <a:p>
            <a:pPr lvl="1"/>
            <a:r>
              <a:rPr lang="en-GB" b="1" dirty="0" smtClean="0">
                <a:latin typeface="Arial" pitchFamily="34" charset="0"/>
                <a:cs typeface="Arial" pitchFamily="34" charset="0"/>
              </a:rPr>
              <a:t>Opening of chocked culverts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Opening or re-excavation of side drains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2.	Construction of road formation include:</a:t>
            </a:r>
          </a:p>
          <a:p>
            <a:pPr lvl="1"/>
            <a:r>
              <a:rPr lang="en-US" dirty="0" smtClean="0"/>
              <a:t>Excavation to level</a:t>
            </a:r>
          </a:p>
          <a:p>
            <a:pPr lvl="1"/>
            <a:r>
              <a:rPr lang="en-US" dirty="0" smtClean="0"/>
              <a:t>Excavation in side, </a:t>
            </a:r>
            <a:r>
              <a:rPr lang="en-US" dirty="0" err="1" smtClean="0"/>
              <a:t>mitre</a:t>
            </a:r>
            <a:r>
              <a:rPr lang="en-US" dirty="0" smtClean="0"/>
              <a:t>, catch water and other specified drains</a:t>
            </a:r>
          </a:p>
          <a:p>
            <a:pPr lvl="1"/>
            <a:r>
              <a:rPr lang="en-US" dirty="0" smtClean="0"/>
              <a:t>Form, water and compact road bed.</a:t>
            </a:r>
          </a:p>
          <a:p>
            <a:pPr lvl="1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		</a:t>
            </a:r>
            <a:endParaRPr lang="en-GB" dirty="0"/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Earth Works Activity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9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3.	Provision of fill materials:</a:t>
            </a:r>
          </a:p>
          <a:p>
            <a:pPr lvl="1"/>
            <a:r>
              <a:rPr lang="en-US" dirty="0" smtClean="0"/>
              <a:t>Preparation of Quarry Site consisting of clearing vegetation and removing topsoil  </a:t>
            </a:r>
          </a:p>
          <a:p>
            <a:pPr lvl="1"/>
            <a:r>
              <a:rPr lang="en-US" dirty="0" smtClean="0"/>
              <a:t>Excavation, hauling, placing, watering and compaction of approved fill material to create a level road bench. </a:t>
            </a:r>
          </a:p>
          <a:p>
            <a:pPr lvl="1"/>
            <a:r>
              <a:rPr lang="en-US" dirty="0" smtClean="0"/>
              <a:t>Excavation of rock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Earth Works Activity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3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71537" y="1772816"/>
          <a:ext cx="8272463" cy="436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223"/>
                <a:gridCol w="1051352"/>
                <a:gridCol w="1800199"/>
                <a:gridCol w="1763689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3.1.1 Reshaping of the existing road formation including watering and compaction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05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One km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Quantity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unit cost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Cost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(De)Mobilisation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2,000,000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 -  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Grader Hire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1,000,000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Fuel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165,000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Operator 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Site Engineer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Surveyor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Lab Technician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Technician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Administrative overheads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188,625 </a:t>
                      </a: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Cost per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2,703,625 </a:t>
                      </a:r>
                    </a:p>
                  </a:txBody>
                  <a:tcPr marL="0" marR="0" marT="0" marB="0" anchor="b"/>
                </a:tc>
              </a:tr>
              <a:tr h="2776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Margin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30%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2,703,625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811,088 </a:t>
                      </a:r>
                    </a:p>
                  </a:txBody>
                  <a:tcPr marL="0" marR="0" marT="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Rate per km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3,514,713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Costing and Rate determination:  Rehabilitation of existing road 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99592" y="1700213"/>
          <a:ext cx="8064897" cy="4276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233"/>
                <a:gridCol w="1184188"/>
                <a:gridCol w="2023238"/>
                <a:gridCol w="2023238"/>
              </a:tblGrid>
              <a:tr h="621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3.1.2 (a) Removal of choked culverts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(De)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Mobilisation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(backhoe)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2,000,000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2,000,000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Backhoe hire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800,000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Fuel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99,000 </a:t>
                      </a:r>
                    </a:p>
                  </a:txBody>
                  <a:tcPr marL="0" marR="0" marT="0" marB="0" anchor="b"/>
                </a:tc>
              </a:tr>
              <a:tr h="367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Operator(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Site Engineer  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Surveyor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Lab Technician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170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Technician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Administrative overheads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318,675 </a:t>
                      </a:r>
                    </a:p>
                  </a:txBody>
                  <a:tcPr marL="0" marR="0" marT="0" marB="0" anchor="b"/>
                </a:tc>
              </a:tr>
              <a:tr h="1249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Cost/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4,249,000 </a:t>
                      </a:r>
                    </a:p>
                  </a:txBody>
                  <a:tcPr marL="0" marR="0" marT="0" marB="0" anchor="b"/>
                </a:tc>
              </a:tr>
              <a:tr h="313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Margin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30%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4,249,000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1,274,700 </a:t>
                      </a:r>
                    </a:p>
                  </a:txBody>
                  <a:tcPr marL="0" marR="0" marT="0" marB="0" anchor="b"/>
                </a:tc>
              </a:tr>
              <a:tr h="3108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Rate (price) per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5,523,700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Costing and Rate determination: Removal of chocked culverts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71538" y="1700213"/>
          <a:ext cx="8272463" cy="4159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398"/>
                <a:gridCol w="1011833"/>
                <a:gridCol w="2068116"/>
                <a:gridCol w="2068116"/>
              </a:tblGrid>
              <a:tr h="713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b) Opening / re-excavation of side,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Arial"/>
                        </a:rPr>
                        <a:t>mitre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, catch water and other spec. drains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Units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Unit cost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421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Backhoe hire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800,000 </a:t>
                      </a: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Fuel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3,300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99,000 </a:t>
                      </a:r>
                    </a:p>
                  </a:txBody>
                  <a:tcPr marL="0" marR="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Operator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Site Engineer  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500,000 </a:t>
                      </a:r>
                    </a:p>
                  </a:txBody>
                  <a:tcPr marL="0" marR="0" marT="0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Surveyor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550,000 </a:t>
                      </a:r>
                    </a:p>
                  </a:txBody>
                  <a:tcPr marL="0" marR="0" marT="0" marB="0" anchor="b"/>
                </a:tc>
              </a:tr>
              <a:tr h="361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Technician (md)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100,000 </a:t>
                      </a:r>
                    </a:p>
                  </a:txBody>
                  <a:tcPr marL="0" marR="0" marT="0" marB="0" anchor="b"/>
                </a:tc>
              </a:tr>
              <a:tr h="358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Administrative overheads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7.5%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161,175 </a:t>
                      </a:r>
                    </a:p>
                  </a:txBody>
                  <a:tcPr marL="0" marR="0" marT="0" marB="0" anchor="b"/>
                </a:tc>
              </a:tr>
              <a:tr h="361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Cost per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2,149,000 </a:t>
                      </a:r>
                    </a:p>
                  </a:txBody>
                  <a:tcPr marL="0" marR="0" marT="0" marB="0" anchor="b"/>
                </a:tc>
              </a:tr>
              <a:tr h="267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Margin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30%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2,149,000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644,700 </a:t>
                      </a:r>
                    </a:p>
                  </a:txBody>
                  <a:tcPr marL="0" marR="0" marT="0" marB="0" anchor="b"/>
                </a:tc>
              </a:tr>
              <a:tr h="361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Rate per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kms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2,793,700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Costing and Rate determination: Opening of drains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2276872"/>
          <a:ext cx="8964487" cy="316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3808"/>
                <a:gridCol w="726062"/>
                <a:gridCol w="653455"/>
                <a:gridCol w="1245680"/>
                <a:gridCol w="1326540"/>
                <a:gridCol w="1208942"/>
              </a:tblGrid>
              <a:tr h="108836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Summary of three activities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Unit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Quantity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Margin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Rate </a:t>
                      </a:r>
                    </a:p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( price)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534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Reshaping of existing road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2,703,625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811,088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3,514,713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139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Removal of choked culverts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4,249,000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1,274,700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5,523,700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139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Opening/re-excavation of drains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2,149,000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644,700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2,793,700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618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 Rehabilitation of existing road.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9,101,623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2,730,488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11,832,113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summary costing and Pricing: Rehabilitation of existing road formation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GB" dirty="0" smtClean="0"/>
              <a:t>Identify </a:t>
            </a:r>
            <a:r>
              <a:rPr lang="en-GB" dirty="0"/>
              <a:t>factors to consider during pre-tender site visits and meetings that affect costs of road works 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en-GB" dirty="0"/>
              <a:t>Use </a:t>
            </a:r>
            <a:r>
              <a:rPr lang="en-GB" dirty="0" smtClean="0"/>
              <a:t>works scenarios </a:t>
            </a:r>
            <a:r>
              <a:rPr lang="en-GB" dirty="0"/>
              <a:t>to </a:t>
            </a:r>
            <a:r>
              <a:rPr lang="en-GB" dirty="0" smtClean="0"/>
              <a:t>build up appropriate activity costs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Determine pricing of contract activities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Practice determination of pricing rates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919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628800"/>
          <a:ext cx="9144000" cy="5011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059"/>
                <a:gridCol w="1174030"/>
                <a:gridCol w="1174030"/>
                <a:gridCol w="1215285"/>
                <a:gridCol w="1240972"/>
                <a:gridCol w="783771"/>
                <a:gridCol w="1207853"/>
              </a:tblGrid>
              <a:tr h="368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Activity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Expected Daily Task Range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Rate per day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shs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Cost per unit (shs)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Margin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Pricing rate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4559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Setting out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240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360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223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Bush clearing – light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SQUARE 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     43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64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9906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Bush clearing - medium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SQUARE 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  75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113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75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Bush clearing – heavy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SQUARE 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150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225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41285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Stripping and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grubbing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  86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129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79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Tree cutting No.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EACH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3,000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4,500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36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Stump removal No.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EACH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7,500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11,250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2065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Boulder removal - Day work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5,000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7,500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9029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Excavate ordinary soft soil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3,000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4,500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4992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Excavate ordinary medium soil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4,286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6,429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24376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Excavate hard soil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5,000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7,500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2065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Excavate very hard soil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 7,500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11,250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19723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Excavate rock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CUBIC METRE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15,000</a:t>
                      </a: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     18,750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28,125 </a:t>
                      </a: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</a:tr>
              <a:tr h="38761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The expected daily task range  is per </a:t>
                      </a:r>
                      <a:r>
                        <a:rPr lang="en-US" sz="1200" b="0" i="1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MoWT</a:t>
                      </a:r>
                      <a:r>
                        <a:rPr lang="en-US" sz="1200" b="0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Vol2 Man A2.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labour</a:t>
            </a:r>
            <a:r>
              <a:rPr lang="en-US" dirty="0" smtClean="0"/>
              <a:t> based costing and pricing rates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Mobilisation and Demobilisation</a:t>
            </a:r>
          </a:p>
          <a:p>
            <a:r>
              <a:rPr lang="en-GB" dirty="0"/>
              <a:t>Insurances and Bonds</a:t>
            </a:r>
          </a:p>
          <a:p>
            <a:r>
              <a:rPr lang="en-GB" dirty="0"/>
              <a:t>Traffic Accommodation</a:t>
            </a:r>
          </a:p>
          <a:p>
            <a:r>
              <a:rPr lang="en-GB" dirty="0"/>
              <a:t>Bill Boards</a:t>
            </a:r>
          </a:p>
          <a:p>
            <a:r>
              <a:rPr lang="en-GB" dirty="0"/>
              <a:t>Maintenance of the </a:t>
            </a:r>
            <a:r>
              <a:rPr lang="en-GB" dirty="0" smtClean="0"/>
              <a:t>whole </a:t>
            </a:r>
            <a:r>
              <a:rPr lang="en-GB" dirty="0"/>
              <a:t>of the Works</a:t>
            </a:r>
          </a:p>
          <a:p>
            <a:r>
              <a:rPr lang="en-GB" dirty="0"/>
              <a:t>Supervision of the Project by the Employer</a:t>
            </a:r>
          </a:p>
          <a:p>
            <a:r>
              <a:rPr lang="en-GB" dirty="0"/>
              <a:t>Site </a:t>
            </a:r>
            <a:r>
              <a:rPr lang="en-GB" dirty="0" smtClean="0"/>
              <a:t>meetings and with local communities</a:t>
            </a:r>
            <a:endParaRPr lang="en-GB" dirty="0"/>
          </a:p>
          <a:p>
            <a:r>
              <a:rPr lang="en-GB" dirty="0"/>
              <a:t>Allow for sign </a:t>
            </a:r>
            <a:r>
              <a:rPr lang="en-GB" dirty="0" smtClean="0"/>
              <a:t>posts</a:t>
            </a:r>
          </a:p>
          <a:p>
            <a:r>
              <a:rPr lang="en-GB" dirty="0"/>
              <a:t>PROVISIONAL 5% FOR </a:t>
            </a:r>
            <a:r>
              <a:rPr lang="en-GB" dirty="0" smtClean="0"/>
              <a:t>CONTINGENCIES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and General Items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912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71538" y="1700213"/>
          <a:ext cx="794893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392"/>
                <a:gridCol w="735731"/>
                <a:gridCol w="1135562"/>
                <a:gridCol w="1135562"/>
                <a:gridCol w="1135562"/>
                <a:gridCol w="1135562"/>
                <a:gridCol w="113556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Cost/hr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Margin -50%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Rate/hr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Cost /day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Rate per day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Unskilled labour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2,500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3,750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20,000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30,000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Skilled labour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3,000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24,000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36,000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Headman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4,000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48,000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Foreman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40,000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60,000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Engineer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80,000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120,000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Site Manager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7,500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22,500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120,000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180,000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Driver heavy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3,500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1,750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5,250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28,000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42,000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Driver Light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3,000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1,500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4,500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24,000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36,000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Plant operator H/D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40,000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60,000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Plant operatorLH/D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4,000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48,000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Land surveyor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7,500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40,000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60,000 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Draftsman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4,000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6,000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32,000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48,000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staff Cost and Price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1556789"/>
          <a:ext cx="8712968" cy="503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864"/>
                <a:gridCol w="930296"/>
                <a:gridCol w="1162870"/>
                <a:gridCol w="1550494"/>
                <a:gridCol w="1395444"/>
              </a:tblGrid>
              <a:tr h="36318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Helvetica"/>
                        </a:rPr>
                        <a:t> Equipment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Helvetica"/>
                        </a:rPr>
                        <a:t> Unit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Helvetica"/>
                        </a:rPr>
                        <a:t>Cost/hour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Rate/hr (C+25%)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Rate per day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D4 Dozer or equivalent with blade and ripper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           35,000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43,750.00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350,000.00 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D8 Dozer or equivalent with blade and ripper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           40,000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50,000.00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400,000.00 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Wheeled excavator, bucket capacity under 1 m3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           58,000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72,500.00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580,000.00 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Track Loader, 3-4 m3 backet capacity, (Cat 973C or equivalent)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         100,000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125,000.00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1,000,000.00 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Wheeled excavator, bucket capacity 1-2 m3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           33,000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41,250.00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330,000.00 </a:t>
                      </a:r>
                    </a:p>
                  </a:txBody>
                  <a:tcPr marL="0" marR="0" marT="0" marB="0" anchor="b"/>
                </a:tc>
              </a:tr>
              <a:tr h="19213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Backhoe loader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58,000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72,500.00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580,000.00 </a:t>
                      </a:r>
                    </a:p>
                  </a:txBody>
                  <a:tcPr marL="0" marR="0" marT="0" marB="0" anchor="b"/>
                </a:tc>
              </a:tr>
              <a:tr h="23633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5t tipper lorry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          28,000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35,000.00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280,000.00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069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9t tipper lorry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Helvetica"/>
                        </a:rPr>
                        <a:t>            35,000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Helvetic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43,750.00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350,000.00 </a:t>
                      </a:r>
                    </a:p>
                  </a:txBody>
                  <a:tcPr marL="0" marR="0" marT="0" marB="0" anchor="b"/>
                </a:tc>
              </a:tr>
              <a:tr h="12506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Dump Truck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hr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           30,000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37,500.00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300,000.00 </a:t>
                      </a:r>
                    </a:p>
                  </a:txBody>
                  <a:tcPr marL="0" marR="0" marT="0" marB="0" anchor="b"/>
                </a:tc>
              </a:tr>
              <a:tr h="49380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Motorgrader, complete with scarifier (Cat. 14 or equivalent)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hr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Helvetica"/>
                        </a:rPr>
                        <a:t>            45,000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56,250.00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450,000.00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Equipment costs and pricing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groups: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Practice building up cost and price rates for key staffs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Practice to build up costs and price rates for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Magege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gravel and completion works.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What are the difficulties experienced?</a:t>
            </a:r>
          </a:p>
          <a:p>
            <a:pPr>
              <a:buNone/>
            </a:pP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Activity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Involves the accumulation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of expenses to determine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likely cost of a contract  activity or a unit of  output. </a:t>
            </a:r>
          </a:p>
          <a:p>
            <a:r>
              <a:rPr lang="en-GB" dirty="0" smtClean="0"/>
              <a:t>The unit of output could be a standard unit like a linear or square metre of road or cubic metre of gravel.</a:t>
            </a:r>
          </a:p>
          <a:p>
            <a:r>
              <a:rPr lang="en-GB" dirty="0" smtClean="0"/>
              <a:t> It could be a segment of the contract such as the construction of 500 metres of drainage or an access road to a quarry. </a:t>
            </a:r>
          </a:p>
          <a:p>
            <a:r>
              <a:rPr lang="en-GB" dirty="0" smtClean="0"/>
              <a:t>It could be an activity of the contract e.g.  Compacting gravel.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Costing Road Works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901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/>
          </a:bodyPr>
          <a:lstStyle/>
          <a:p>
            <a:pPr marL="274320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To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estimate and control </a:t>
            </a:r>
            <a:r>
              <a:rPr lang="en-GB" dirty="0">
                <a:latin typeface="Arial" pitchFamily="34" charset="0"/>
                <a:cs typeface="Arial" pitchFamily="34" charset="0"/>
              </a:rPr>
              <a:t>resources used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in road construction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274320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To determine an appropriate price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to charge for works done to: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Avoid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being uncompetitive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Avoid undercharging</a:t>
            </a:r>
          </a:p>
          <a:p>
            <a:pPr marL="274320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To compare costs and profitability of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different road contracts, components or sections.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274320" indent="-274320"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To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benchmark with competitors.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Why contractors cost road works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593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3"/>
            <a:ext cx="7408333" cy="432048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 contractor may build up costs of works activities using the zero based budgeting approach for each assignment.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From past experience a contractor may have built up costs for common activities that may still be relevant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 contractor may also use costs established by entities such as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MoWT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/FIDIC and adjust them to suit their circumstances.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Whatever approach used the costs should be reviewed after visiting the site of the works, assessing competition and examination of the project plans to suit the circumstances.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to costing works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terrain</a:t>
            </a:r>
          </a:p>
          <a:p>
            <a:r>
              <a:rPr lang="en-GB" dirty="0" smtClean="0"/>
              <a:t>The nature of soils and vegetation</a:t>
            </a:r>
          </a:p>
          <a:p>
            <a:r>
              <a:rPr lang="en-GB" dirty="0" smtClean="0"/>
              <a:t>Source of major raw materials, hardware</a:t>
            </a:r>
          </a:p>
          <a:p>
            <a:r>
              <a:rPr lang="en-GB" dirty="0" smtClean="0"/>
              <a:t>Availability of basic amenities for staff such as:</a:t>
            </a:r>
          </a:p>
          <a:p>
            <a:pPr lvl="1"/>
            <a:r>
              <a:rPr lang="en-GB" dirty="0" smtClean="0"/>
              <a:t>Accommodation, food and water</a:t>
            </a:r>
          </a:p>
          <a:p>
            <a:r>
              <a:rPr lang="en-GB" dirty="0" smtClean="0"/>
              <a:t>Source and cost of labour</a:t>
            </a:r>
          </a:p>
          <a:p>
            <a:r>
              <a:rPr lang="en-GB" dirty="0" smtClean="0"/>
              <a:t>Security of person and assets</a:t>
            </a:r>
          </a:p>
          <a:p>
            <a:pPr>
              <a:buNone/>
            </a:pPr>
            <a:r>
              <a:rPr lang="en-GB" b="1" dirty="0" smtClean="0"/>
              <a:t>Each of these would in one way or another affect the cost of works.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to watch out for on a  pre-bid site visit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Direct costs are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those necessarily incurred for the road works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materials and direct expenses.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Equipment hire or depreciation charge.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onsumables.</a:t>
            </a:r>
          </a:p>
          <a:p>
            <a:pPr lvl="1"/>
            <a:r>
              <a:rPr lang="en-US" dirty="0" smtClean="0"/>
              <a:t>Mobilization and demobilization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Indirect </a:t>
            </a:r>
            <a:r>
              <a:rPr lang="en-GB" dirty="0">
                <a:latin typeface="Arial" pitchFamily="34" charset="0"/>
                <a:cs typeface="Arial" pitchFamily="34" charset="0"/>
              </a:rPr>
              <a:t>costs (overheads)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e.g.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dirty="0" smtClean="0"/>
              <a:t>Costs of head office</a:t>
            </a:r>
          </a:p>
          <a:p>
            <a:pPr lvl="1"/>
            <a:r>
              <a:rPr lang="en-GB" dirty="0" smtClean="0"/>
              <a:t>Administrative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expenses 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Management emoluments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Data processing</a:t>
            </a:r>
          </a:p>
          <a:p>
            <a:pPr lvl="1">
              <a:buNone/>
            </a:pPr>
            <a:r>
              <a:rPr lang="en-US" dirty="0" smtClean="0"/>
              <a:t>A suitable absorption  rate may be used to cater for indirect costs.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road works costs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612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Site preparatory costs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Setting out and site clearing costs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Earth works costs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Drainage works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Gravelling and completion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Preliminary and generals items</a:t>
            </a:r>
          </a:p>
          <a:p>
            <a:pPr>
              <a:buNone/>
            </a:pPr>
            <a:r>
              <a:rPr lang="en-GB" dirty="0" smtClean="0"/>
              <a:t>To determine costs, break down the components into simple measurable lower level activities.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components of gravel roads costs (level1)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554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Establishment of camps and their maintenance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Construction of access road to quarry sites and its maintenance:</a:t>
            </a:r>
          </a:p>
          <a:p>
            <a:pPr lvl="1"/>
            <a:r>
              <a:rPr lang="en-GB" dirty="0" smtClean="0"/>
              <a:t>Construction of access roads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Maintenance of access roads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Construction of diversions and their maintenance </a:t>
            </a:r>
          </a:p>
          <a:p>
            <a:pPr lvl="1"/>
            <a:r>
              <a:rPr lang="en-GB" dirty="0" smtClean="0"/>
              <a:t>Construction of diversions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Maintenance of diversions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These are costs essential to administer, access materials for road construction and to also allow traffic to flow during works (traffic count).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Site preparatory works – lower level activities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12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64B065-0FBF-42E9-B1BE-BD190843C750}"/>
</file>

<file path=customXml/itemProps2.xml><?xml version="1.0" encoding="utf-8"?>
<ds:datastoreItem xmlns:ds="http://schemas.openxmlformats.org/officeDocument/2006/customXml" ds:itemID="{6B058BE0-88C2-46CC-949C-E4F62A5A6FAC}"/>
</file>

<file path=customXml/itemProps3.xml><?xml version="1.0" encoding="utf-8"?>
<ds:datastoreItem xmlns:ds="http://schemas.openxmlformats.org/officeDocument/2006/customXml" ds:itemID="{07DDFB58-A646-45B9-BAB8-9434819479A9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3332</TotalTime>
  <Words>2154</Words>
  <Application>Microsoft Office PowerPoint</Application>
  <PresentationFormat>On-screen Show (4:3)</PresentationFormat>
  <Paragraphs>708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   Costing and Pricing of Road Works: Building up of rates    </vt:lpstr>
      <vt:lpstr>Objectives of the Session </vt:lpstr>
      <vt:lpstr>Costing Road Works </vt:lpstr>
      <vt:lpstr>Why contractors cost road works </vt:lpstr>
      <vt:lpstr>Approach to costing works</vt:lpstr>
      <vt:lpstr>What to watch out for on a  pre-bid site visit</vt:lpstr>
      <vt:lpstr>Components of road works costs  </vt:lpstr>
      <vt:lpstr>Common components of gravel roads costs (level1)</vt:lpstr>
      <vt:lpstr>Site preparatory works – lower level activities</vt:lpstr>
      <vt:lpstr>Site preparatory works – lower level activities</vt:lpstr>
      <vt:lpstr>Site preparatory works – lower level activities</vt:lpstr>
      <vt:lpstr>Building up costs – Example of construction of the access road</vt:lpstr>
      <vt:lpstr>Building up costs: Example of maintenance of the access roads</vt:lpstr>
      <vt:lpstr>Earth Works Activity</vt:lpstr>
      <vt:lpstr>Earth Works Activity</vt:lpstr>
      <vt:lpstr>Example of Costing and Rate determination:  Rehabilitation of existing road formation</vt:lpstr>
      <vt:lpstr>Example of Costing and Rate determination: Removal of chocked culverts</vt:lpstr>
      <vt:lpstr>Example of Costing and Rate determination: Opening of drains</vt:lpstr>
      <vt:lpstr>Example of summary costing and Pricing: Rehabilitation of existing road formation  </vt:lpstr>
      <vt:lpstr>Example of labour based costing and pricing rates </vt:lpstr>
      <vt:lpstr>Preliminary and General Items</vt:lpstr>
      <vt:lpstr>Example of staff Cost and Price rates</vt:lpstr>
      <vt:lpstr>Example of Equipment costs and pricing rates</vt:lpstr>
      <vt:lpstr>Group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BILLS OF QUANTITIES FOR THE REHABILITATION OF KANUSHU-MAGEGE ROAD</dc:title>
  <dc:creator>YOUNG</dc:creator>
  <cp:lastModifiedBy>Semmanda</cp:lastModifiedBy>
  <cp:revision>211</cp:revision>
  <dcterms:created xsi:type="dcterms:W3CDTF">2013-08-27T09:30:46Z</dcterms:created>
  <dcterms:modified xsi:type="dcterms:W3CDTF">2013-11-24T05:35:18Z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