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70" r:id="rId3"/>
    <p:sldId id="265" r:id="rId4"/>
    <p:sldId id="273" r:id="rId5"/>
    <p:sldId id="268" r:id="rId6"/>
    <p:sldId id="274" r:id="rId7"/>
    <p:sldId id="275" r:id="rId8"/>
    <p:sldId id="276" r:id="rId9"/>
    <p:sldId id="277" r:id="rId10"/>
    <p:sldId id="278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" initials="DG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925" autoAdjust="0"/>
  </p:normalViewPr>
  <p:slideViewPr>
    <p:cSldViewPr>
      <p:cViewPr>
        <p:scale>
          <a:sx n="112" d="100"/>
          <a:sy n="112" d="100"/>
        </p:scale>
        <p:origin x="136" y="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7" Type="http://schemas.openxmlformats.org/officeDocument/2006/relationships/slide" Target="slides/slide6.xml"/><Relationship Id="rId16" Type="http://schemas.openxmlformats.org/officeDocument/2006/relationships/presProps" Target="presProps.xml"/><Relationship Id="rId2" Type="http://schemas.openxmlformats.org/officeDocument/2006/relationships/slide" Target="slides/slide1.xml"/><Relationship Id="rId20" Type="http://schemas.openxmlformats.org/officeDocument/2006/relationships/customXml" Target="../customXml/item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commentAuthors" Target="commentAuthors.xml"/><Relationship Id="rId5" Type="http://schemas.openxmlformats.org/officeDocument/2006/relationships/slide" Target="slides/slide4.xml"/><Relationship Id="rId19" Type="http://schemas.openxmlformats.org/officeDocument/2006/relationships/tableStyles" Target="tableStyles.xml"/><Relationship Id="rId10" Type="http://schemas.openxmlformats.org/officeDocument/2006/relationships/slide" Target="slides/slide9.xml"/><Relationship Id="rId14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CDF946-7D5B-4AD3-AEF7-40F715AADA98}" type="datetimeFigureOut">
              <a:rPr lang="en-GB" smtClean="0"/>
              <a:pPr/>
              <a:t>30/11/2013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574F0-2ECE-4B68-BB62-A61B533945C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0516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574F0-2ECE-4B68-BB62-A61B533945CC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</a:t>
            </a:r>
            <a:r>
              <a:rPr lang="en-US" baseline="0" dirty="0" smtClean="0"/>
              <a:t> Note: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But </a:t>
            </a:r>
            <a:r>
              <a:rPr lang="en-US" baseline="0" dirty="0" smtClean="0"/>
              <a:t>n</a:t>
            </a:r>
            <a:r>
              <a:rPr lang="en-US" dirty="0" smtClean="0"/>
              <a:t>owhere in this section does it cover the building up of “Unit Rates” for </a:t>
            </a:r>
            <a:r>
              <a:rPr lang="en-US" dirty="0" err="1" smtClean="0"/>
              <a:t>BoQ</a:t>
            </a:r>
            <a:r>
              <a:rPr lang="en-US" baseline="0" dirty="0" smtClean="0"/>
              <a:t> activities using </a:t>
            </a:r>
            <a:r>
              <a:rPr lang="en-US" baseline="0" dirty="0" err="1" smtClean="0"/>
              <a:t>Labour</a:t>
            </a:r>
            <a:r>
              <a:rPr lang="en-US" baseline="0" dirty="0" smtClean="0"/>
              <a:t>, Plant and Material cost component to calculate a m2 rate or linear </a:t>
            </a:r>
            <a:r>
              <a:rPr lang="en-US" baseline="0" dirty="0" err="1" smtClean="0"/>
              <a:t>metre</a:t>
            </a:r>
            <a:r>
              <a:rPr lang="en-US" baseline="0" dirty="0" smtClean="0"/>
              <a:t> rate etc.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574F0-2ECE-4B68-BB62-A61B533945CC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DG Notes:</a:t>
            </a:r>
          </a:p>
          <a:p>
            <a:endParaRPr lang="en-US" dirty="0" smtClean="0"/>
          </a:p>
          <a:p>
            <a:pPr marL="228600" indent="-228600">
              <a:buAutoNum type="arabicPeriod"/>
            </a:pPr>
            <a:r>
              <a:rPr lang="en-GB" dirty="0" smtClean="0"/>
              <a:t>What does this mean? What are standard costs? Does it mean "standard BOQ items or activities? David	25/09/2013</a:t>
            </a:r>
          </a:p>
          <a:p>
            <a:pPr marL="228600" indent="-228600">
              <a:buAutoNum type="arabicPeriod"/>
            </a:pPr>
            <a:endParaRPr lang="en-GB" dirty="0" smtClean="0"/>
          </a:p>
          <a:p>
            <a:pPr marL="228600" indent="-228600">
              <a:buAutoNum type="arabicPeriod"/>
            </a:pPr>
            <a:r>
              <a:rPr lang="en-GB" dirty="0" smtClean="0"/>
              <a:t>I am not familiar with the expression “zero budget/cost approach”.  What does it mean?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r>
              <a:rPr lang="en-GB" dirty="0" smtClean="0"/>
              <a:t>Why is the Contractor  expected</a:t>
            </a:r>
            <a:r>
              <a:rPr lang="en-GB" baseline="0" dirty="0" smtClean="0"/>
              <a:t> to </a:t>
            </a:r>
            <a:r>
              <a:rPr lang="en-GB" dirty="0" smtClean="0"/>
              <a:t>develop his own BOQ?.  The</a:t>
            </a:r>
            <a:r>
              <a:rPr lang="en-GB" baseline="0" dirty="0" smtClean="0"/>
              <a:t> </a:t>
            </a:r>
            <a:r>
              <a:rPr lang="en-GB" baseline="0" dirty="0" err="1" smtClean="0"/>
              <a:t>BoQ</a:t>
            </a:r>
            <a:r>
              <a:rPr lang="en-GB" baseline="0" dirty="0" smtClean="0"/>
              <a:t> is prepared </a:t>
            </a:r>
            <a:r>
              <a:rPr lang="en-GB" dirty="0" smtClean="0"/>
              <a:t>by the Consultant and provided to the Contractor as part of the tender documents.  If not the is the Contractor expected to submit a Lump Sum bid? If so that will change his approach to pricing/costing the works.</a:t>
            </a:r>
          </a:p>
          <a:p>
            <a:pPr marL="228600" indent="-228600">
              <a:buAutoNum type="arabicPeriod"/>
            </a:pPr>
            <a:endParaRPr lang="en-US" dirty="0" smtClean="0"/>
          </a:p>
          <a:p>
            <a:pPr marL="228600" indent="-228600">
              <a:buAutoNum type="arabicPeriod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574F0-2ECE-4B68-BB62-A61B533945CC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574F0-2ECE-4B68-BB62-A61B533945CC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Relationship Id="rId3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CD90-207A-4BF5-9608-1EE08E08A46A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495" y="-20955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" y="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7BE12-D270-41F4-9BCE-ED7D913F2101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F6FB0-27B1-4306-A1AE-E34A81EDA402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00808"/>
            <a:ext cx="7408333" cy="442535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800">
                <a:latin typeface="Arial" pitchFamily="34" charset="0"/>
                <a:cs typeface="Arial" pitchFamily="34" charset="0"/>
              </a:defRPr>
            </a:lvl3pPr>
            <a:lvl4pPr>
              <a:defRPr sz="2800">
                <a:latin typeface="Arial" pitchFamily="34" charset="0"/>
                <a:cs typeface="Arial" pitchFamily="34" charset="0"/>
              </a:defRPr>
            </a:lvl4pPr>
            <a:lvl5pPr>
              <a:defRPr sz="2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076A0-7729-4B3F-8EE2-F5FA2EE974EB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16" y="124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847" y="124"/>
            <a:ext cx="1881505" cy="499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E387-E797-423C-BCF2-841F33718A89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51FA-E18D-4298-B4A5-7D0473291C80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5BCB9-A118-49D4-8060-0804616C984B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B83FD-6EDE-4BA0-8928-BF5113777696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9C682-710E-407B-BA61-431101E8E92E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8346B-1DE7-4C21-AB6E-9B2F32640282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6AFC7-EC39-456F-8E97-466E28B1CDB6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BE74D98-D700-41CF-9D2B-62E7A73E849D}" type="datetime1">
              <a:rPr lang="en-GB" smtClean="0"/>
              <a:pPr/>
              <a:t>30/11/2013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53D0DFF-88DA-4F8A-AAEB-11AA21F101C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>
                <a:solidFill>
                  <a:schemeClr val="bg1"/>
                </a:solidFill>
              </a:rPr>
              <a:t>Costing and Pricing of Road Works:</a:t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dirty="0" smtClean="0">
                <a:solidFill>
                  <a:schemeClr val="bg1"/>
                </a:solidFill>
              </a:rPr>
              <a:t>Pricing  of bids</a:t>
            </a:r>
            <a:br>
              <a:rPr lang="en-GB" sz="3600" dirty="0" smtClean="0">
                <a:solidFill>
                  <a:schemeClr val="bg1"/>
                </a:solidFill>
              </a:rPr>
            </a:br>
            <a:r>
              <a:rPr lang="en-GB" sz="3600" dirty="0" smtClean="0"/>
              <a:t/>
            </a:r>
            <a:br>
              <a:rPr lang="en-GB" sz="3600" dirty="0" smtClean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473200"/>
          </a:xfrm>
        </p:spPr>
        <p:txBody>
          <a:bodyPr>
            <a:normAutofit/>
          </a:bodyPr>
          <a:lstStyle/>
          <a:p>
            <a:r>
              <a:rPr lang="en-GB" sz="4400" dirty="0" smtClean="0"/>
              <a:t>Module 6 session six</a:t>
            </a:r>
          </a:p>
        </p:txBody>
      </p:sp>
    </p:spTree>
    <p:extLst>
      <p:ext uri="{BB962C8B-B14F-4D97-AF65-F5344CB8AC3E}">
        <p14:creationId xmlns:p14="http://schemas.microsoft.com/office/powerpoint/2010/main" val="369067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348881"/>
            <a:ext cx="7408333" cy="2880320"/>
          </a:xfrm>
        </p:spPr>
        <p:txBody>
          <a:bodyPr/>
          <a:lstStyle/>
          <a:p>
            <a:r>
              <a:rPr lang="en-US" dirty="0" smtClean="0"/>
              <a:t>Maximize technical scores</a:t>
            </a:r>
          </a:p>
          <a:p>
            <a:r>
              <a:rPr lang="en-US" dirty="0" smtClean="0"/>
              <a:t>Seek for low cost competitive advantages</a:t>
            </a:r>
          </a:p>
          <a:p>
            <a:r>
              <a:rPr lang="en-US" dirty="0" smtClean="0"/>
              <a:t>Select moderate markup policy</a:t>
            </a:r>
          </a:p>
          <a:p>
            <a:r>
              <a:rPr lang="en-US" dirty="0" smtClean="0"/>
              <a:t>Target volume (turnover)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Winning strategy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All groups: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Price the </a:t>
            </a:r>
            <a:r>
              <a:rPr lang="en-GB" dirty="0" err="1" smtClean="0">
                <a:solidFill>
                  <a:schemeClr val="bg2">
                    <a:lumMod val="25000"/>
                  </a:schemeClr>
                </a:solidFill>
              </a:rPr>
              <a:t>Magege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 Road Works 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BOQ using the calculated rates provided.</a:t>
            </a:r>
            <a:endParaRPr lang="en-GB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Using 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the calculated rates provided, 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comment on the reasonableness of the bid.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Analyse the profits expected from the job and assess its reasonableness bearing in mind the funds invested.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Discuss the common factors that make contractors fail to win tenders.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Group Activity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GB" dirty="0"/>
              <a:t>Interpret the bills of quantities for appropriate </a:t>
            </a:r>
            <a:r>
              <a:rPr lang="en-GB" dirty="0" smtClean="0"/>
              <a:t>pricing</a:t>
            </a:r>
          </a:p>
          <a:p>
            <a:pPr marL="514350" indent="-514350">
              <a:buFont typeface="+mj-lt"/>
              <a:buAutoNum type="arabicParenR"/>
            </a:pPr>
            <a:r>
              <a:rPr lang="en-GB" dirty="0" smtClean="0"/>
              <a:t>Practice pricing of bidding documents </a:t>
            </a:r>
            <a:endParaRPr lang="en-US" dirty="0" smtClean="0"/>
          </a:p>
          <a:p>
            <a:pPr marL="514350" lvl="0" indent="-514350">
              <a:buFont typeface="+mj-lt"/>
              <a:buAutoNum type="arabicParenR"/>
            </a:pPr>
            <a:r>
              <a:rPr lang="en-GB" dirty="0" smtClean="0"/>
              <a:t>Use </a:t>
            </a:r>
            <a:r>
              <a:rPr lang="en-GB" dirty="0"/>
              <a:t>scenarios to </a:t>
            </a:r>
            <a:r>
              <a:rPr lang="en-GB" dirty="0" smtClean="0"/>
              <a:t>determine </a:t>
            </a:r>
            <a:r>
              <a:rPr lang="en-GB" dirty="0"/>
              <a:t>revenue and profitability of a contract 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the Session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91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00808"/>
            <a:ext cx="7408333" cy="4353347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Involves the application of predetermined activity or unit pricing rates to the bills of quantities and appropriate tax rates to </a:t>
            </a:r>
            <a:r>
              <a:rPr lang="en-GB" dirty="0">
                <a:solidFill>
                  <a:schemeClr val="bg2">
                    <a:lumMod val="25000"/>
                  </a:schemeClr>
                </a:solidFill>
              </a:rPr>
              <a:t>determine 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the bidding price (with or without taxation).</a:t>
            </a:r>
          </a:p>
          <a:p>
            <a:r>
              <a:rPr lang="en-US" dirty="0" smtClean="0"/>
              <a:t>By use of excel, it is possible to play around the bidding document while making different scenarios particularly about margins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Pricing Road Works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159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1772816"/>
            <a:ext cx="7408333" cy="4425355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A contractor should use works costs developed over a period of time and applies appropriate </a:t>
            </a:r>
            <a:r>
              <a:rPr lang="en-GB" dirty="0" err="1" smtClean="0">
                <a:solidFill>
                  <a:schemeClr val="bg2">
                    <a:lumMod val="25000"/>
                  </a:schemeClr>
                </a:solidFill>
              </a:rPr>
              <a:t>markup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 to determine unit pricing rates. 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The costs may be varied to suit the changing market environment  and factors seen during site visits</a:t>
            </a:r>
          </a:p>
          <a:p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The </a:t>
            </a:r>
            <a:r>
              <a:rPr lang="en-GB" dirty="0" err="1" smtClean="0">
                <a:solidFill>
                  <a:schemeClr val="bg2">
                    <a:lumMod val="25000"/>
                  </a:schemeClr>
                </a:solidFill>
              </a:rPr>
              <a:t>markup</a:t>
            </a:r>
            <a:r>
              <a:rPr lang="en-GB" dirty="0" smtClean="0">
                <a:solidFill>
                  <a:schemeClr val="bg2">
                    <a:lumMod val="25000"/>
                  </a:schemeClr>
                </a:solidFill>
              </a:rPr>
              <a:t> should also be reviewed considering anticipated competition and bid evaluation methodology.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Approach to pricing road works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>
            <a:normAutofit fontScale="925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Understand the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BoQs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and select appropriate rates to them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Check the multiplications and the additions carefully to ensure the bid is free of arithmetic errors</a:t>
            </a:r>
          </a:p>
          <a:p>
            <a:r>
              <a:rPr lang="en-GB" dirty="0" smtClean="0"/>
              <a:t>Apply appropriate tax rates where applicable (usually VAT)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Examine the final bid price for reasonableness, competitiveness and profitability.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Applying pricing rates  to road 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49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1700808"/>
            <a:ext cx="7408333" cy="442535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Set up the BOQ on Excel worksheet with costs, margins and price carried to a summary worksheet.</a:t>
            </a:r>
          </a:p>
          <a:p>
            <a:r>
              <a:rPr lang="en-US" dirty="0" smtClean="0"/>
              <a:t>Apply different costs scenarios where there are opportunities for cost cutting to see the effect on revenues (bid price) and profit. </a:t>
            </a:r>
          </a:p>
          <a:p>
            <a:r>
              <a:rPr lang="en-US" dirty="0" smtClean="0"/>
              <a:t>Apply different margins to cost and evaluate the impact on revenue and profit</a:t>
            </a:r>
          </a:p>
          <a:p>
            <a:r>
              <a:rPr lang="en-US" dirty="0" smtClean="0"/>
              <a:t>Relate the outcome to return on capital invested.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scenarios to assess impact on revenue and profitability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-1" y="1700211"/>
          <a:ext cx="9144000" cy="4921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1"/>
                <a:gridCol w="2304256"/>
                <a:gridCol w="2267743"/>
              </a:tblGrid>
              <a:tr h="59331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Specification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Scenario one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Scenario two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75436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Overhead  absorption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7.5%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10%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331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Margin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30%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20%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28391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Cost of works (</a:t>
                      </a:r>
                      <a:r>
                        <a:rPr lang="en-US" sz="2800" dirty="0" err="1" smtClean="0">
                          <a:latin typeface="Arial" pitchFamily="34" charset="0"/>
                          <a:cs typeface="Arial" pitchFamily="34" charset="0"/>
                        </a:rPr>
                        <a:t>shs</a:t>
                      </a:r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 73,324,099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74,621,715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331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Margin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21,149,054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14,325,843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331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Bid</a:t>
                      </a:r>
                      <a:r>
                        <a:rPr lang="en-US" sz="2800" baseline="0" dirty="0" smtClean="0">
                          <a:latin typeface="Arial" pitchFamily="34" charset="0"/>
                          <a:cs typeface="Arial" pitchFamily="34" charset="0"/>
                        </a:rPr>
                        <a:t> (Revenue)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94,473,153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88,947,558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9331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Return on Investment (pa)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115%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itchFamily="34" charset="0"/>
                          <a:cs typeface="Arial" pitchFamily="34" charset="0"/>
                        </a:rPr>
                        <a:t>77%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bid scenarios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-1" y="1700213"/>
          <a:ext cx="914400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2136"/>
                <a:gridCol w="1007390"/>
                <a:gridCol w="2092272"/>
                <a:gridCol w="271220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Scores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Evaluation criteria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Weight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Bid one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Bid two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Technical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85%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78%</a:t>
                      </a:r>
                      <a:endParaRPr lang="en-US" sz="2400" dirty="0"/>
                    </a:p>
                  </a:txBody>
                  <a:tcPr/>
                </a:tc>
              </a:tr>
              <a:tr h="400243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Rank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00243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Financial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79%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Rank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Technical &amp; Financial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83.2%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84.6%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Award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Note how the best technical proposal loses the job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the bids – scenario 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23528" y="1700213"/>
          <a:ext cx="8496944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7964"/>
                <a:gridCol w="1000640"/>
                <a:gridCol w="1308530"/>
                <a:gridCol w="330981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Scores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Evaluation criteria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Bid one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Bid two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Technical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78%</a:t>
                      </a:r>
                      <a:endParaRPr lang="en-US" sz="2400" dirty="0"/>
                    </a:p>
                  </a:txBody>
                  <a:tcPr/>
                </a:tc>
              </a:tr>
              <a:tr h="400243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Rank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400243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Financial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79%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Rank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Technical &amp; Financial 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100%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86.7%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84.6%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Award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If Bid one beats Bid two by more than 9 points it wins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D0DFF-88DA-4F8A-AAEB-11AA21F101CD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of the bids – scenario 2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2BF2CC-C66C-4A1A-A856-CE59083F0789}"/>
</file>

<file path=customXml/itemProps2.xml><?xml version="1.0" encoding="utf-8"?>
<ds:datastoreItem xmlns:ds="http://schemas.openxmlformats.org/officeDocument/2006/customXml" ds:itemID="{4E9BD74D-8D98-4F2E-A925-2C008BED6672}"/>
</file>

<file path=customXml/itemProps3.xml><?xml version="1.0" encoding="utf-8"?>
<ds:datastoreItem xmlns:ds="http://schemas.openxmlformats.org/officeDocument/2006/customXml" ds:itemID="{D6649289-2DCD-4606-97C5-AE6C49F97BED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1976</TotalTime>
  <Words>594</Words>
  <Application>Microsoft Macintosh PowerPoint</Application>
  <PresentationFormat>On-screen Show (4:3)</PresentationFormat>
  <Paragraphs>135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   Costing and Pricing of Road Works: Pricing  of bids  </vt:lpstr>
      <vt:lpstr>Objectives of the Session </vt:lpstr>
      <vt:lpstr>Pricing Road Works </vt:lpstr>
      <vt:lpstr>Approach to pricing road works</vt:lpstr>
      <vt:lpstr>Applying pricing rates  to road works</vt:lpstr>
      <vt:lpstr>Using scenarios to assess impact on revenue and profitability </vt:lpstr>
      <vt:lpstr>Example of bid scenarios</vt:lpstr>
      <vt:lpstr>Evaluation of the bids – scenario 1</vt:lpstr>
      <vt:lpstr>Evaluation of the bids – scenario 2</vt:lpstr>
      <vt:lpstr>Winning strategy</vt:lpstr>
      <vt:lpstr>Group Activity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BILLS OF QUANTITIES FOR THE REHABILITATION OF KANUSHU-MAGEGE ROAD</dc:title>
  <dc:creator>YOUNG</dc:creator>
  <cp:lastModifiedBy>Patrick Griffith</cp:lastModifiedBy>
  <cp:revision>164</cp:revision>
  <dcterms:created xsi:type="dcterms:W3CDTF">2013-08-27T09:30:46Z</dcterms:created>
  <dcterms:modified xsi:type="dcterms:W3CDTF">2013-11-30T12:59:42Z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