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0"/>
  </p:notesMasterIdLst>
  <p:sldIdLst>
    <p:sldId id="256" r:id="rId2"/>
    <p:sldId id="258" r:id="rId3"/>
    <p:sldId id="259" r:id="rId4"/>
    <p:sldId id="263" r:id="rId5"/>
    <p:sldId id="272" r:id="rId6"/>
    <p:sldId id="265" r:id="rId7"/>
    <p:sldId id="332" r:id="rId8"/>
    <p:sldId id="333" r:id="rId9"/>
    <p:sldId id="331" r:id="rId10"/>
    <p:sldId id="334" r:id="rId11"/>
    <p:sldId id="324" r:id="rId12"/>
    <p:sldId id="311" r:id="rId13"/>
    <p:sldId id="275" r:id="rId14"/>
    <p:sldId id="276" r:id="rId15"/>
    <p:sldId id="327" r:id="rId16"/>
    <p:sldId id="305" r:id="rId17"/>
    <p:sldId id="336" r:id="rId18"/>
    <p:sldId id="335" r:id="rId19"/>
    <p:sldId id="330" r:id="rId20"/>
    <p:sldId id="329" r:id="rId21"/>
    <p:sldId id="337" r:id="rId22"/>
    <p:sldId id="318" r:id="rId23"/>
    <p:sldId id="319" r:id="rId24"/>
    <p:sldId id="320" r:id="rId25"/>
    <p:sldId id="321" r:id="rId26"/>
    <p:sldId id="322" r:id="rId27"/>
    <p:sldId id="338" r:id="rId28"/>
    <p:sldId id="339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" initials="DG" lastIdx="11" clrIdx="0"/>
  <p:cmAuthor id="1" name="Cross Roads" initials="CR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16" autoAdjust="0"/>
  </p:normalViewPr>
  <p:slideViewPr>
    <p:cSldViewPr>
      <p:cViewPr>
        <p:scale>
          <a:sx n="60" d="100"/>
          <a:sy n="60" d="100"/>
        </p:scale>
        <p:origin x="-7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38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00248-AD3E-4B3C-9511-498092A7B268}" type="datetimeFigureOut">
              <a:rPr lang="en-GB" smtClean="0"/>
              <a:pPr/>
              <a:t>24/11/2013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F3C71-4303-4EED-AD01-7C797B47B1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727421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F3C71-4303-4EED-AD01-7C797B47B105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F3C71-4303-4EED-AD01-7C797B47B105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F3C71-4303-4EED-AD01-7C797B47B105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970E-8387-40FE-A70A-76B055300FD5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7" name="Picture 16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3281" y="0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D1A6-734D-462A-B6FC-EFFAD3CA1858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03477-67F2-42D5-9994-8A187AB07D20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800">
                <a:latin typeface="Arial" pitchFamily="34" charset="0"/>
                <a:cs typeface="Arial" pitchFamily="34" charset="0"/>
              </a:defRPr>
            </a:lvl3pPr>
            <a:lvl4pPr>
              <a:defRPr sz="2800">
                <a:latin typeface="Arial" pitchFamily="34" charset="0"/>
                <a:cs typeface="Arial" pitchFamily="34" charset="0"/>
              </a:defRPr>
            </a:lvl4pPr>
            <a:lvl5pPr>
              <a:defRPr sz="2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9AF3-07BB-4398-B879-D11F320C4121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6310" cy="882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:\Users\CROSSR~1\AppData\Local\Temp\CrossRoads Logo with Slogan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0"/>
            <a:ext cx="1881505" cy="499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9F02-73F8-4ABB-8F1C-9633F2340D58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Picture 14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3E1F-A3DF-43EB-A628-05CDB5425B60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1C31-FD34-4324-A05E-F54A65EB12B2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79B5-2E3E-4BD5-A2A4-1114BC82BE55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8BD7-B2B3-4E8D-B6B4-B3079B5B1AF2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71E4-5DE3-4306-B3CE-FF38AB12C0EC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13C3-4D78-4DC3-B211-101B30760E2F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958DD4D-E503-43AC-83C2-CEAA1ADC5847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7C285BB-AE6A-4E77-A975-55ADA91097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Evaluation of Bids and Contract Award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Module 6: Session 7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09800"/>
            <a:ext cx="7408333" cy="3916363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GB" dirty="0" smtClean="0"/>
              <a:t>Certificate of incorporation. </a:t>
            </a:r>
            <a:endParaRPr lang="en-US" dirty="0" smtClean="0"/>
          </a:p>
          <a:p>
            <a:pPr lvl="1"/>
            <a:r>
              <a:rPr lang="en-GB" dirty="0" smtClean="0"/>
              <a:t>Valid trading license.</a:t>
            </a:r>
            <a:endParaRPr lang="en-US" dirty="0" smtClean="0"/>
          </a:p>
          <a:p>
            <a:pPr lvl="1"/>
            <a:r>
              <a:rPr lang="en-GB" dirty="0" smtClean="0"/>
              <a:t>VAT registration certificate, if applicable</a:t>
            </a:r>
            <a:endParaRPr lang="en-US" dirty="0" smtClean="0"/>
          </a:p>
          <a:p>
            <a:pPr lvl="1"/>
            <a:r>
              <a:rPr lang="en-GB" dirty="0" smtClean="0"/>
              <a:t>Income tax clearance certificate</a:t>
            </a:r>
            <a:endParaRPr lang="en-US" dirty="0" smtClean="0"/>
          </a:p>
          <a:p>
            <a:pPr lvl="1"/>
            <a:r>
              <a:rPr lang="en-GB" dirty="0" smtClean="0"/>
              <a:t>Powers of attorney </a:t>
            </a:r>
          </a:p>
          <a:p>
            <a:pPr lvl="1"/>
            <a:r>
              <a:rPr lang="en-GB" dirty="0" smtClean="0"/>
              <a:t>Bid bond/security</a:t>
            </a:r>
          </a:p>
          <a:p>
            <a:pPr lvl="1"/>
            <a:r>
              <a:rPr lang="en-GB" dirty="0" smtClean="0"/>
              <a:t>Bond Validity Period</a:t>
            </a:r>
          </a:p>
          <a:p>
            <a:pPr lvl="1"/>
            <a:r>
              <a:rPr lang="en-GB" dirty="0" smtClean="0"/>
              <a:t>Audited financial statements</a:t>
            </a:r>
          </a:p>
          <a:p>
            <a:pPr lvl="1"/>
            <a:r>
              <a:rPr lang="en-GB" dirty="0" smtClean="0"/>
              <a:t>Certain declarations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Preliminary Evaluation Requirements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221163"/>
          </a:xfrm>
        </p:spPr>
        <p:txBody>
          <a:bodyPr>
            <a:normAutofit lnSpcReduction="10000"/>
          </a:bodyPr>
          <a:lstStyle/>
          <a:p>
            <a:pPr marL="759143" lvl="1" indent="-457200">
              <a:buFont typeface="+mj-lt"/>
              <a:buAutoNum type="arabicParenR"/>
            </a:pPr>
            <a:r>
              <a:rPr lang="en-GB" dirty="0" smtClean="0"/>
              <a:t>Submission </a:t>
            </a:r>
            <a:r>
              <a:rPr lang="en-GB" dirty="0"/>
              <a:t>of the bid in a required format </a:t>
            </a:r>
            <a:endParaRPr lang="en-US" dirty="0"/>
          </a:p>
          <a:p>
            <a:pPr marL="759143" lvl="1" indent="-457200">
              <a:buFont typeface="+mj-lt"/>
              <a:buAutoNum type="arabicParenR"/>
            </a:pPr>
            <a:r>
              <a:rPr lang="en-GB" dirty="0"/>
              <a:t>Delivery </a:t>
            </a:r>
            <a:r>
              <a:rPr lang="en-GB" dirty="0" smtClean="0"/>
              <a:t>within </a:t>
            </a:r>
            <a:r>
              <a:rPr lang="en-GB" dirty="0"/>
              <a:t>required time</a:t>
            </a:r>
            <a:endParaRPr lang="en-US" dirty="0"/>
          </a:p>
          <a:p>
            <a:pPr marL="759143" lvl="1" indent="-457200">
              <a:buFont typeface="+mj-lt"/>
              <a:buAutoNum type="arabicParenR"/>
            </a:pPr>
            <a:r>
              <a:rPr lang="en-GB" dirty="0"/>
              <a:t>Correct bid Validity </a:t>
            </a:r>
            <a:endParaRPr lang="en-US" dirty="0"/>
          </a:p>
          <a:p>
            <a:pPr marL="759143" lvl="1" indent="-457200">
              <a:buFont typeface="+mj-lt"/>
              <a:buAutoNum type="arabicParenR"/>
            </a:pPr>
            <a:r>
              <a:rPr lang="en-GB" dirty="0"/>
              <a:t>Signature and authorisation of bids</a:t>
            </a:r>
            <a:endParaRPr lang="en-US" dirty="0"/>
          </a:p>
          <a:p>
            <a:pPr marL="759143" lvl="1" indent="-457200">
              <a:buFont typeface="+mj-lt"/>
              <a:buAutoNum type="arabicParenR"/>
            </a:pPr>
            <a:r>
              <a:rPr lang="en-GB" dirty="0"/>
              <a:t>Any additional documents included</a:t>
            </a:r>
            <a:endParaRPr lang="en-US" dirty="0"/>
          </a:p>
          <a:p>
            <a:pPr marL="759143" lvl="1" indent="-457200">
              <a:buFont typeface="+mj-lt"/>
              <a:buAutoNum type="arabicParenR"/>
            </a:pPr>
            <a:r>
              <a:rPr lang="en-GB" dirty="0"/>
              <a:t>Correct number of </a:t>
            </a:r>
            <a:r>
              <a:rPr lang="en-GB" dirty="0" smtClean="0"/>
              <a:t>copies and envelopes (say 2 in 1)</a:t>
            </a:r>
          </a:p>
          <a:p>
            <a:pPr marL="759143" lvl="1" indent="-457200">
              <a:buFont typeface="+mj-lt"/>
              <a:buAutoNum type="arabicParenR"/>
            </a:pPr>
            <a:r>
              <a:rPr lang="en-GB" dirty="0" smtClean="0"/>
              <a:t>Signature of documents</a:t>
            </a:r>
          </a:p>
          <a:p>
            <a:pPr marL="759143" lvl="1" indent="-457200">
              <a:buFont typeface="+mj-lt"/>
              <a:buAutoNum type="arabicParenR"/>
            </a:pPr>
            <a:endParaRPr lang="en-GB" dirty="0" smtClean="0"/>
          </a:p>
          <a:p>
            <a:pPr marL="759143" lvl="1" indent="-457200">
              <a:buFont typeface="+mj-lt"/>
              <a:buAutoNum type="arabicParenR"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Other Administrative Compliance checks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393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221163"/>
          </a:xfrm>
        </p:spPr>
        <p:txBody>
          <a:bodyPr/>
          <a:lstStyle/>
          <a:p>
            <a:r>
              <a:rPr lang="en-GB" dirty="0" smtClean="0"/>
              <a:t>Quality and cost based evaluation</a:t>
            </a:r>
          </a:p>
          <a:p>
            <a:r>
              <a:rPr lang="en-GB" dirty="0" smtClean="0"/>
              <a:t>Quality based selection</a:t>
            </a:r>
          </a:p>
          <a:p>
            <a:r>
              <a:rPr lang="en-GB" dirty="0" smtClean="0"/>
              <a:t>Fixed budget selection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Least cost selection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Technical compliance least cost selection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evaluation methods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04999"/>
            <a:ext cx="7408333" cy="4038601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Considers first, the </a:t>
            </a:r>
            <a:r>
              <a:rPr lang="en-US" dirty="0"/>
              <a:t>technical quality and </a:t>
            </a:r>
            <a:r>
              <a:rPr lang="en-US" dirty="0" smtClean="0"/>
              <a:t>second, cost </a:t>
            </a:r>
            <a:r>
              <a:rPr lang="en-US" dirty="0"/>
              <a:t>of each </a:t>
            </a:r>
            <a:r>
              <a:rPr lang="en-US" dirty="0" smtClean="0"/>
              <a:t>bid.</a:t>
            </a:r>
          </a:p>
          <a:p>
            <a:r>
              <a:rPr lang="en-US" dirty="0" smtClean="0"/>
              <a:t>There is a minimum technical  qualifying mark, below which a bid is rejected. </a:t>
            </a:r>
          </a:p>
          <a:p>
            <a:pPr lvl="0"/>
            <a:r>
              <a:rPr lang="en-US" dirty="0" smtClean="0"/>
              <a:t>The </a:t>
            </a:r>
            <a:r>
              <a:rPr lang="en-US" dirty="0"/>
              <a:t>relative weighing of technical and cost element </a:t>
            </a:r>
            <a:r>
              <a:rPr lang="en-US" dirty="0" smtClean="0"/>
              <a:t> are decided </a:t>
            </a:r>
            <a:r>
              <a:rPr lang="en-US" dirty="0"/>
              <a:t>in </a:t>
            </a:r>
            <a:r>
              <a:rPr lang="en-US" dirty="0" smtClean="0"/>
              <a:t>advance and overall outcome used for selection.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Quality and Cost Based Selection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469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524000"/>
            <a:ext cx="7408333" cy="4602163"/>
          </a:xfrm>
        </p:spPr>
        <p:txBody>
          <a:bodyPr>
            <a:normAutofit fontScale="92500" lnSpcReduction="20000"/>
          </a:bodyPr>
          <a:lstStyle/>
          <a:p>
            <a:pPr marL="0" indent="0"/>
            <a:r>
              <a:rPr lang="en-US" b="1" dirty="0"/>
              <a:t>Stage 1</a:t>
            </a:r>
            <a:endParaRPr lang="en-US" dirty="0"/>
          </a:p>
          <a:p>
            <a:pPr marL="514350" lvl="0" indent="-514350">
              <a:buFont typeface="+mj-lt"/>
              <a:buAutoNum type="arabicParenR"/>
            </a:pPr>
            <a:r>
              <a:rPr lang="en-GB" dirty="0"/>
              <a:t>Points are awarded to the technical quality of each bid using predetermined criteria </a:t>
            </a:r>
            <a:endParaRPr lang="en-US" dirty="0"/>
          </a:p>
          <a:p>
            <a:pPr marL="514350" lvl="0" indent="-514350">
              <a:buFont typeface="+mj-lt"/>
              <a:buAutoNum type="arabicParenR"/>
            </a:pPr>
            <a:r>
              <a:rPr lang="en-GB" dirty="0"/>
              <a:t>Bids which do not reach a predetermined minimum scores are rejected</a:t>
            </a:r>
            <a:endParaRPr lang="en-US" dirty="0"/>
          </a:p>
          <a:p>
            <a:pPr lvl="0"/>
            <a:r>
              <a:rPr lang="en-GB" b="1" dirty="0" smtClean="0"/>
              <a:t>Stage 2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GB" dirty="0" smtClean="0"/>
              <a:t>Financial bids of technically </a:t>
            </a:r>
            <a:r>
              <a:rPr lang="en-GB" dirty="0"/>
              <a:t>accepted bids are </a:t>
            </a:r>
            <a:r>
              <a:rPr lang="en-GB" dirty="0" smtClean="0"/>
              <a:t>opened and awarded </a:t>
            </a:r>
            <a:r>
              <a:rPr lang="en-GB" dirty="0"/>
              <a:t>a financial score based on the lowest </a:t>
            </a:r>
            <a:r>
              <a:rPr lang="en-GB" dirty="0" smtClean="0"/>
              <a:t>bid</a:t>
            </a:r>
            <a:r>
              <a:rPr lang="en-GB" dirty="0"/>
              <a:t>.</a:t>
            </a:r>
            <a:endParaRPr lang="en-US" dirty="0"/>
          </a:p>
          <a:p>
            <a:pPr marL="514350" lvl="0" indent="-514350">
              <a:buFont typeface="+mj-lt"/>
              <a:buAutoNum type="arabicParenR"/>
            </a:pPr>
            <a:r>
              <a:rPr lang="en-GB" dirty="0"/>
              <a:t>The best evaluated bid is the one with the highest combined technical and financial score.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Stages in a quality and cost based selection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270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50098399"/>
              </p:ext>
            </p:extLst>
          </p:nvPr>
        </p:nvGraphicFramePr>
        <p:xfrm>
          <a:off x="533400" y="1828800"/>
          <a:ext cx="7924799" cy="3918223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4558250"/>
                <a:gridCol w="1862029"/>
                <a:gridCol w="1504520"/>
              </a:tblGrid>
              <a:tr h="11852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Criteria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Maximum Score (%)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Actual Score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49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Specific experience of the firm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98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Tools and equipment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47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Qualifications and competence of key personnel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87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Transfer of knowledge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74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Local participation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Total Score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100 %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Example of </a:t>
            </a:r>
            <a:r>
              <a:rPr lang="en-US" sz="3200" b="1" dirty="0" smtClean="0"/>
              <a:t> a typical technical </a:t>
            </a:r>
            <a:r>
              <a:rPr lang="en-US" sz="3200" b="1" dirty="0"/>
              <a:t>criteria rating system for works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603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Examples of a Quality and Cost  best evaluated bidder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Scoring technical and financial </a:t>
            </a:r>
            <a:r>
              <a:rPr lang="en-GB" dirty="0" smtClean="0"/>
              <a:t>evaluation (Minimum Technical score 75%)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304800" y="3429000"/>
          <a:ext cx="4192587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838200"/>
                <a:gridCol w="1066800"/>
                <a:gridCol w="1373187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Bidder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Tech</a:t>
                      </a:r>
                      <a:r>
                        <a:rPr lang="en-GB" baseline="0" dirty="0" smtClean="0"/>
                        <a:t> score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Financial Bid (</a:t>
                      </a:r>
                      <a:r>
                        <a:rPr lang="en-GB" dirty="0" err="1" smtClean="0"/>
                        <a:t>shs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Financial score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86%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110m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91%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135m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74%</a:t>
                      </a:r>
                      <a:endParaRPr lang="en-GB" dirty="0"/>
                    </a:p>
                  </a:txBody>
                  <a:tcPr/>
                </a:tc>
              </a:tr>
              <a:tr h="523240">
                <a:tc>
                  <a:txBody>
                    <a:bodyPr/>
                    <a:lstStyle/>
                    <a:p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78%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100%</a:t>
                      </a:r>
                      <a:endParaRPr lang="en-GB" dirty="0"/>
                    </a:p>
                  </a:txBody>
                  <a:tcPr/>
                </a:tc>
              </a:tr>
              <a:tr h="563880">
                <a:tc>
                  <a:txBody>
                    <a:bodyPr/>
                    <a:lstStyle/>
                    <a:p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72%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120m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Not opened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Best weighted evaluated bidder (Technical 70%, financial 30%)</a:t>
            </a: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</p:nvPr>
        </p:nvGraphicFramePr>
        <p:xfrm>
          <a:off x="4645023" y="3444240"/>
          <a:ext cx="4346577" cy="242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9494"/>
                <a:gridCol w="1107283"/>
                <a:gridCol w="1066800"/>
                <a:gridCol w="1143000"/>
              </a:tblGrid>
              <a:tr h="670560">
                <a:tc>
                  <a:txBody>
                    <a:bodyPr/>
                    <a:lstStyle/>
                    <a:p>
                      <a:r>
                        <a:rPr lang="en-GB" dirty="0" smtClean="0"/>
                        <a:t>Bidder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Tech score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Fin. score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Weighted</a:t>
                      </a:r>
                      <a:endParaRPr lang="en-GB" dirty="0"/>
                    </a:p>
                  </a:txBody>
                  <a:tcPr/>
                </a:tc>
              </a:tr>
              <a:tr h="393883">
                <a:tc>
                  <a:txBody>
                    <a:bodyPr/>
                    <a:lstStyle/>
                    <a:p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86x0.70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91x0.30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87.5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3883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90x0.70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74x0.30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85.2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28434">
                <a:tc>
                  <a:txBody>
                    <a:bodyPr/>
                    <a:lstStyle/>
                    <a:p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78x0.70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100x0.30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84.6</a:t>
                      </a:r>
                      <a:endParaRPr lang="en-GB" dirty="0"/>
                    </a:p>
                  </a:txBody>
                  <a:tcPr/>
                </a:tc>
              </a:tr>
              <a:tr h="536400">
                <a:tc>
                  <a:txBody>
                    <a:bodyPr/>
                    <a:lstStyle/>
                    <a:p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Dropped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2286000"/>
            <a:ext cx="7408333" cy="3810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Sometimes the weighted average of technical and financial bids approach is used to select the BEB</a:t>
            </a:r>
          </a:p>
          <a:p>
            <a:r>
              <a:rPr lang="en-US" dirty="0" smtClean="0"/>
              <a:t>Sometimes every compliant and responsive bid is assessed as a pass and the lowest bidder selected as the BEB</a:t>
            </a:r>
          </a:p>
          <a:p>
            <a:r>
              <a:rPr lang="en-US" dirty="0" smtClean="0"/>
              <a:t>Simply the BEB is selected by comparing all compliant bids using the methodology and criteria stated in the bid documents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Evaluated Bidder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914400" y="2057400"/>
            <a:ext cx="7408333" cy="4267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This is the process where the Employer verifies whether the BEB is qualified to perform the contract </a:t>
            </a:r>
          </a:p>
          <a:p>
            <a:r>
              <a:rPr lang="en-US" dirty="0" smtClean="0"/>
              <a:t>Post-qualification is done only where no prequalification was conducted</a:t>
            </a:r>
          </a:p>
          <a:p>
            <a:r>
              <a:rPr lang="en-US" dirty="0" smtClean="0"/>
              <a:t>Such verification may involve a request for clarification of information included in the bid document</a:t>
            </a:r>
          </a:p>
          <a:p>
            <a:r>
              <a:rPr lang="en-US" dirty="0" smtClean="0"/>
              <a:t>It will also include due diligence of documents and other information provided by the bidder</a:t>
            </a:r>
          </a:p>
          <a:p>
            <a:r>
              <a:rPr lang="en-US" dirty="0" smtClean="0"/>
              <a:t>Where the BEB is found wanting, then the Employer will proceed to the next best evaluated bidder.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Post-qualification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524000"/>
            <a:ext cx="7408333" cy="46021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Notice of the Best Evaluated Bidder must be publicly displayed  stating the following: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Procurement Reference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Subject of procurement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Name of Best Evaluated Bidder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Total contract price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Date of display</a:t>
            </a:r>
          </a:p>
          <a:p>
            <a:r>
              <a:rPr lang="en-US" dirty="0" smtClean="0"/>
              <a:t>It is copied </a:t>
            </a:r>
            <a:r>
              <a:rPr lang="en-US" dirty="0"/>
              <a:t>to all the bidders who participated</a:t>
            </a:r>
          </a:p>
          <a:p>
            <a:r>
              <a:rPr lang="en-US" dirty="0"/>
              <a:t>Display </a:t>
            </a:r>
            <a:r>
              <a:rPr lang="en-US" dirty="0" smtClean="0"/>
              <a:t>is for a specified period as per PPDA</a:t>
            </a:r>
            <a:endParaRPr lang="en-US" dirty="0"/>
          </a:p>
          <a:p>
            <a:r>
              <a:rPr lang="en-US" dirty="0"/>
              <a:t>Dissatisfied </a:t>
            </a:r>
            <a:r>
              <a:rPr lang="en-US" dirty="0" smtClean="0"/>
              <a:t>bidders may </a:t>
            </a:r>
            <a:r>
              <a:rPr lang="en-US" dirty="0"/>
              <a:t>lodge complaints for administrative </a:t>
            </a:r>
            <a:r>
              <a:rPr lang="en-US" dirty="0" smtClean="0"/>
              <a:t>review within that period.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Publication of BEB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9406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300" dirty="0"/>
              <a:t>Appreciate</a:t>
            </a:r>
            <a:r>
              <a:rPr lang="en-GB" sz="2300" dirty="0"/>
              <a:t> the significance of bid evaluation process </a:t>
            </a:r>
            <a:r>
              <a:rPr lang="en-US" sz="2300" dirty="0"/>
              <a:t>in the procurement of road works and services </a:t>
            </a:r>
            <a:endParaRPr lang="en-US" sz="2300" b="1" dirty="0"/>
          </a:p>
          <a:p>
            <a:pPr marL="457200" indent="-457200">
              <a:buFont typeface="+mj-lt"/>
              <a:buAutoNum type="arabicParenR"/>
            </a:pPr>
            <a:r>
              <a:rPr lang="en-US" sz="2300" dirty="0"/>
              <a:t>Discuss with the trainees the </a:t>
            </a:r>
            <a:r>
              <a:rPr lang="en-GB" sz="2300" dirty="0" smtClean="0"/>
              <a:t>approach to bid </a:t>
            </a:r>
            <a:r>
              <a:rPr lang="en-GB" sz="2300" dirty="0"/>
              <a:t>evaluation </a:t>
            </a:r>
            <a:r>
              <a:rPr lang="en-GB" sz="2300" dirty="0" smtClean="0"/>
              <a:t>and </a:t>
            </a:r>
            <a:r>
              <a:rPr lang="en-GB" sz="2300" dirty="0"/>
              <a:t>explain </a:t>
            </a:r>
            <a:r>
              <a:rPr lang="en-GB" sz="2300" dirty="0" smtClean="0"/>
              <a:t>the process of </a:t>
            </a:r>
            <a:r>
              <a:rPr lang="en-GB" sz="2300" dirty="0"/>
              <a:t>selecting </a:t>
            </a:r>
            <a:r>
              <a:rPr lang="en-GB" sz="2300" dirty="0" smtClean="0"/>
              <a:t>a best evaluated bidder</a:t>
            </a:r>
            <a:endParaRPr lang="en-US" sz="2300" b="1" dirty="0"/>
          </a:p>
          <a:p>
            <a:pPr marL="457200" indent="-457200">
              <a:buFont typeface="+mj-lt"/>
              <a:buAutoNum type="arabicParenR"/>
            </a:pPr>
            <a:r>
              <a:rPr lang="en-US" sz="2300" dirty="0" smtClean="0"/>
              <a:t>Appreciate the importance of understanding the evaluation criteria and taking advantage of it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300" dirty="0" smtClean="0"/>
              <a:t>Outline contract award process and the remedies of an aggrieved bidder</a:t>
            </a:r>
            <a:endParaRPr lang="en-US" sz="2300" dirty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52600"/>
            <a:ext cx="7408333" cy="43735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contract is awarded by the Contracts Committee to the bidder whose tender has been determined to: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b</a:t>
            </a:r>
            <a:r>
              <a:rPr lang="en-US" dirty="0" smtClean="0"/>
              <a:t>e substantially responsive to the bid documents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offers the best evaluated bid and has been post-qualified and recommended by the EC </a:t>
            </a:r>
          </a:p>
          <a:p>
            <a:r>
              <a:rPr lang="en-US" dirty="0" smtClean="0"/>
              <a:t>Options for the Contracts Committee: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Accept recommendation to award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Reject recommendation with reasons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Accept recommendation subject to some adjustments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Award of Contract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9704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09800"/>
            <a:ext cx="7408333" cy="39163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employer (the Contracts Committee) has the right to accept any bid or to reject any bid or even to reject all bids!</a:t>
            </a:r>
          </a:p>
          <a:p>
            <a:r>
              <a:rPr lang="en-US" dirty="0" smtClean="0"/>
              <a:t>A Letter of Bid Acceptance (LBA) by the employer notifies the successful bidder that their bid is accepted</a:t>
            </a:r>
          </a:p>
          <a:p>
            <a:r>
              <a:rPr lang="en-US" dirty="0" smtClean="0"/>
              <a:t>The LBA states the consideration the Employer will pay to the Contractor on execution of works</a:t>
            </a:r>
          </a:p>
          <a:p>
            <a:r>
              <a:rPr lang="en-US" dirty="0" smtClean="0"/>
              <a:t>Prior to the signing of a formal contract the LBA constitutes a binding contract.</a:t>
            </a:r>
          </a:p>
          <a:p>
            <a:r>
              <a:rPr lang="en-US" dirty="0" smtClean="0"/>
              <a:t>A contractor must sign and return a contract agreement within 21 days of receipt.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Bid Acceptance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22116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A dissatisfied bidder  may, by payment of a fee, lodge a complaint  for any omission or breach.</a:t>
            </a:r>
          </a:p>
          <a:p>
            <a:r>
              <a:rPr lang="en-GB" dirty="0" smtClean="0"/>
              <a:t>A request for an administrative review must be in writing to the accounting officer within 15 days when the bidder became aware of the incident</a:t>
            </a:r>
          </a:p>
          <a:p>
            <a:r>
              <a:rPr lang="en-GB" dirty="0" smtClean="0"/>
              <a:t>A copy must be provided to the PPDA</a:t>
            </a:r>
          </a:p>
          <a:p>
            <a:r>
              <a:rPr lang="en-GB" dirty="0" smtClean="0"/>
              <a:t>If no decision is made within 15 days from submission or if the bidder is dissatisfied with decision of the AO, the bidder may apply to PPDA for an administrative review.</a:t>
            </a:r>
          </a:p>
          <a:p>
            <a:r>
              <a:rPr lang="en-GB" dirty="0" smtClean="0"/>
              <a:t>Application must be within 10 days.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Rights of a dissatisfied bidder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details of the procurement</a:t>
            </a:r>
          </a:p>
          <a:p>
            <a:r>
              <a:rPr lang="en-GB" dirty="0" smtClean="0"/>
              <a:t>Details of the  act, regulation or guideline</a:t>
            </a:r>
          </a:p>
          <a:p>
            <a:r>
              <a:rPr lang="en-GB" dirty="0" smtClean="0"/>
              <a:t>Explanation of how the rule is breached</a:t>
            </a:r>
          </a:p>
          <a:p>
            <a:r>
              <a:rPr lang="en-GB" dirty="0" smtClean="0"/>
              <a:t>Dates of the breach and names of the public officers responsible </a:t>
            </a:r>
          </a:p>
          <a:p>
            <a:r>
              <a:rPr lang="en-GB" dirty="0" smtClean="0"/>
              <a:t>Documentary support</a:t>
            </a:r>
          </a:p>
          <a:p>
            <a:r>
              <a:rPr lang="en-GB" dirty="0" smtClean="0"/>
              <a:t>Any other relevant information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Information to be submitted by the aggrieved applicant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362200"/>
            <a:ext cx="7408333" cy="3763963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Suspends the procurement process and informs the Contracts Committee</a:t>
            </a:r>
          </a:p>
          <a:p>
            <a:r>
              <a:rPr lang="en-GB" dirty="0" smtClean="0"/>
              <a:t>Institutes an investigation and reviews information</a:t>
            </a:r>
          </a:p>
          <a:p>
            <a:pPr lvl="1"/>
            <a:r>
              <a:rPr lang="en-GB" dirty="0" smtClean="0"/>
              <a:t>Submitted by applicant, from staff of the PDE and  from other bidders</a:t>
            </a:r>
          </a:p>
          <a:p>
            <a:r>
              <a:rPr lang="en-GB" dirty="0" smtClean="0"/>
              <a:t>Issues a decision within 15 days of receipt of the complaint stating:</a:t>
            </a:r>
          </a:p>
          <a:p>
            <a:pPr lvl="1"/>
            <a:r>
              <a:rPr lang="en-GB" dirty="0" smtClean="0"/>
              <a:t>Whether to uphold or reject the complaint</a:t>
            </a:r>
          </a:p>
          <a:p>
            <a:pPr lvl="1"/>
            <a:r>
              <a:rPr lang="en-GB" dirty="0" smtClean="0"/>
              <a:t>Reasons for the decision</a:t>
            </a:r>
          </a:p>
          <a:p>
            <a:pPr lvl="1"/>
            <a:r>
              <a:rPr lang="en-GB" dirty="0" smtClean="0"/>
              <a:t>Any corrective measures taken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Response by the AO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If escalated to PPDA , it will review information provided by the bidder and from the PDE.</a:t>
            </a:r>
          </a:p>
          <a:p>
            <a:r>
              <a:rPr lang="en-GB" dirty="0" smtClean="0"/>
              <a:t>The tender council carries out an administrative review and reports to PPDA and Solicitor General for final decision. </a:t>
            </a:r>
          </a:p>
          <a:p>
            <a:r>
              <a:rPr lang="en-GB" dirty="0" smtClean="0"/>
              <a:t>Decision must be delivered by PPDA within 21 days stating:</a:t>
            </a:r>
          </a:p>
          <a:p>
            <a:pPr lvl="1"/>
            <a:r>
              <a:rPr lang="en-GB" dirty="0" smtClean="0"/>
              <a:t>Whether application is upheld or rejected</a:t>
            </a:r>
          </a:p>
          <a:p>
            <a:pPr lvl="1"/>
            <a:r>
              <a:rPr lang="en-GB" dirty="0" smtClean="0"/>
              <a:t>Reasons for the decision</a:t>
            </a:r>
          </a:p>
          <a:p>
            <a:pPr lvl="1"/>
            <a:r>
              <a:rPr lang="en-GB" dirty="0" smtClean="0"/>
              <a:t>Any corrective measures  taken.</a:t>
            </a:r>
          </a:p>
          <a:p>
            <a:endParaRPr lang="en-GB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Response of PPDA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2057400"/>
            <a:ext cx="7408333" cy="3831696"/>
          </a:xfrm>
        </p:spPr>
        <p:txBody>
          <a:bodyPr>
            <a:normAutofit/>
          </a:bodyPr>
          <a:lstStyle/>
          <a:p>
            <a:r>
              <a:rPr lang="en-US" dirty="0" smtClean="0"/>
              <a:t>Outline the major areas to consider in evaluating a road works bid. For each suggest what you would do to maximize your scores using the Quality and Cost-Based Selection (QCBS) Method</a:t>
            </a:r>
          </a:p>
          <a:p>
            <a:pPr marL="514350" indent="-51435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Session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3238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50098399"/>
              </p:ext>
            </p:extLst>
          </p:nvPr>
        </p:nvGraphicFramePr>
        <p:xfrm>
          <a:off x="533400" y="1828800"/>
          <a:ext cx="7924799" cy="3899681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4558250"/>
                <a:gridCol w="1862029"/>
                <a:gridCol w="1504520"/>
              </a:tblGrid>
              <a:tr h="11852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Criteria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Maximum Score (%)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Actual Score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49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Specific experience of the firm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98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Tools and equipment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47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Qualifications and competence of key personnel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87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Transfer of knowledge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74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Local participation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Total Score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100 %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Example of </a:t>
            </a:r>
            <a:r>
              <a:rPr lang="en-US" sz="3200" b="1" dirty="0" smtClean="0"/>
              <a:t> a typical technical </a:t>
            </a:r>
            <a:r>
              <a:rPr lang="en-US" sz="3200" b="1" dirty="0"/>
              <a:t>criteria rating system for works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603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408333" cy="4373563"/>
          </a:xfrm>
        </p:spPr>
        <p:txBody>
          <a:bodyPr>
            <a:normAutofit fontScale="92500"/>
          </a:bodyPr>
          <a:lstStyle/>
          <a:p>
            <a:pPr marL="0" indent="0"/>
            <a:r>
              <a:rPr lang="en-US" dirty="0" smtClean="0"/>
              <a:t> A Bid is an offer made by a potential supplier to  provide works, services or supplies or a combination thereof in response to an invitation.</a:t>
            </a:r>
          </a:p>
          <a:p>
            <a:pPr marL="0" indent="0"/>
            <a:r>
              <a:rPr lang="en-US" dirty="0" smtClean="0"/>
              <a:t>It may be accepted by the Employer or not</a:t>
            </a:r>
          </a:p>
          <a:p>
            <a:r>
              <a:rPr lang="en-US" sz="2800" dirty="0" smtClean="0"/>
              <a:t>Bid evaluation is the successive activities a PE goes through in selecting the most responsive and best evaluated bid to accept.</a:t>
            </a:r>
          </a:p>
          <a:p>
            <a:r>
              <a:rPr lang="en-US" dirty="0" smtClean="0"/>
              <a:t>It involves examination, evaluation, comparison and post–qualification of bids.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Bid Evaluation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362200"/>
            <a:ext cx="7408333" cy="3763963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dirty="0" smtClean="0"/>
              <a:t>Evaluate the bids using the criteria stated in the solicitation documents. 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Composed of 3-5 persons and each member independently evaluates and scores the bids.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Conduct evaluation meetings jointly and minutes are signed by all members present.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Make a report signed by all members to PDU of the process and award recommendation.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Evaluation </a:t>
            </a:r>
            <a:br>
              <a:rPr lang="en-US" dirty="0" smtClean="0"/>
            </a:br>
            <a:r>
              <a:rPr lang="en-US" dirty="0" smtClean="0"/>
              <a:t>Committees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057400"/>
            <a:ext cx="7408333" cy="40687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Should </a:t>
            </a:r>
            <a:r>
              <a:rPr lang="en-US" dirty="0"/>
              <a:t>possess </a:t>
            </a:r>
            <a:r>
              <a:rPr lang="en-US" dirty="0" smtClean="0"/>
              <a:t>skills in procurement and contracting, financial management as well as experience and technical skills in the subject matter of procurement.</a:t>
            </a:r>
            <a:endParaRPr lang="en-US" dirty="0"/>
          </a:p>
          <a:p>
            <a:pPr lvl="0"/>
            <a:r>
              <a:rPr lang="en-US" dirty="0" smtClean="0"/>
              <a:t>Have </a:t>
            </a:r>
            <a:r>
              <a:rPr lang="en-US" dirty="0"/>
              <a:t>knowledge of the work </a:t>
            </a:r>
            <a:r>
              <a:rPr lang="en-US" dirty="0" smtClean="0"/>
              <a:t>of the </a:t>
            </a:r>
            <a:r>
              <a:rPr lang="en-US" dirty="0"/>
              <a:t>user </a:t>
            </a:r>
            <a:r>
              <a:rPr lang="en-US" dirty="0" smtClean="0"/>
              <a:t>department.</a:t>
            </a:r>
            <a:endParaRPr lang="en-US" dirty="0"/>
          </a:p>
          <a:p>
            <a:pPr lvl="0"/>
            <a:r>
              <a:rPr lang="en-US" dirty="0" smtClean="0"/>
              <a:t>Be independent, able to make sound judgment and be of integrity. </a:t>
            </a:r>
          </a:p>
          <a:p>
            <a:pPr lvl="0"/>
            <a:r>
              <a:rPr lang="en-US" dirty="0" smtClean="0"/>
              <a:t>Sign a Code of Ethical Conduct in Business and declare that they have no conflict of interest</a:t>
            </a:r>
          </a:p>
          <a:p>
            <a:pPr lvl="0"/>
            <a:r>
              <a:rPr lang="en-US" dirty="0" smtClean="0"/>
              <a:t>Reach a consensus on the committee recommendations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Members of the Evaluation </a:t>
            </a:r>
            <a:r>
              <a:rPr lang="en-US" sz="4000" b="1" dirty="0"/>
              <a:t>C</a:t>
            </a:r>
            <a:r>
              <a:rPr lang="en-US" sz="4000" b="1" dirty="0" smtClean="0"/>
              <a:t>ommittee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332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Evaluation criteria to be made known to all bidders in the solicitation documents.</a:t>
            </a:r>
          </a:p>
          <a:p>
            <a:r>
              <a:rPr lang="en-US" dirty="0" smtClean="0"/>
              <a:t>All bidders be assessed against the same criteria.</a:t>
            </a:r>
          </a:p>
          <a:p>
            <a:r>
              <a:rPr lang="en-US" dirty="0" smtClean="0"/>
              <a:t>Equitable and fair assessment be applied to all. </a:t>
            </a:r>
          </a:p>
          <a:p>
            <a:r>
              <a:rPr lang="en-US" dirty="0" smtClean="0"/>
              <a:t>Members of the EC to have no conflict of interest.</a:t>
            </a:r>
          </a:p>
          <a:p>
            <a:r>
              <a:rPr lang="en-US" dirty="0" smtClean="0"/>
              <a:t>Confidentiality be maintained throughout until best evaluated bidder is communicated to all.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Guiding Principles for </a:t>
            </a:r>
            <a:br>
              <a:rPr lang="en-US" dirty="0" smtClean="0"/>
            </a:br>
            <a:r>
              <a:rPr lang="en-US" dirty="0" smtClean="0"/>
              <a:t>Bid Evaluation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057400"/>
            <a:ext cx="7408333" cy="40687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Employer assesses the content of the bid to answer questions as to whether:</a:t>
            </a:r>
          </a:p>
          <a:p>
            <a:r>
              <a:rPr lang="en-US" dirty="0" smtClean="0"/>
              <a:t>The bid conforms to all the terms, conditions and specification.</a:t>
            </a:r>
          </a:p>
          <a:p>
            <a:r>
              <a:rPr lang="en-US" dirty="0" smtClean="0"/>
              <a:t>The bid is free from any material deviations, reservations or omissions. Does the bid for example:</a:t>
            </a:r>
          </a:p>
          <a:p>
            <a:pPr lvl="1"/>
            <a:r>
              <a:rPr lang="en-US" dirty="0" smtClean="0"/>
              <a:t>Substantially affect the scope, quality or performance of works specified?</a:t>
            </a:r>
          </a:p>
          <a:p>
            <a:pPr lvl="1"/>
            <a:r>
              <a:rPr lang="en-US" dirty="0" smtClean="0"/>
              <a:t>Substantially limit the right of the Employer or obligations of the Bidder?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ould rectification unfairly affect competitiveness of other Bidders?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Testing compliance and responsiveness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133600"/>
            <a:ext cx="7408333" cy="39925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Employer may for a substantially compliant bid waive non conformity, omissions or error that are not material</a:t>
            </a:r>
          </a:p>
          <a:p>
            <a:r>
              <a:rPr lang="en-US" dirty="0" smtClean="0"/>
              <a:t>Employer may request the Bidder to submit within a reasonable time information or documents to rectify non material anomaly not relating to price.</a:t>
            </a:r>
          </a:p>
          <a:p>
            <a:r>
              <a:rPr lang="en-US" dirty="0" smtClean="0"/>
              <a:t>Employer may correct arithmetic error </a:t>
            </a:r>
          </a:p>
          <a:p>
            <a:r>
              <a:rPr lang="en-US" dirty="0" smtClean="0"/>
              <a:t>The best evaluated bidder should accept the correction of errors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Waiver of non-conformity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2211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Examination of the legal documentation and other information  submitted by the bidders  to confirm eligibility of the Bidder  or  materials, equipment and services to be used on the contract.</a:t>
            </a:r>
          </a:p>
          <a:p>
            <a:r>
              <a:rPr lang="en-US" dirty="0" smtClean="0"/>
              <a:t>Checking for capacity to contract, insolvency,  bankruptcy and receivership</a:t>
            </a:r>
          </a:p>
          <a:p>
            <a:r>
              <a:rPr lang="en-US" dirty="0" smtClean="0"/>
              <a:t>Business activities not suspended</a:t>
            </a:r>
          </a:p>
          <a:p>
            <a:r>
              <a:rPr lang="en-US" dirty="0" smtClean="0"/>
              <a:t>Compliance to statutory obligations</a:t>
            </a:r>
          </a:p>
          <a:p>
            <a:r>
              <a:rPr lang="en-US" dirty="0" smtClean="0"/>
              <a:t>Not having a conflict of interest with Employer and other bidders</a:t>
            </a:r>
          </a:p>
          <a:p>
            <a:r>
              <a:rPr lang="en-US" dirty="0" smtClean="0"/>
              <a:t>The Bidder and subcontractors being eligible citizens and not disqualified by PPDA.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85BB-AE6A-4E77-A975-55ADA91097E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Preliminary Evaluation: Eligibility and Administrative  Compliance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B16186-D18C-4910-BB51-E452E9C8BA85}"/>
</file>

<file path=customXml/itemProps2.xml><?xml version="1.0" encoding="utf-8"?>
<ds:datastoreItem xmlns:ds="http://schemas.openxmlformats.org/officeDocument/2006/customXml" ds:itemID="{ABB4EAC5-A747-427A-8D44-3481721DCCDF}"/>
</file>

<file path=customXml/itemProps3.xml><?xml version="1.0" encoding="utf-8"?>
<ds:datastoreItem xmlns:ds="http://schemas.openxmlformats.org/officeDocument/2006/customXml" ds:itemID="{FD8F5713-6EE3-477F-A3C3-C1C5457C6839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2696</TotalTime>
  <Words>1640</Words>
  <Application>Microsoft Office PowerPoint</Application>
  <PresentationFormat>On-screen Show (4:3)</PresentationFormat>
  <Paragraphs>266</Paragraphs>
  <Slides>28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Waveform</vt:lpstr>
      <vt:lpstr>Evaluation of Bids and Contract Award </vt:lpstr>
      <vt:lpstr>Learning Objectives </vt:lpstr>
      <vt:lpstr>Bid Evaluation </vt:lpstr>
      <vt:lpstr>The Evaluation  Committees </vt:lpstr>
      <vt:lpstr> Members of the Evaluation Committee </vt:lpstr>
      <vt:lpstr>Guiding Principles for  Bid Evaluation </vt:lpstr>
      <vt:lpstr>Testing compliance and responsiveness</vt:lpstr>
      <vt:lpstr>Waiver of non-conformity</vt:lpstr>
      <vt:lpstr>Preliminary Evaluation: Eligibility and Administrative  Compliance</vt:lpstr>
      <vt:lpstr>Common Preliminary Evaluation Requirements</vt:lpstr>
      <vt:lpstr> Other Administrative Compliance checks</vt:lpstr>
      <vt:lpstr>Common evaluation methods</vt:lpstr>
      <vt:lpstr>Quality and Cost Based Selection</vt:lpstr>
      <vt:lpstr>Stages in a quality and cost based selection </vt:lpstr>
      <vt:lpstr>Example of  a typical technical criteria rating system for works </vt:lpstr>
      <vt:lpstr>Examples of a Quality and Cost  best evaluated bidder</vt:lpstr>
      <vt:lpstr>Best Evaluated Bidder</vt:lpstr>
      <vt:lpstr>Post-qualification</vt:lpstr>
      <vt:lpstr>Publication of BEB</vt:lpstr>
      <vt:lpstr>Award of Contract</vt:lpstr>
      <vt:lpstr>Bid Acceptance</vt:lpstr>
      <vt:lpstr>Rights of a dissatisfied bidder</vt:lpstr>
      <vt:lpstr>Information to be submitted by the aggrieved applicant</vt:lpstr>
      <vt:lpstr>Response by the AO</vt:lpstr>
      <vt:lpstr>Response of PPDA</vt:lpstr>
      <vt:lpstr>Discussion Session </vt:lpstr>
      <vt:lpstr>Slide 27</vt:lpstr>
      <vt:lpstr>Example of  a typical technical criteria rating system for works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IN FINANCIAL AND BUSINESS MANAGEMENT FOR ROAD CONTRACTORS.</dc:title>
  <dc:creator>lukwago</dc:creator>
  <cp:lastModifiedBy>Semmanda</cp:lastModifiedBy>
  <cp:revision>185</cp:revision>
  <dcterms:created xsi:type="dcterms:W3CDTF">2013-08-12T10:03:58Z</dcterms:created>
  <dcterms:modified xsi:type="dcterms:W3CDTF">2013-11-24T07:50:13Z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