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jpeg" ContentType="image/jpeg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2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2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diagrams/drawing1.xml" ContentType="application/vnd.ms-office.drawingml.diagramDrawing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09" r:id="rId1"/>
  </p:sldMasterIdLst>
  <p:notesMasterIdLst>
    <p:notesMasterId r:id="rId26"/>
  </p:notesMasterIdLst>
  <p:handoutMasterIdLst>
    <p:handoutMasterId r:id="rId27"/>
  </p:handoutMasterIdLst>
  <p:sldIdLst>
    <p:sldId id="390" r:id="rId2"/>
    <p:sldId id="587" r:id="rId3"/>
    <p:sldId id="523" r:id="rId4"/>
    <p:sldId id="505" r:id="rId5"/>
    <p:sldId id="561" r:id="rId6"/>
    <p:sldId id="506" r:id="rId7"/>
    <p:sldId id="553" r:id="rId8"/>
    <p:sldId id="543" r:id="rId9"/>
    <p:sldId id="524" r:id="rId10"/>
    <p:sldId id="527" r:id="rId11"/>
    <p:sldId id="525" r:id="rId12"/>
    <p:sldId id="549" r:id="rId13"/>
    <p:sldId id="550" r:id="rId14"/>
    <p:sldId id="563" r:id="rId15"/>
    <p:sldId id="528" r:id="rId16"/>
    <p:sldId id="507" r:id="rId17"/>
    <p:sldId id="508" r:id="rId18"/>
    <p:sldId id="585" r:id="rId19"/>
    <p:sldId id="586" r:id="rId20"/>
    <p:sldId id="547" r:id="rId21"/>
    <p:sldId id="558" r:id="rId22"/>
    <p:sldId id="554" r:id="rId23"/>
    <p:sldId id="514" r:id="rId24"/>
    <p:sldId id="499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" initials="DG" lastIdx="18" clrIdx="0"/>
  <p:cmAuthor id="1" name="Cross Roads" initials="CR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3300"/>
    <a:srgbClr val="00FFCC"/>
    <a:srgbClr val="FFFF99"/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68551" autoAdjust="0"/>
  </p:normalViewPr>
  <p:slideViewPr>
    <p:cSldViewPr>
      <p:cViewPr>
        <p:scale>
          <a:sx n="57" d="100"/>
          <a:sy n="57" d="100"/>
        </p:scale>
        <p:origin x="-83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851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D5744D-AAFE-4A4F-B523-A39A525AEACE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A5B2D6-6A96-4B27-B2DE-ECCC0306800F}">
      <dgm:prSet/>
      <dgm:spPr/>
      <dgm:t>
        <a:bodyPr/>
        <a:lstStyle/>
        <a:p>
          <a:pPr rtl="0"/>
          <a:r>
            <a:rPr lang="en-US" dirty="0" smtClean="0"/>
            <a:t>Cost</a:t>
          </a:r>
          <a:endParaRPr lang="en-US" dirty="0"/>
        </a:p>
      </dgm:t>
    </dgm:pt>
    <dgm:pt modelId="{35295A2B-A915-45A8-8C7E-5E53B8319F0B}" type="parTrans" cxnId="{D68DCF19-C45F-4216-8BC4-00BC14117441}">
      <dgm:prSet/>
      <dgm:spPr/>
      <dgm:t>
        <a:bodyPr/>
        <a:lstStyle/>
        <a:p>
          <a:endParaRPr lang="en-US"/>
        </a:p>
      </dgm:t>
    </dgm:pt>
    <dgm:pt modelId="{C0D0078F-4B6F-40FC-B1EB-CD90D29C7752}" type="sibTrans" cxnId="{D68DCF19-C45F-4216-8BC4-00BC14117441}">
      <dgm:prSet/>
      <dgm:spPr/>
      <dgm:t>
        <a:bodyPr/>
        <a:lstStyle/>
        <a:p>
          <a:endParaRPr lang="en-US"/>
        </a:p>
      </dgm:t>
    </dgm:pt>
    <dgm:pt modelId="{58F09003-E231-4BF7-8FE2-E7EA5839B2DC}">
      <dgm:prSet/>
      <dgm:spPr/>
      <dgm:t>
        <a:bodyPr/>
        <a:lstStyle/>
        <a:p>
          <a:pPr rtl="0"/>
          <a:r>
            <a:rPr lang="en-US" dirty="0" smtClean="0"/>
            <a:t>Schedule/Time </a:t>
          </a:r>
          <a:endParaRPr lang="en-US" dirty="0"/>
        </a:p>
      </dgm:t>
    </dgm:pt>
    <dgm:pt modelId="{1CD7ADCF-BD27-40E2-B28F-839094D7C72C}" type="parTrans" cxnId="{FAF86B61-00E2-4495-95FB-6C7923E74DED}">
      <dgm:prSet/>
      <dgm:spPr/>
      <dgm:t>
        <a:bodyPr/>
        <a:lstStyle/>
        <a:p>
          <a:endParaRPr lang="en-US"/>
        </a:p>
      </dgm:t>
    </dgm:pt>
    <dgm:pt modelId="{1B532B0A-17F2-43B6-8D9D-CE130C522860}" type="sibTrans" cxnId="{FAF86B61-00E2-4495-95FB-6C7923E74DED}">
      <dgm:prSet/>
      <dgm:spPr/>
      <dgm:t>
        <a:bodyPr/>
        <a:lstStyle/>
        <a:p>
          <a:endParaRPr lang="en-US"/>
        </a:p>
      </dgm:t>
    </dgm:pt>
    <dgm:pt modelId="{489ADEE8-A7B9-4E56-97A1-B1FC8A4D9A47}">
      <dgm:prSet/>
      <dgm:spPr/>
      <dgm:t>
        <a:bodyPr/>
        <a:lstStyle/>
        <a:p>
          <a:pPr rtl="0"/>
          <a:r>
            <a:rPr lang="en-US" smtClean="0"/>
            <a:t>Performance</a:t>
          </a:r>
          <a:endParaRPr lang="en-US"/>
        </a:p>
      </dgm:t>
    </dgm:pt>
    <dgm:pt modelId="{902AFBF0-7AE9-4C8A-86A0-FC9DDA1DC8CC}" type="parTrans" cxnId="{8A8BB462-FEC8-4D8B-86F3-A9C196B336EF}">
      <dgm:prSet/>
      <dgm:spPr/>
      <dgm:t>
        <a:bodyPr/>
        <a:lstStyle/>
        <a:p>
          <a:endParaRPr lang="en-US"/>
        </a:p>
      </dgm:t>
    </dgm:pt>
    <dgm:pt modelId="{9F60DB74-00CE-4BBD-A743-69AF899CE6F4}" type="sibTrans" cxnId="{8A8BB462-FEC8-4D8B-86F3-A9C196B336EF}">
      <dgm:prSet/>
      <dgm:spPr/>
      <dgm:t>
        <a:bodyPr/>
        <a:lstStyle/>
        <a:p>
          <a:endParaRPr lang="en-US"/>
        </a:p>
      </dgm:t>
    </dgm:pt>
    <dgm:pt modelId="{AF69F88F-CD07-4C1F-B1EF-5801974E1711}" type="pres">
      <dgm:prSet presAssocID="{72D5744D-AAFE-4A4F-B523-A39A525AEAC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EA3B676-B3D2-47EC-AF0C-F34F4F0A26DD}" type="pres">
      <dgm:prSet presAssocID="{FAA5B2D6-6A96-4B27-B2DE-ECCC0306800F}" presName="hierRoot1" presStyleCnt="0">
        <dgm:presLayoutVars>
          <dgm:hierBranch val="init"/>
        </dgm:presLayoutVars>
      </dgm:prSet>
      <dgm:spPr/>
    </dgm:pt>
    <dgm:pt modelId="{10511C2C-8E0D-442C-BD52-8AA9E9006605}" type="pres">
      <dgm:prSet presAssocID="{FAA5B2D6-6A96-4B27-B2DE-ECCC0306800F}" presName="rootComposite1" presStyleCnt="0"/>
      <dgm:spPr/>
    </dgm:pt>
    <dgm:pt modelId="{6D466D6F-D60C-4AB0-87CE-8B14C454AE1A}" type="pres">
      <dgm:prSet presAssocID="{FAA5B2D6-6A96-4B27-B2DE-ECCC0306800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796771-1EE0-4119-BF99-3D18C14931F8}" type="pres">
      <dgm:prSet presAssocID="{FAA5B2D6-6A96-4B27-B2DE-ECCC0306800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35EFCC7-D200-4172-B8A9-F111F26B811A}" type="pres">
      <dgm:prSet presAssocID="{FAA5B2D6-6A96-4B27-B2DE-ECCC0306800F}" presName="hierChild2" presStyleCnt="0"/>
      <dgm:spPr/>
    </dgm:pt>
    <dgm:pt modelId="{1B258261-2953-40FE-AA6E-DC8E42F2457E}" type="pres">
      <dgm:prSet presAssocID="{1CD7ADCF-BD27-40E2-B28F-839094D7C72C}" presName="Name37" presStyleLbl="parChTrans1D2" presStyleIdx="0" presStyleCnt="2"/>
      <dgm:spPr/>
      <dgm:t>
        <a:bodyPr/>
        <a:lstStyle/>
        <a:p>
          <a:endParaRPr lang="en-US"/>
        </a:p>
      </dgm:t>
    </dgm:pt>
    <dgm:pt modelId="{1714ED87-F23B-409A-BFED-50B7BEE6CC5D}" type="pres">
      <dgm:prSet presAssocID="{58F09003-E231-4BF7-8FE2-E7EA5839B2DC}" presName="hierRoot2" presStyleCnt="0">
        <dgm:presLayoutVars>
          <dgm:hierBranch val="init"/>
        </dgm:presLayoutVars>
      </dgm:prSet>
      <dgm:spPr/>
    </dgm:pt>
    <dgm:pt modelId="{E28AB8FC-BEC6-4A32-8769-978518B1C949}" type="pres">
      <dgm:prSet presAssocID="{58F09003-E231-4BF7-8FE2-E7EA5839B2DC}" presName="rootComposite" presStyleCnt="0"/>
      <dgm:spPr/>
    </dgm:pt>
    <dgm:pt modelId="{BBBCE893-D067-40E2-83C2-6CCC2AF40992}" type="pres">
      <dgm:prSet presAssocID="{58F09003-E231-4BF7-8FE2-E7EA5839B2D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84526D-CA5A-4BD7-8F5A-BB7F9EE25250}" type="pres">
      <dgm:prSet presAssocID="{58F09003-E231-4BF7-8FE2-E7EA5839B2DC}" presName="rootConnector" presStyleLbl="node2" presStyleIdx="0" presStyleCnt="2"/>
      <dgm:spPr/>
      <dgm:t>
        <a:bodyPr/>
        <a:lstStyle/>
        <a:p>
          <a:endParaRPr lang="en-US"/>
        </a:p>
      </dgm:t>
    </dgm:pt>
    <dgm:pt modelId="{E71925B3-D61E-45FA-9464-D30220001835}" type="pres">
      <dgm:prSet presAssocID="{58F09003-E231-4BF7-8FE2-E7EA5839B2DC}" presName="hierChild4" presStyleCnt="0"/>
      <dgm:spPr/>
    </dgm:pt>
    <dgm:pt modelId="{F5E4022F-C70D-48A4-86DD-50C15E01F01A}" type="pres">
      <dgm:prSet presAssocID="{58F09003-E231-4BF7-8FE2-E7EA5839B2DC}" presName="hierChild5" presStyleCnt="0"/>
      <dgm:spPr/>
    </dgm:pt>
    <dgm:pt modelId="{9F9DB8A4-E951-4579-880A-F99F8E41F823}" type="pres">
      <dgm:prSet presAssocID="{902AFBF0-7AE9-4C8A-86A0-FC9DDA1DC8C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8124A647-E3C7-49C6-A60F-3B82BCB4E104}" type="pres">
      <dgm:prSet presAssocID="{489ADEE8-A7B9-4E56-97A1-B1FC8A4D9A47}" presName="hierRoot2" presStyleCnt="0">
        <dgm:presLayoutVars>
          <dgm:hierBranch val="init"/>
        </dgm:presLayoutVars>
      </dgm:prSet>
      <dgm:spPr/>
    </dgm:pt>
    <dgm:pt modelId="{C612E1DF-609B-4850-80E1-16553F35CD58}" type="pres">
      <dgm:prSet presAssocID="{489ADEE8-A7B9-4E56-97A1-B1FC8A4D9A47}" presName="rootComposite" presStyleCnt="0"/>
      <dgm:spPr/>
    </dgm:pt>
    <dgm:pt modelId="{8DB00AC3-FC94-4E37-A1A3-702E05BCEC54}" type="pres">
      <dgm:prSet presAssocID="{489ADEE8-A7B9-4E56-97A1-B1FC8A4D9A4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E9457F-913A-492B-90F9-D36D3B3401DF}" type="pres">
      <dgm:prSet presAssocID="{489ADEE8-A7B9-4E56-97A1-B1FC8A4D9A47}" presName="rootConnector" presStyleLbl="node2" presStyleIdx="1" presStyleCnt="2"/>
      <dgm:spPr/>
      <dgm:t>
        <a:bodyPr/>
        <a:lstStyle/>
        <a:p>
          <a:endParaRPr lang="en-US"/>
        </a:p>
      </dgm:t>
    </dgm:pt>
    <dgm:pt modelId="{55CBAD8C-1342-4652-9DD1-8817E5C28ADB}" type="pres">
      <dgm:prSet presAssocID="{489ADEE8-A7B9-4E56-97A1-B1FC8A4D9A47}" presName="hierChild4" presStyleCnt="0"/>
      <dgm:spPr/>
    </dgm:pt>
    <dgm:pt modelId="{4C99951B-F646-42E9-9A9E-97E3096E442F}" type="pres">
      <dgm:prSet presAssocID="{489ADEE8-A7B9-4E56-97A1-B1FC8A4D9A47}" presName="hierChild5" presStyleCnt="0"/>
      <dgm:spPr/>
    </dgm:pt>
    <dgm:pt modelId="{217DD39A-D273-424C-8560-E67D44A58871}" type="pres">
      <dgm:prSet presAssocID="{FAA5B2D6-6A96-4B27-B2DE-ECCC0306800F}" presName="hierChild3" presStyleCnt="0"/>
      <dgm:spPr/>
    </dgm:pt>
  </dgm:ptLst>
  <dgm:cxnLst>
    <dgm:cxn modelId="{8A8BB462-FEC8-4D8B-86F3-A9C196B336EF}" srcId="{FAA5B2D6-6A96-4B27-B2DE-ECCC0306800F}" destId="{489ADEE8-A7B9-4E56-97A1-B1FC8A4D9A47}" srcOrd="1" destOrd="0" parTransId="{902AFBF0-7AE9-4C8A-86A0-FC9DDA1DC8CC}" sibTransId="{9F60DB74-00CE-4BBD-A743-69AF899CE6F4}"/>
    <dgm:cxn modelId="{2A74FD58-3844-4271-8528-D0E8B6970DE4}" type="presOf" srcId="{58F09003-E231-4BF7-8FE2-E7EA5839B2DC}" destId="{4984526D-CA5A-4BD7-8F5A-BB7F9EE25250}" srcOrd="1" destOrd="0" presId="urn:microsoft.com/office/officeart/2005/8/layout/orgChart1"/>
    <dgm:cxn modelId="{5D0C88BE-022D-4479-BB13-E74F7617A61F}" type="presOf" srcId="{902AFBF0-7AE9-4C8A-86A0-FC9DDA1DC8CC}" destId="{9F9DB8A4-E951-4579-880A-F99F8E41F823}" srcOrd="0" destOrd="0" presId="urn:microsoft.com/office/officeart/2005/8/layout/orgChart1"/>
    <dgm:cxn modelId="{D68DCF19-C45F-4216-8BC4-00BC14117441}" srcId="{72D5744D-AAFE-4A4F-B523-A39A525AEACE}" destId="{FAA5B2D6-6A96-4B27-B2DE-ECCC0306800F}" srcOrd="0" destOrd="0" parTransId="{35295A2B-A915-45A8-8C7E-5E53B8319F0B}" sibTransId="{C0D0078F-4B6F-40FC-B1EB-CD90D29C7752}"/>
    <dgm:cxn modelId="{2878C6F5-69D6-42EB-9CED-626B28E0800B}" type="presOf" srcId="{1CD7ADCF-BD27-40E2-B28F-839094D7C72C}" destId="{1B258261-2953-40FE-AA6E-DC8E42F2457E}" srcOrd="0" destOrd="0" presId="urn:microsoft.com/office/officeart/2005/8/layout/orgChart1"/>
    <dgm:cxn modelId="{70797FA0-7B71-4FA7-8927-EC1DB56938DA}" type="presOf" srcId="{FAA5B2D6-6A96-4B27-B2DE-ECCC0306800F}" destId="{6D466D6F-D60C-4AB0-87CE-8B14C454AE1A}" srcOrd="0" destOrd="0" presId="urn:microsoft.com/office/officeart/2005/8/layout/orgChart1"/>
    <dgm:cxn modelId="{21C2DB35-EBFD-4C8E-95A7-755B85C07149}" type="presOf" srcId="{58F09003-E231-4BF7-8FE2-E7EA5839B2DC}" destId="{BBBCE893-D067-40E2-83C2-6CCC2AF40992}" srcOrd="0" destOrd="0" presId="urn:microsoft.com/office/officeart/2005/8/layout/orgChart1"/>
    <dgm:cxn modelId="{66AAB7C2-E119-4E10-8BAF-45C06206A380}" type="presOf" srcId="{489ADEE8-A7B9-4E56-97A1-B1FC8A4D9A47}" destId="{31E9457F-913A-492B-90F9-D36D3B3401DF}" srcOrd="1" destOrd="0" presId="urn:microsoft.com/office/officeart/2005/8/layout/orgChart1"/>
    <dgm:cxn modelId="{6351F26B-2BAE-4DBA-8780-606764C8BBB5}" type="presOf" srcId="{FAA5B2D6-6A96-4B27-B2DE-ECCC0306800F}" destId="{C9796771-1EE0-4119-BF99-3D18C14931F8}" srcOrd="1" destOrd="0" presId="urn:microsoft.com/office/officeart/2005/8/layout/orgChart1"/>
    <dgm:cxn modelId="{0D50B302-8A47-40D4-BA04-5311C9869CAF}" type="presOf" srcId="{72D5744D-AAFE-4A4F-B523-A39A525AEACE}" destId="{AF69F88F-CD07-4C1F-B1EF-5801974E1711}" srcOrd="0" destOrd="0" presId="urn:microsoft.com/office/officeart/2005/8/layout/orgChart1"/>
    <dgm:cxn modelId="{241E109B-A15F-4F61-AD96-07ECA6366A65}" type="presOf" srcId="{489ADEE8-A7B9-4E56-97A1-B1FC8A4D9A47}" destId="{8DB00AC3-FC94-4E37-A1A3-702E05BCEC54}" srcOrd="0" destOrd="0" presId="urn:microsoft.com/office/officeart/2005/8/layout/orgChart1"/>
    <dgm:cxn modelId="{FAF86B61-00E2-4495-95FB-6C7923E74DED}" srcId="{FAA5B2D6-6A96-4B27-B2DE-ECCC0306800F}" destId="{58F09003-E231-4BF7-8FE2-E7EA5839B2DC}" srcOrd="0" destOrd="0" parTransId="{1CD7ADCF-BD27-40E2-B28F-839094D7C72C}" sibTransId="{1B532B0A-17F2-43B6-8D9D-CE130C522860}"/>
    <dgm:cxn modelId="{031DAABD-8833-4BDF-B217-DE641C36DF9C}" type="presParOf" srcId="{AF69F88F-CD07-4C1F-B1EF-5801974E1711}" destId="{0EA3B676-B3D2-47EC-AF0C-F34F4F0A26DD}" srcOrd="0" destOrd="0" presId="urn:microsoft.com/office/officeart/2005/8/layout/orgChart1"/>
    <dgm:cxn modelId="{25A259FD-A1B0-4773-B2A7-D1D2E7EE22C6}" type="presParOf" srcId="{0EA3B676-B3D2-47EC-AF0C-F34F4F0A26DD}" destId="{10511C2C-8E0D-442C-BD52-8AA9E9006605}" srcOrd="0" destOrd="0" presId="urn:microsoft.com/office/officeart/2005/8/layout/orgChart1"/>
    <dgm:cxn modelId="{176CCCA6-CD8B-40D2-92AD-90E8D6C7AA07}" type="presParOf" srcId="{10511C2C-8E0D-442C-BD52-8AA9E9006605}" destId="{6D466D6F-D60C-4AB0-87CE-8B14C454AE1A}" srcOrd="0" destOrd="0" presId="urn:microsoft.com/office/officeart/2005/8/layout/orgChart1"/>
    <dgm:cxn modelId="{4D3F4B6C-7B24-4A3E-A26E-12C117C302D5}" type="presParOf" srcId="{10511C2C-8E0D-442C-BD52-8AA9E9006605}" destId="{C9796771-1EE0-4119-BF99-3D18C14931F8}" srcOrd="1" destOrd="0" presId="urn:microsoft.com/office/officeart/2005/8/layout/orgChart1"/>
    <dgm:cxn modelId="{B00FBA15-59A3-4718-AD68-6CBAB3ACCA2B}" type="presParOf" srcId="{0EA3B676-B3D2-47EC-AF0C-F34F4F0A26DD}" destId="{235EFCC7-D200-4172-B8A9-F111F26B811A}" srcOrd="1" destOrd="0" presId="urn:microsoft.com/office/officeart/2005/8/layout/orgChart1"/>
    <dgm:cxn modelId="{D908DE99-2BBF-42D5-BD4D-063A58687C53}" type="presParOf" srcId="{235EFCC7-D200-4172-B8A9-F111F26B811A}" destId="{1B258261-2953-40FE-AA6E-DC8E42F2457E}" srcOrd="0" destOrd="0" presId="urn:microsoft.com/office/officeart/2005/8/layout/orgChart1"/>
    <dgm:cxn modelId="{61E58A22-EB1B-4B62-9740-99A12FFE65C7}" type="presParOf" srcId="{235EFCC7-D200-4172-B8A9-F111F26B811A}" destId="{1714ED87-F23B-409A-BFED-50B7BEE6CC5D}" srcOrd="1" destOrd="0" presId="urn:microsoft.com/office/officeart/2005/8/layout/orgChart1"/>
    <dgm:cxn modelId="{78506083-C1D1-4851-892D-737D7B27EFA0}" type="presParOf" srcId="{1714ED87-F23B-409A-BFED-50B7BEE6CC5D}" destId="{E28AB8FC-BEC6-4A32-8769-978518B1C949}" srcOrd="0" destOrd="0" presId="urn:microsoft.com/office/officeart/2005/8/layout/orgChart1"/>
    <dgm:cxn modelId="{0CFBEAB9-095D-4554-B5EE-371BE69B187B}" type="presParOf" srcId="{E28AB8FC-BEC6-4A32-8769-978518B1C949}" destId="{BBBCE893-D067-40E2-83C2-6CCC2AF40992}" srcOrd="0" destOrd="0" presId="urn:microsoft.com/office/officeart/2005/8/layout/orgChart1"/>
    <dgm:cxn modelId="{E69E0A31-F269-4AA6-91BB-07AE4883023B}" type="presParOf" srcId="{E28AB8FC-BEC6-4A32-8769-978518B1C949}" destId="{4984526D-CA5A-4BD7-8F5A-BB7F9EE25250}" srcOrd="1" destOrd="0" presId="urn:microsoft.com/office/officeart/2005/8/layout/orgChart1"/>
    <dgm:cxn modelId="{9F0AC640-ED15-49BB-A5D9-074972273993}" type="presParOf" srcId="{1714ED87-F23B-409A-BFED-50B7BEE6CC5D}" destId="{E71925B3-D61E-45FA-9464-D30220001835}" srcOrd="1" destOrd="0" presId="urn:microsoft.com/office/officeart/2005/8/layout/orgChart1"/>
    <dgm:cxn modelId="{256AEED4-D61D-49F3-B4EA-81ACC9A09556}" type="presParOf" srcId="{1714ED87-F23B-409A-BFED-50B7BEE6CC5D}" destId="{F5E4022F-C70D-48A4-86DD-50C15E01F01A}" srcOrd="2" destOrd="0" presId="urn:microsoft.com/office/officeart/2005/8/layout/orgChart1"/>
    <dgm:cxn modelId="{12A2DA51-E84C-4FB3-A143-17ED49D81F62}" type="presParOf" srcId="{235EFCC7-D200-4172-B8A9-F111F26B811A}" destId="{9F9DB8A4-E951-4579-880A-F99F8E41F823}" srcOrd="2" destOrd="0" presId="urn:microsoft.com/office/officeart/2005/8/layout/orgChart1"/>
    <dgm:cxn modelId="{BE6E0D76-05F9-4979-843E-6659EBB939F6}" type="presParOf" srcId="{235EFCC7-D200-4172-B8A9-F111F26B811A}" destId="{8124A647-E3C7-49C6-A60F-3B82BCB4E104}" srcOrd="3" destOrd="0" presId="urn:microsoft.com/office/officeart/2005/8/layout/orgChart1"/>
    <dgm:cxn modelId="{0CDFACA2-A993-48A3-AB5B-6EF897D73543}" type="presParOf" srcId="{8124A647-E3C7-49C6-A60F-3B82BCB4E104}" destId="{C612E1DF-609B-4850-80E1-16553F35CD58}" srcOrd="0" destOrd="0" presId="urn:microsoft.com/office/officeart/2005/8/layout/orgChart1"/>
    <dgm:cxn modelId="{7EFA4507-484B-412F-B2DD-F415D454D58A}" type="presParOf" srcId="{C612E1DF-609B-4850-80E1-16553F35CD58}" destId="{8DB00AC3-FC94-4E37-A1A3-702E05BCEC54}" srcOrd="0" destOrd="0" presId="urn:microsoft.com/office/officeart/2005/8/layout/orgChart1"/>
    <dgm:cxn modelId="{A49205D2-7062-4AD0-B253-76B3D883751C}" type="presParOf" srcId="{C612E1DF-609B-4850-80E1-16553F35CD58}" destId="{31E9457F-913A-492B-90F9-D36D3B3401DF}" srcOrd="1" destOrd="0" presId="urn:microsoft.com/office/officeart/2005/8/layout/orgChart1"/>
    <dgm:cxn modelId="{682E66F2-3DC9-4D4F-BC7E-62CFD01C76F3}" type="presParOf" srcId="{8124A647-E3C7-49C6-A60F-3B82BCB4E104}" destId="{55CBAD8C-1342-4652-9DD1-8817E5C28ADB}" srcOrd="1" destOrd="0" presId="urn:microsoft.com/office/officeart/2005/8/layout/orgChart1"/>
    <dgm:cxn modelId="{D25C0163-3E8D-4158-8DD1-E2BCBE31FC2E}" type="presParOf" srcId="{8124A647-E3C7-49C6-A60F-3B82BCB4E104}" destId="{4C99951B-F646-42E9-9A9E-97E3096E442F}" srcOrd="2" destOrd="0" presId="urn:microsoft.com/office/officeart/2005/8/layout/orgChart1"/>
    <dgm:cxn modelId="{DD8BBDA8-5672-4C23-8326-A4DD0FFC2195}" type="presParOf" srcId="{0EA3B676-B3D2-47EC-AF0C-F34F4F0A26DD}" destId="{217DD39A-D273-424C-8560-E67D44A588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F9DB8A4-E951-4579-880A-F99F8E41F823}">
      <dsp:nvSpPr>
        <dsp:cNvPr id="0" name=""/>
        <dsp:cNvSpPr/>
      </dsp:nvSpPr>
      <dsp:spPr>
        <a:xfrm>
          <a:off x="3704166" y="1426238"/>
          <a:ext cx="1723441" cy="5982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109"/>
              </a:lnTo>
              <a:lnTo>
                <a:pt x="1723441" y="299109"/>
              </a:lnTo>
              <a:lnTo>
                <a:pt x="1723441" y="59821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258261-2953-40FE-AA6E-DC8E42F2457E}">
      <dsp:nvSpPr>
        <dsp:cNvPr id="0" name=""/>
        <dsp:cNvSpPr/>
      </dsp:nvSpPr>
      <dsp:spPr>
        <a:xfrm>
          <a:off x="1980725" y="1426238"/>
          <a:ext cx="1723441" cy="598219"/>
        </a:xfrm>
        <a:custGeom>
          <a:avLst/>
          <a:gdLst/>
          <a:ahLst/>
          <a:cxnLst/>
          <a:rect l="0" t="0" r="0" b="0"/>
          <a:pathLst>
            <a:path>
              <a:moveTo>
                <a:pt x="1723441" y="0"/>
              </a:moveTo>
              <a:lnTo>
                <a:pt x="1723441" y="299109"/>
              </a:lnTo>
              <a:lnTo>
                <a:pt x="0" y="299109"/>
              </a:lnTo>
              <a:lnTo>
                <a:pt x="0" y="598219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66D6F-D60C-4AB0-87CE-8B14C454AE1A}">
      <dsp:nvSpPr>
        <dsp:cNvPr id="0" name=""/>
        <dsp:cNvSpPr/>
      </dsp:nvSpPr>
      <dsp:spPr>
        <a:xfrm>
          <a:off x="2279834" y="1906"/>
          <a:ext cx="2848663" cy="14243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Cost</a:t>
          </a:r>
          <a:endParaRPr lang="en-US" sz="3500" kern="1200" dirty="0"/>
        </a:p>
      </dsp:txBody>
      <dsp:txXfrm>
        <a:off x="2279834" y="1906"/>
        <a:ext cx="2848663" cy="1424331"/>
      </dsp:txXfrm>
    </dsp:sp>
    <dsp:sp modelId="{BBBCE893-D067-40E2-83C2-6CCC2AF40992}">
      <dsp:nvSpPr>
        <dsp:cNvPr id="0" name=""/>
        <dsp:cNvSpPr/>
      </dsp:nvSpPr>
      <dsp:spPr>
        <a:xfrm>
          <a:off x="556393" y="2024457"/>
          <a:ext cx="2848663" cy="14243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Schedule/Time </a:t>
          </a:r>
          <a:endParaRPr lang="en-US" sz="3500" kern="1200" dirty="0"/>
        </a:p>
      </dsp:txBody>
      <dsp:txXfrm>
        <a:off x="556393" y="2024457"/>
        <a:ext cx="2848663" cy="1424331"/>
      </dsp:txXfrm>
    </dsp:sp>
    <dsp:sp modelId="{8DB00AC3-FC94-4E37-A1A3-702E05BCEC54}">
      <dsp:nvSpPr>
        <dsp:cNvPr id="0" name=""/>
        <dsp:cNvSpPr/>
      </dsp:nvSpPr>
      <dsp:spPr>
        <a:xfrm>
          <a:off x="4003276" y="2024457"/>
          <a:ext cx="2848663" cy="142433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1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smtClean="0"/>
            <a:t>Performance</a:t>
          </a:r>
          <a:endParaRPr lang="en-US" sz="3500" kern="1200"/>
        </a:p>
      </dsp:txBody>
      <dsp:txXfrm>
        <a:off x="4003276" y="2024457"/>
        <a:ext cx="2848663" cy="1424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4BBE35-D4A0-43AF-B2FB-22DDECC2E4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10663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16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16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116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A04359-7830-4585-AC78-7346030DA0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917927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4359-7830-4585-AC78-7346030DA0D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Notes:</a:t>
            </a:r>
          </a:p>
          <a:p>
            <a:endParaRPr lang="en-US" dirty="0" smtClean="0"/>
          </a:p>
          <a:p>
            <a:r>
              <a:rPr lang="en-US" dirty="0" smtClean="0"/>
              <a:t>Added two bullet points re. Cost Plan and</a:t>
            </a:r>
            <a:r>
              <a:rPr lang="en-US" baseline="0" dirty="0" smtClean="0"/>
              <a:t> Specification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4359-7830-4585-AC78-7346030DA0D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Note:</a:t>
            </a:r>
          </a:p>
          <a:p>
            <a:endParaRPr lang="en-US" dirty="0" smtClean="0"/>
          </a:p>
          <a:p>
            <a:r>
              <a:rPr lang="en-GB" dirty="0" smtClean="0"/>
              <a:t>a Contract Manager cannot generally terminate the </a:t>
            </a:r>
            <a:r>
              <a:rPr lang="en-GB" dirty="0" err="1" smtClean="0"/>
              <a:t>Conract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4359-7830-4585-AC78-7346030DA0DB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Note:</a:t>
            </a:r>
          </a:p>
          <a:p>
            <a:endParaRPr lang="en-US" dirty="0" smtClean="0"/>
          </a:p>
          <a:p>
            <a:r>
              <a:rPr lang="en-GB" dirty="0" smtClean="0"/>
              <a:t>Two items added - Clear Objectives and Defined Roles and Responsibilities.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4359-7830-4585-AC78-7346030DA0DB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Notes:</a:t>
            </a:r>
          </a:p>
          <a:p>
            <a:endParaRPr lang="en-US" dirty="0" smtClean="0"/>
          </a:p>
          <a:p>
            <a:r>
              <a:rPr lang="en-US" dirty="0" smtClean="0"/>
              <a:t>Added</a:t>
            </a:r>
            <a:r>
              <a:rPr lang="en-US" baseline="0" dirty="0" smtClean="0"/>
              <a:t> Ground and Weather Conditions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4359-7830-4585-AC78-7346030DA0DB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Note:</a:t>
            </a:r>
          </a:p>
          <a:p>
            <a:endParaRPr lang="en-GB" dirty="0" smtClean="0"/>
          </a:p>
          <a:p>
            <a:r>
              <a:rPr lang="en-GB" dirty="0" smtClean="0"/>
              <a:t>Failing to complete the works in a timely manner is a consequence of other Risks. It is not itself the actual risk.</a:t>
            </a:r>
          </a:p>
          <a:p>
            <a:endParaRPr lang="en-GB" dirty="0" smtClean="0"/>
          </a:p>
          <a:p>
            <a:r>
              <a:rPr lang="en-GB" dirty="0" smtClean="0"/>
              <a:t>The question  is "What Risks will jeopardise timely completion"?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4359-7830-4585-AC78-7346030DA0DB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Note:</a:t>
            </a:r>
          </a:p>
          <a:p>
            <a:endParaRPr lang="en-US" dirty="0" smtClean="0"/>
          </a:p>
          <a:p>
            <a:r>
              <a:rPr lang="en-GB" smtClean="0"/>
              <a:t>A </a:t>
            </a:r>
            <a:r>
              <a:rPr lang="en-GB" dirty="0" smtClean="0"/>
              <a:t>general Group Discussion for 15 to 20 minutes on these topics would be more appropriate at this stage.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04359-7830-4585-AC78-7346030DA0DB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71099-48E9-445A-BF5C-6B110B8B694A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66BA-2445-4345-B9FE-A842605C318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3281" y="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7EA3-0E43-4DBC-AC5C-E70421D06ACD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9EB6-F659-4890-913C-C06D318668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48915-AF0E-4946-A0BE-912CF2FCA216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EBA12-5B90-476E-B233-552028FEFD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01B5D3-0204-4676-B136-FBA2D91EC5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24644346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095" y="0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3BB9-ACD2-4C73-90A9-A7EC76088CEA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3F30-481C-4D35-A42B-8BB787F7FEF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Picture 14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3489" y="254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2D3C-C143-4EFC-8D3C-F471D8B23494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B2D4-2E21-4ED3-A439-8C98BD71F1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B3CA-94FD-4BBD-B879-82FC4AD31C13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701BD-878C-4309-81F5-E90DE19D7F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89B5E-D531-4295-BB2A-AA72978C3666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9A65-BCAF-41F8-9F42-77850131D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2C8DC-9AEF-4BEE-9BBA-84118B90BBE0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C9B6-9458-4FD9-9456-73A2B477FE4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1589" y="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828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8E360-DFCB-4ECA-B8C4-49B88426CCA6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E78B-5BB1-4666-9432-1A6DE8FC42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7F16-52BB-4377-A5C6-76F8ECEC9340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8C920-4D1A-4E4F-8617-09B6164E17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D6579D-5AF7-46BC-9385-EB5ECB8CC8E4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8F4D9B2-A473-4AE3-93E4-C3977024B3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5" name="Picture 14" descr="C:\Users\CROSSR~1\AppData\Local\Temp\CrossRoads Logo with Slogan.jpg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082" y="-20955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ransition>
    <p:fade thruBlk="1"/>
  </p:transition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90032" y="2057400"/>
            <a:ext cx="7772400" cy="193016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Management of Contracts (1)</a:t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latin typeface="Arial" pitchFamily="34" charset="0"/>
                <a:cs typeface="Arial" pitchFamily="34" charset="0"/>
              </a:rPr>
              <a:t>Module Six: Session 8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4000" b="1" dirty="0" smtClean="0"/>
              <a:t>                   </a:t>
            </a:r>
            <a:endParaRPr lang="en-GB" sz="36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D4FD4-1FCF-4C48-892A-9990ABB2C5D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EE987-12B1-4B5B-B216-206D6C164ABA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utoUpdateAnimBg="0"/>
      <p:bldP spid="15974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Breakdown the activities to small and measurable units- (Work Breakdown Structures (WBS))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Activity Scheduling   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59155811"/>
              </p:ext>
            </p:extLst>
          </p:nvPr>
        </p:nvGraphicFramePr>
        <p:xfrm>
          <a:off x="685800" y="2743200"/>
          <a:ext cx="8077200" cy="345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685800"/>
                <a:gridCol w="685800"/>
                <a:gridCol w="609600"/>
                <a:gridCol w="609600"/>
                <a:gridCol w="685800"/>
                <a:gridCol w="762000"/>
                <a:gridCol w="762000"/>
                <a:gridCol w="685800"/>
                <a:gridCol w="685800"/>
              </a:tblGrid>
              <a:tr h="5105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Activity</a:t>
                      </a:r>
                      <a:r>
                        <a:rPr lang="en-US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Jan 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Feb.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Mar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Apr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May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June 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July 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Sep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Mobilization</a:t>
                      </a:r>
                      <a:r>
                        <a:rPr lang="en-US" b="1" baseline="0" dirty="0" smtClean="0">
                          <a:latin typeface="Arial" pitchFamily="34" charset="0"/>
                          <a:cs typeface="Arial" pitchFamily="34" charset="0"/>
                        </a:rPr>
                        <a:t> &amp; Site Clearing 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Earth Works</a:t>
                      </a:r>
                      <a:r>
                        <a:rPr lang="en-US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latin typeface="Arial" pitchFamily="34" charset="0"/>
                          <a:cs typeface="Arial" pitchFamily="34" charset="0"/>
                        </a:rPr>
                        <a:t>Drainage works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>
                          <a:latin typeface="Arial" pitchFamily="34" charset="0"/>
                          <a:cs typeface="Arial" pitchFamily="34" charset="0"/>
                        </a:rPr>
                        <a:t>Gravelling and completion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105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latin typeface="Arial" pitchFamily="34" charset="0"/>
                          <a:cs typeface="Arial" pitchFamily="34" charset="0"/>
                        </a:rPr>
                        <a:t>Preliminary and generals items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b="1" dirty="0" smtClean="0">
                          <a:latin typeface="Arial" pitchFamily="34" charset="0"/>
                          <a:cs typeface="Arial" pitchFamily="34" charset="0"/>
                        </a:rPr>
                        <a:t>***</a:t>
                      </a:r>
                      <a:endParaRPr lang="en-US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6112533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PMP includes a series of actions, resources, changes or operations that bring out an end result in management of a road contract.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PMP is aimed at ensuring that a contractor manages cost, schedule  and technical performance.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PMP ensures that the contracts Key Result Areas (KRAs) are achieved.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The project </a:t>
            </a:r>
            <a:r>
              <a:rPr lang="en-US" dirty="0">
                <a:latin typeface="Arial" pitchFamily="34" charset="0"/>
                <a:cs typeface="Arial" pitchFamily="34" charset="0"/>
              </a:rPr>
              <a:t>management plan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dirty="0">
                <a:latin typeface="Arial" pitchFamily="34" charset="0"/>
                <a:cs typeface="Arial" pitchFamily="34" charset="0"/>
              </a:rPr>
              <a:t>PMP) </a:t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63945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Planning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-Identification of works structure and appointment of right staff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Evaluation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-Assessment of performance at critical stages of the contract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Budget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-Execution of contract activities within the budget and financial constraint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Reporting and communication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-of successes and failures at critical stages of the contract </a:t>
            </a:r>
          </a:p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Schedule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-Contract schedule and timing of critical contract outputs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Focus of PMP</a:t>
            </a:r>
          </a:p>
        </p:txBody>
      </p:sp>
    </p:spTree>
    <p:extLst>
      <p:ext uri="{BB962C8B-B14F-4D97-AF65-F5344CB8AC3E}">
        <p14:creationId xmlns="" xmlns:p14="http://schemas.microsoft.com/office/powerpoint/2010/main" val="170029409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Stakeholder Management-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satisfaction of the stakeholders at different fronts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Financial management-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accountability, profit management, internal and external audits </a:t>
            </a:r>
          </a:p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Quality control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-execute work within the acceptable standards as indicated in the BOQs and quality specifications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Risk management – identification, assessment and mitigation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Focus of PMP</a:t>
            </a:r>
          </a:p>
        </p:txBody>
      </p:sp>
    </p:spTree>
    <p:extLst>
      <p:ext uri="{BB962C8B-B14F-4D97-AF65-F5344CB8AC3E}">
        <p14:creationId xmlns="" xmlns:p14="http://schemas.microsoft.com/office/powerpoint/2010/main" val="360309458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43372037"/>
              </p:ext>
            </p:extLst>
          </p:nvPr>
        </p:nvGraphicFramePr>
        <p:xfrm>
          <a:off x="457201" y="2209800"/>
          <a:ext cx="8381999" cy="3622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7162"/>
                <a:gridCol w="2602037"/>
                <a:gridCol w="1468358"/>
                <a:gridCol w="1884442"/>
              </a:tblGrid>
              <a:tr h="56803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Item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Key Result Areas (KRAs)-OVIs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Means of Verification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Assumptions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840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Planning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Preparation and review of contract plans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Plans in place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Daily progress review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840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Evaluation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Daily works done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Measurement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Every end of day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840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Budget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38m per km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Activity expenditure variance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n-US" sz="140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Activity based budget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56803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Reporting and Communication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840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Schedule/time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840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Stakeholders 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840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Cashflow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and profitability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8401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Quality Control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Structure of PMP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796068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Any internal or external persons, Institutions that affect the outcome of a contract e.g.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>
                <a:latin typeface="Arial" pitchFamily="34" charset="0"/>
                <a:cs typeface="Arial" pitchFamily="34" charset="0"/>
              </a:rPr>
              <a:t>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rganizational staff,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Client (LG, UNRA,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MoWT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Supplier/Contractors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Funders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Banks and insurance companies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Public (Road Users)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Civil Society Organizations and Unions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Politicians </a:t>
            </a:r>
          </a:p>
          <a:p>
            <a:pPr marL="457200" indent="-457200">
              <a:buFont typeface="+mj-lt"/>
              <a:buAutoNum type="arabicParenR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NEMA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Stakeholders in Contract Management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1007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00200"/>
            <a:ext cx="7408333" cy="4525963"/>
          </a:xfrm>
        </p:spPr>
        <p:txBody>
          <a:bodyPr>
            <a:normAutofit/>
          </a:bodyPr>
          <a:lstStyle/>
          <a:p>
            <a:pPr marL="282575" indent="-222250"/>
            <a:r>
              <a:rPr lang="en-US" dirty="0" smtClean="0">
                <a:latin typeface="Arial" pitchFamily="34" charset="0"/>
                <a:cs typeface="Arial" pitchFamily="34" charset="0"/>
              </a:rPr>
              <a:t>Reads </a:t>
            </a:r>
            <a:r>
              <a:rPr lang="en-US" dirty="0">
                <a:latin typeface="Arial" pitchFamily="34" charset="0"/>
                <a:cs typeface="Arial" pitchFamily="34" charset="0"/>
              </a:rPr>
              <a:t>and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analyzes </a:t>
            </a:r>
            <a:r>
              <a:rPr lang="en-US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contract properly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2575" indent="-222250"/>
            <a:r>
              <a:rPr lang="en-US" dirty="0" smtClean="0">
                <a:latin typeface="Arial" pitchFamily="34" charset="0"/>
                <a:cs typeface="Arial" pitchFamily="34" charset="0"/>
              </a:rPr>
              <a:t>Evaluates </a:t>
            </a:r>
            <a:r>
              <a:rPr lang="en-US" dirty="0">
                <a:latin typeface="Arial" pitchFamily="34" charset="0"/>
                <a:cs typeface="Arial" pitchFamily="34" charset="0"/>
              </a:rPr>
              <a:t>organization’s ability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to comply with contract conditions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82575" indent="-222250"/>
            <a:r>
              <a:rPr lang="en-US" dirty="0" smtClean="0">
                <a:latin typeface="Arial" pitchFamily="34" charset="0"/>
                <a:cs typeface="Arial" pitchFamily="34" charset="0"/>
              </a:rPr>
              <a:t>Functions </a:t>
            </a:r>
            <a:r>
              <a:rPr lang="en-US" dirty="0">
                <a:latin typeface="Arial" pitchFamily="34" charset="0"/>
                <a:cs typeface="Arial" pitchFamily="34" charset="0"/>
              </a:rPr>
              <a:t>as focal point for internal support/team-members</a:t>
            </a:r>
          </a:p>
          <a:p>
            <a:pPr marL="223838" indent="-223838"/>
            <a:r>
              <a:rPr lang="en-US" dirty="0" smtClean="0">
                <a:latin typeface="Arial" pitchFamily="34" charset="0"/>
                <a:cs typeface="Arial" pitchFamily="34" charset="0"/>
              </a:rPr>
              <a:t>Protects </a:t>
            </a:r>
            <a:r>
              <a:rPr lang="en-US" dirty="0">
                <a:latin typeface="Arial" pitchFamily="34" charset="0"/>
                <a:cs typeface="Arial" pitchFamily="34" charset="0"/>
              </a:rPr>
              <a:t>the financial interests of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organization</a:t>
            </a:r>
          </a:p>
          <a:p>
            <a:pPr marL="223838" indent="-223838"/>
            <a:r>
              <a:rPr lang="en-US" dirty="0" smtClean="0">
                <a:latin typeface="Arial" pitchFamily="34" charset="0"/>
                <a:cs typeface="Arial" pitchFamily="34" charset="0"/>
              </a:rPr>
              <a:t>Obtains </a:t>
            </a:r>
            <a:r>
              <a:rPr lang="en-US" dirty="0">
                <a:latin typeface="Arial" pitchFamily="34" charset="0"/>
                <a:cs typeface="Arial" pitchFamily="34" charset="0"/>
              </a:rPr>
              <a:t>commitments from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subcontractors (if any)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223838" indent="-223838"/>
            <a:r>
              <a:rPr lang="en-US" dirty="0">
                <a:latin typeface="Arial" pitchFamily="34" charset="0"/>
                <a:cs typeface="Arial" pitchFamily="34" charset="0"/>
              </a:rPr>
              <a:t>Establishes a contract administration plan</a:t>
            </a:r>
          </a:p>
          <a:p>
            <a:pPr marL="223838" indent="-223838"/>
            <a:r>
              <a:rPr lang="en-US" dirty="0">
                <a:latin typeface="Arial" pitchFamily="34" charset="0"/>
                <a:cs typeface="Arial" pitchFamily="34" charset="0"/>
              </a:rPr>
              <a:t>Plans and conducts a pre performance conference</a:t>
            </a:r>
          </a:p>
          <a:p>
            <a:pPr marL="223838" indent="-223838"/>
            <a:r>
              <a:rPr lang="en-US" dirty="0">
                <a:latin typeface="Arial" pitchFamily="34" charset="0"/>
                <a:cs typeface="Arial" pitchFamily="34" charset="0"/>
              </a:rPr>
              <a:t>Monitors,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measures </a:t>
            </a:r>
            <a:r>
              <a:rPr lang="en-US" dirty="0">
                <a:latin typeface="Arial" pitchFamily="34" charset="0"/>
                <a:cs typeface="Arial" pitchFamily="34" charset="0"/>
              </a:rPr>
              <a:t>and reports progress</a:t>
            </a:r>
          </a:p>
          <a:p>
            <a:pPr marL="282575" indent="-222250"/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Main tasks of a Contract Manager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47915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76400"/>
            <a:ext cx="7408333" cy="4449763"/>
          </a:xfrm>
        </p:spPr>
        <p:txBody>
          <a:bodyPr>
            <a:normAutofit fontScale="92500" lnSpcReduction="20000"/>
          </a:bodyPr>
          <a:lstStyle/>
          <a:p>
            <a:pPr marL="179388" indent="-179388">
              <a:lnSpc>
                <a:spcPct val="120000"/>
              </a:lnSpc>
              <a:spcAft>
                <a:spcPct val="20000"/>
              </a:spcAf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Manages contract changes</a:t>
            </a:r>
          </a:p>
          <a:p>
            <a:pPr marL="179388" indent="-179388">
              <a:lnSpc>
                <a:spcPct val="120000"/>
              </a:lnSpc>
              <a:spcAft>
                <a:spcPct val="20000"/>
              </a:spcAf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Resolves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disputes and ensures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timely delivery</a:t>
            </a:r>
          </a:p>
          <a:p>
            <a:pPr marL="179388" indent="-179388">
              <a:lnSpc>
                <a:spcPct val="120000"/>
              </a:lnSpc>
              <a:spcAft>
                <a:spcPct val="20000"/>
              </a:spcAf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Manages the invoice and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collection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process</a:t>
            </a:r>
          </a:p>
          <a:p>
            <a:pPr marL="179388" indent="-179388">
              <a:lnSpc>
                <a:spcPct val="120000"/>
              </a:lnSpc>
              <a:spcAft>
                <a:spcPct val="20000"/>
              </a:spcAf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Documents decisions and events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Should know who does what, when, where, and why, and how it is documented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Should ensure that everything contractually required is done by appropriate members of the  team</a:t>
            </a:r>
          </a:p>
          <a:p>
            <a:pPr marL="179388" indent="-179388">
              <a:spcAft>
                <a:spcPct val="20000"/>
              </a:spcAft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Roles of a Contract </a:t>
            </a:r>
            <a:r>
              <a:rPr lang="en-US" b="1" dirty="0"/>
              <a:t>Manager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52933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tabLst>
                <a:tab pos="463550" algn="l"/>
              </a:tabLs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 Successful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Team: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tabLst>
                <a:tab pos="463550" algn="l"/>
              </a:tabLs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Has effective communication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tabLst>
                <a:tab pos="463550" algn="l"/>
              </a:tabLs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Clear Objectives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tabLst>
                <a:tab pos="463550" algn="l"/>
              </a:tabLs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Defined Roles and Responsibilities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tabLst>
                <a:tab pos="463550" algn="l"/>
              </a:tabLs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Defined project expectations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tabLst>
                <a:tab pos="463550" algn="l"/>
              </a:tabLs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Accountability of all team members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arenR"/>
              <a:tabLst>
                <a:tab pos="463550" algn="l"/>
              </a:tabLst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 Dedication from contract management team</a:t>
            </a:r>
          </a:p>
          <a:p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Contract Management Team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867548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List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key terms </a:t>
            </a:r>
            <a:r>
              <a:rPr lang="en-US" dirty="0">
                <a:latin typeface="Arial" pitchFamily="34" charset="0"/>
                <a:cs typeface="Arial" pitchFamily="34" charset="0"/>
              </a:rPr>
              <a:t>&amp; conditions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identify supplier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actions and customer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actions</a:t>
            </a:r>
          </a:p>
          <a:p>
            <a:pPr>
              <a:spcAft>
                <a:spcPct val="100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Identify contract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milestones, reports </a:t>
            </a:r>
            <a:r>
              <a:rPr lang="en-US" dirty="0">
                <a:latin typeface="Arial" pitchFamily="34" charset="0"/>
                <a:cs typeface="Arial" pitchFamily="34" charset="0"/>
              </a:rPr>
              <a:t>&amp; due dates</a:t>
            </a:r>
          </a:p>
          <a:p>
            <a:pPr>
              <a:spcAft>
                <a:spcPct val="10000"/>
              </a:spcAft>
            </a:pPr>
            <a:r>
              <a:rPr lang="en-US" dirty="0">
                <a:latin typeface="Arial" pitchFamily="34" charset="0"/>
                <a:cs typeface="Arial" pitchFamily="34" charset="0"/>
              </a:rPr>
              <a:t>Identify customer interfaces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Coordinate 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Project </a:t>
            </a:r>
            <a:r>
              <a:rPr lang="en-US" dirty="0">
                <a:latin typeface="Arial" pitchFamily="34" charset="0"/>
                <a:cs typeface="Arial" pitchFamily="34" charset="0"/>
              </a:rPr>
              <a:t>Manager(PM) for internal effort: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 assign responsibilities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 develop a contract schedule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Developing a Contract Administration Plan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956854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Outline the roles and responsibilities of the different stakeholders in contract management</a:t>
            </a:r>
            <a:endParaRPr lang="en-US" dirty="0" smtClean="0"/>
          </a:p>
          <a:p>
            <a:pPr lvl="0"/>
            <a:r>
              <a:rPr lang="en-GB" dirty="0" smtClean="0"/>
              <a:t>Discuss risks faced by contractors during management of contracts </a:t>
            </a:r>
            <a:endParaRPr lang="en-US" dirty="0" smtClean="0"/>
          </a:p>
          <a:p>
            <a:pPr lvl="0"/>
            <a:r>
              <a:rPr lang="en-GB" dirty="0" smtClean="0"/>
              <a:t>Discuss mitigation measures for contract risks </a:t>
            </a:r>
          </a:p>
          <a:p>
            <a:pPr lvl="0"/>
            <a:r>
              <a:rPr lang="en-GB" dirty="0" smtClean="0"/>
              <a:t>Share contract management experiences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F3BB9-ACD2-4C73-90A9-A7EC76088CEA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B3F30-481C-4D35-A42B-8BB787F7FEF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46237"/>
            <a:ext cx="7408333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 risk is something that may happen and if it does, will have a positive or negative impact on the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contract. Potential areas of risks in contracts Include: </a:t>
            </a:r>
          </a:p>
          <a:p>
            <a:pPr lvl="0">
              <a:lnSpc>
                <a:spcPct val="12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Risk of inaccurate description of the item of works through specifications and legal documents.</a:t>
            </a:r>
          </a:p>
          <a:p>
            <a:pPr lvl="0">
              <a:lnSpc>
                <a:spcPct val="12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Risk of loss of financial and legal interest </a:t>
            </a:r>
          </a:p>
          <a:p>
            <a:pPr lvl="0">
              <a:lnSpc>
                <a:spcPct val="12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Contractual  risks - establishing change order procedures</a:t>
            </a:r>
          </a:p>
          <a:p>
            <a:pPr lvl="0">
              <a:lnSpc>
                <a:spcPct val="12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Ground Conditions</a:t>
            </a:r>
          </a:p>
          <a:p>
            <a:pPr lvl="0">
              <a:lnSpc>
                <a:spcPct val="12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Weather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lvl="0"/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in Contract Management </a:t>
            </a:r>
          </a:p>
        </p:txBody>
      </p:sp>
    </p:spTree>
    <p:extLst>
      <p:ext uri="{BB962C8B-B14F-4D97-AF65-F5344CB8AC3E}">
        <p14:creationId xmlns="" xmlns:p14="http://schemas.microsoft.com/office/powerpoint/2010/main" val="252813908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Risk of failing to complete works timely</a:t>
            </a:r>
          </a:p>
          <a:p>
            <a:pPr marL="816293" lvl="1" indent="-514350">
              <a:buFont typeface="+mj-lt"/>
              <a:buAutoNum type="alphaL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Inadequate monitoring </a:t>
            </a:r>
          </a:p>
          <a:p>
            <a:pPr marL="816293" lvl="1" indent="-514350">
              <a:buFont typeface="+mj-lt"/>
              <a:buAutoNum type="alphaL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Machine breakdown </a:t>
            </a:r>
          </a:p>
          <a:p>
            <a:pPr marL="816293" lvl="1" indent="-514350">
              <a:buFont typeface="+mj-lt"/>
              <a:buAutoNum type="alphaL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Industrial action </a:t>
            </a:r>
          </a:p>
          <a:p>
            <a:pPr marL="816293" lvl="1" indent="-514350">
              <a:buFont typeface="+mj-lt"/>
              <a:buAutoNum type="alphaLcPeriod"/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Delayed payments 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Performance risks of sub standard  work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Price risks – Inflation risk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Financial &amp; Profitability;  Risk of non payment 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Risk of loss of key staff</a:t>
            </a:r>
          </a:p>
          <a:p>
            <a:pPr lvl="0"/>
            <a:r>
              <a:rPr lang="en-US" sz="2800" dirty="0" smtClean="0">
                <a:latin typeface="Arial" pitchFamily="34" charset="0"/>
                <a:cs typeface="Arial" pitchFamily="34" charset="0"/>
              </a:rPr>
              <a:t>Human Behavior Risks – pilferage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Contd.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4266522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 role of the contract manager is to reduce the level of risk by: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Understand the elements that constitute risk in projects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Identify typical risk categories and types of risk in each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category and adopt risk management strategies (TARA approach)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Prioritize risk for probability and consequences of risk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Evaluate the use of risk mitigation strategies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 and Mitigation of Risks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8047304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Effective Risk Management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400" b="1" dirty="0" smtClean="0"/>
          </a:p>
        </p:txBody>
      </p:sp>
      <p:sp>
        <p:nvSpPr>
          <p:cNvPr id="8" name="Slide Number Placeholder 2"/>
          <p:cNvSpPr txBox="1">
            <a:spLocks/>
          </p:cNvSpPr>
          <p:nvPr/>
        </p:nvSpPr>
        <p:spPr>
          <a:xfrm>
            <a:off x="8742680" y="6610350"/>
            <a:ext cx="381000" cy="228600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fld id="{7E905C00-821C-4191-AD84-96056A029C06}" type="slidenum">
              <a:rPr lang="en-US" sz="1000" smtClean="0">
                <a:solidFill>
                  <a:schemeClr val="bg1"/>
                </a:solidFill>
              </a:rPr>
              <a:pPr/>
              <a:t>23</a:t>
            </a:fld>
            <a:endParaRPr lang="en-US" sz="1000" smtClean="0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667000" y="2438400"/>
            <a:ext cx="4113213" cy="3349625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3352800" y="29718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rgbClr val="FF0000"/>
                </a:solidFill>
              </a:rPr>
              <a:t>ASSESS</a:t>
            </a:r>
          </a:p>
        </p:txBody>
      </p:sp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4953000" y="4267200"/>
            <a:ext cx="13716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800" b="1">
                <a:solidFill>
                  <a:srgbClr val="FF0000"/>
                </a:solidFill>
              </a:rPr>
              <a:t>CONTROL</a:t>
            </a:r>
          </a:p>
          <a:p>
            <a:endParaRPr lang="en-US"/>
          </a:p>
        </p:txBody>
      </p: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1219200" y="2209800"/>
            <a:ext cx="1600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630702"/>
                </a:solidFill>
              </a:rPr>
              <a:t>ANALYSE</a:t>
            </a:r>
            <a:r>
              <a:rPr lang="en-US" sz="1600">
                <a:solidFill>
                  <a:srgbClr val="630702"/>
                </a:solidFill>
              </a:rPr>
              <a:t> </a:t>
            </a:r>
            <a:r>
              <a:rPr lang="en-US" sz="1600" b="1">
                <a:solidFill>
                  <a:srgbClr val="630702"/>
                </a:solidFill>
              </a:rPr>
              <a:t>RISKS</a:t>
            </a:r>
          </a:p>
        </p:txBody>
      </p:sp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5257800" y="1752600"/>
            <a:ext cx="205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1600" b="1" dirty="0">
                <a:solidFill>
                  <a:srgbClr val="630702"/>
                </a:solidFill>
              </a:rPr>
              <a:t>IDENTIFY UNCERTAINTIES</a:t>
            </a:r>
          </a:p>
        </p:txBody>
      </p:sp>
      <p:sp>
        <p:nvSpPr>
          <p:cNvPr id="14" name="TextBox 11"/>
          <p:cNvSpPr txBox="1">
            <a:spLocks noChangeArrowheads="1"/>
          </p:cNvSpPr>
          <p:nvPr/>
        </p:nvSpPr>
        <p:spPr bwMode="auto">
          <a:xfrm>
            <a:off x="7010400" y="3124200"/>
            <a:ext cx="1828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630702"/>
                </a:solidFill>
              </a:rPr>
              <a:t>MEASURE &amp; CONTROL</a:t>
            </a:r>
          </a:p>
        </p:txBody>
      </p:sp>
      <p:sp>
        <p:nvSpPr>
          <p:cNvPr id="15" name="TextBox 12"/>
          <p:cNvSpPr txBox="1">
            <a:spLocks noChangeArrowheads="1"/>
          </p:cNvSpPr>
          <p:nvPr/>
        </p:nvSpPr>
        <p:spPr bwMode="auto">
          <a:xfrm>
            <a:off x="6629400" y="5410200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600" b="1">
                <a:solidFill>
                  <a:srgbClr val="630702"/>
                </a:solidFill>
              </a:rPr>
              <a:t>PLAN FOR EMERGENCIES</a:t>
            </a:r>
            <a:endParaRPr lang="en-US" sz="1600"/>
          </a:p>
        </p:txBody>
      </p:sp>
      <p:sp>
        <p:nvSpPr>
          <p:cNvPr id="16" name="TextBox 13"/>
          <p:cNvSpPr txBox="1">
            <a:spLocks noChangeArrowheads="1"/>
          </p:cNvSpPr>
          <p:nvPr/>
        </p:nvSpPr>
        <p:spPr bwMode="auto">
          <a:xfrm>
            <a:off x="3657600" y="6019800"/>
            <a:ext cx="21336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630702"/>
                </a:solidFill>
              </a:rPr>
              <a:t>MITIGATE RISKS</a:t>
            </a:r>
          </a:p>
        </p:txBody>
      </p:sp>
      <p:sp>
        <p:nvSpPr>
          <p:cNvPr id="17" name="TextBox 14"/>
          <p:cNvSpPr txBox="1">
            <a:spLocks noChangeArrowheads="1"/>
          </p:cNvSpPr>
          <p:nvPr/>
        </p:nvSpPr>
        <p:spPr bwMode="auto">
          <a:xfrm>
            <a:off x="1447800" y="5181600"/>
            <a:ext cx="1600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630702"/>
                </a:solidFill>
              </a:rPr>
              <a:t>PRIORITIZE RISKS</a:t>
            </a:r>
          </a:p>
        </p:txBody>
      </p:sp>
      <p:cxnSp>
        <p:nvCxnSpPr>
          <p:cNvPr id="18" name="Straight Connector 16"/>
          <p:cNvCxnSpPr>
            <a:cxnSpLocks noChangeShapeType="1"/>
            <a:endCxn id="9" idx="3"/>
          </p:cNvCxnSpPr>
          <p:nvPr/>
        </p:nvCxnSpPr>
        <p:spPr bwMode="auto">
          <a:xfrm rot="10800000" flipV="1">
            <a:off x="3268663" y="2819400"/>
            <a:ext cx="2674937" cy="24780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  <p:extLst>
      <p:ext uri="{BB962C8B-B14F-4D97-AF65-F5344CB8AC3E}">
        <p14:creationId xmlns="" xmlns:p14="http://schemas.microsoft.com/office/powerpoint/2010/main" val="366710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Justify  the need for contracts management and share experience as to why contractors may fail to successfully execute contracts.</a:t>
            </a:r>
          </a:p>
          <a:p>
            <a:r>
              <a:rPr lang="en-US" dirty="0" smtClean="0"/>
              <a:t>Using the </a:t>
            </a:r>
            <a:r>
              <a:rPr lang="en-US" dirty="0" err="1" smtClean="0"/>
              <a:t>Magege</a:t>
            </a:r>
            <a:r>
              <a:rPr lang="en-US" dirty="0" smtClean="0"/>
              <a:t> works case and your experience identify the major risks in a road works contract and suggest strategies to deal with them.</a:t>
            </a:r>
          </a:p>
          <a:p>
            <a:r>
              <a:rPr lang="en-US" dirty="0" smtClean="0"/>
              <a:t>Explain what a Project Management Plan is and state What are its major components and focus.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F2D3C-C143-4EFC-8D3C-F471D8B23494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4B2D4-2E21-4ED3-A439-8C98BD71F10F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Activity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2165069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4602163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Contractors sign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contracts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after winning tenders </a:t>
            </a:r>
          </a:p>
          <a:p>
            <a:r>
              <a:rPr lang="en-US" sz="2800" dirty="0">
                <a:latin typeface="Arial" pitchFamily="34" charset="0"/>
                <a:cs typeface="Arial" pitchFamily="34" charset="0"/>
              </a:rPr>
              <a:t>Contracts are legally and commercially binding documents that direct how the road contract will be implemented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 contract is managed within the time period of the road project being implemented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Contract management is the process of ensuring that the contractor’s performance meets contractual requirements</a:t>
            </a:r>
          </a:p>
          <a:p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Overview of Contract Management </a:t>
            </a:r>
          </a:p>
        </p:txBody>
      </p:sp>
    </p:spTree>
    <p:extLst>
      <p:ext uri="{BB962C8B-B14F-4D97-AF65-F5344CB8AC3E}">
        <p14:creationId xmlns="" xmlns:p14="http://schemas.microsoft.com/office/powerpoint/2010/main" val="3146994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sz="2800" dirty="0" smtClean="0"/>
              <a:t>Decisions are delayed or not taken</a:t>
            </a:r>
          </a:p>
          <a:p>
            <a:pPr lvl="0"/>
            <a:r>
              <a:rPr lang="en-US" sz="2800" dirty="0" smtClean="0"/>
              <a:t>Loss of time, cost overruns and financial loss</a:t>
            </a:r>
          </a:p>
          <a:p>
            <a:pPr lvl="0"/>
            <a:r>
              <a:rPr lang="en-US" sz="2800" dirty="0" smtClean="0"/>
              <a:t>Straining of employer-contractor relationship may result</a:t>
            </a:r>
          </a:p>
          <a:p>
            <a:pPr lvl="0"/>
            <a:r>
              <a:rPr lang="en-US" sz="2800" dirty="0" smtClean="0"/>
              <a:t>Substandard work may result with a risk of losing reputation and getting blacklisted.</a:t>
            </a:r>
          </a:p>
          <a:p>
            <a:pPr lvl="0"/>
            <a:r>
              <a:rPr lang="en-US" sz="2800" dirty="0" smtClean="0"/>
              <a:t>Contract staff fail to understand their obligations and responsibilities</a:t>
            </a:r>
          </a:p>
          <a:p>
            <a:pPr lvl="0"/>
            <a:r>
              <a:rPr lang="en-US" sz="2800" dirty="0" smtClean="0"/>
              <a:t>There are misunderstandings, disagreements and underestimations; too many issues are escalated inappropriately;</a:t>
            </a:r>
          </a:p>
          <a:p>
            <a:pPr lvl="0"/>
            <a:r>
              <a:rPr lang="en-US" sz="2800" dirty="0" smtClean="0"/>
              <a:t>Environmental degradation and accidents</a:t>
            </a:r>
          </a:p>
          <a:p>
            <a:endParaRPr lang="en-US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Consequences of  poor contract management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422240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Failure to </a:t>
            </a:r>
            <a:r>
              <a:rPr lang="en-US" dirty="0">
                <a:latin typeface="Arial" pitchFamily="34" charset="0"/>
                <a:cs typeface="Arial" pitchFamily="34" charset="0"/>
              </a:rPr>
              <a:t>read and interpret the contract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designs and documents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Inadequate resources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assigned </a:t>
            </a:r>
            <a:r>
              <a:rPr lang="en-US" dirty="0">
                <a:latin typeface="Arial" pitchFamily="34" charset="0"/>
                <a:cs typeface="Arial" pitchFamily="34" charset="0"/>
              </a:rPr>
              <a:t>to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the contract management</a:t>
            </a:r>
            <a:r>
              <a:rPr lang="en-US" dirty="0">
                <a:latin typeface="Arial" pitchFamily="34" charset="0"/>
                <a:cs typeface="Arial" pitchFamily="34" charset="0"/>
              </a:rPr>
              <a:t>;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dirty="0">
                <a:latin typeface="Arial" pitchFamily="34" charset="0"/>
                <a:cs typeface="Arial" pitchFamily="34" charset="0"/>
              </a:rPr>
              <a:t>wrong people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put </a:t>
            </a:r>
            <a:r>
              <a:rPr lang="en-US" dirty="0">
                <a:latin typeface="Arial" pitchFamily="34" charset="0"/>
                <a:cs typeface="Arial" pitchFamily="34" charset="0"/>
              </a:rPr>
              <a:t>in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place;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Authorities or responsibilities relating to commercial decisions of the contract are not clear;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Lack </a:t>
            </a:r>
            <a:r>
              <a:rPr lang="en-US" dirty="0">
                <a:latin typeface="Arial" pitchFamily="34" charset="0"/>
                <a:cs typeface="Arial" pitchFamily="34" charset="0"/>
              </a:rPr>
              <a:t>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monitoring and performance measurement;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Failure </a:t>
            </a:r>
            <a:r>
              <a:rPr lang="en-US" dirty="0">
                <a:latin typeface="Arial" pitchFamily="34" charset="0"/>
                <a:cs typeface="Arial" pitchFamily="34" charset="0"/>
              </a:rPr>
              <a:t>to identify and mitigate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risk.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</a:t>
            </a:r>
            <a:r>
              <a:rPr lang="en-US" dirty="0"/>
              <a:t>why organizations fail to manage contracts </a:t>
            </a:r>
            <a:r>
              <a:rPr lang="en-US" dirty="0" smtClean="0"/>
              <a:t>successfully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894415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81200"/>
            <a:ext cx="7408333" cy="4144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Is the focus of contract management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Forms a permanent point of reference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Sets out clear specifications, obligations and expectations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of both parties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Anticipates  and handles disputes as they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arise within and after the contract period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Ensures compensation for the deliverables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is known and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honoured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Importance of a signed Contract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2765828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868362"/>
          </a:xfrm>
        </p:spPr>
        <p:txBody>
          <a:bodyPr/>
          <a:lstStyle/>
          <a:p>
            <a:r>
              <a:rPr lang="en-US" dirty="0" smtClean="0"/>
              <a:t>Common contractual content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168E6-48ED-4431-987A-E6132A71D4BB}" type="datetime1">
              <a:rPr lang="en-US" smtClean="0"/>
              <a:pPr/>
              <a:t>11/24/2013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C9A65-BCAF-41F8-9F42-77850131D3E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57200" y="1295400"/>
            <a:ext cx="40386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Performance Security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Advance Payment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Quality test plan/QTP/ITP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Schedule of work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Request for Approval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Request for Inspection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Variation Orders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Site Diary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Weather Record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Interim Certificates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Snag list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Site meetings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648200" y="1219200"/>
            <a:ext cx="4038600" cy="4906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Defects liability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Retention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Certificate of substantial completion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Certificate of final completion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Final Payment Certificate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Release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retention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Liquidated damages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903161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66731156"/>
              </p:ext>
            </p:extLst>
          </p:nvPr>
        </p:nvGraphicFramePr>
        <p:xfrm>
          <a:off x="914400" y="1828800"/>
          <a:ext cx="7408333" cy="3450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Triple Constraint of Contract Management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751045" y="5433669"/>
            <a:ext cx="6935755" cy="712165"/>
            <a:chOff x="2279834" y="1906"/>
            <a:chExt cx="2848663" cy="1424331"/>
          </a:xfrm>
        </p:grpSpPr>
        <p:sp>
          <p:nvSpPr>
            <p:cNvPr id="11" name="Rectangle 10"/>
            <p:cNvSpPr/>
            <p:nvPr/>
          </p:nvSpPr>
          <p:spPr>
            <a:xfrm>
              <a:off x="2279834" y="1906"/>
              <a:ext cx="2848663" cy="1424331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2279834" y="1906"/>
              <a:ext cx="2848663" cy="14243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225" tIns="22225" rIns="22225" bIns="22225" numCol="1" spcCol="1270" anchor="ctr" anchorCtr="0">
              <a:noAutofit/>
            </a:bodyPr>
            <a:lstStyle/>
            <a:p>
              <a:pPr lvl="0" algn="ctr" defTabSz="1555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i="1" kern="1200" dirty="0" smtClean="0">
                  <a:solidFill>
                    <a:schemeClr val="tx1"/>
                  </a:solidFill>
                </a:rPr>
                <a:t>Contractors should aim at managing the triple constraint through out the contract </a:t>
              </a:r>
              <a:endParaRPr lang="en-US" b="1" i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79053698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28800"/>
            <a:ext cx="7408333" cy="42973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contract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The time schedule  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Project management plan (PMP)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Cost Plan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Specifications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A81-FE4F-454D-8FD1-5F0F7934E9C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0BA2C-A1B8-44AE-9AED-8177A47DDE2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of Contract Management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260522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A904CF-A836-4796-B134-F30EFB42C64E}"/>
</file>

<file path=customXml/itemProps2.xml><?xml version="1.0" encoding="utf-8"?>
<ds:datastoreItem xmlns:ds="http://schemas.openxmlformats.org/officeDocument/2006/customXml" ds:itemID="{1665E8BD-90BB-4F8C-AAF3-65F487047849}"/>
</file>

<file path=customXml/itemProps3.xml><?xml version="1.0" encoding="utf-8"?>
<ds:datastoreItem xmlns:ds="http://schemas.openxmlformats.org/officeDocument/2006/customXml" ds:itemID="{67FB61FC-3417-465E-BCA3-D17097250242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4170</TotalTime>
  <Words>1279</Words>
  <Application>Microsoft Office PowerPoint</Application>
  <PresentationFormat>On-screen Show (4:3)</PresentationFormat>
  <Paragraphs>318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Waveform</vt:lpstr>
      <vt:lpstr>Management of Contracts (1) Module Six: Session 8</vt:lpstr>
      <vt:lpstr>Objectives</vt:lpstr>
      <vt:lpstr>Overview of Contract Management </vt:lpstr>
      <vt:lpstr>Consequences of  poor contract management</vt:lpstr>
      <vt:lpstr>Reasons why organizations fail to manage contracts successfully</vt:lpstr>
      <vt:lpstr>Importance of a signed Contract</vt:lpstr>
      <vt:lpstr>Common contractual content </vt:lpstr>
      <vt:lpstr>Triple Constraint of Contract Management </vt:lpstr>
      <vt:lpstr>Tools of Contract Management </vt:lpstr>
      <vt:lpstr>Activity Scheduling   </vt:lpstr>
      <vt:lpstr> The project management plan  (PMP)  </vt:lpstr>
      <vt:lpstr>Focus of PMP</vt:lpstr>
      <vt:lpstr>Focus of PMP</vt:lpstr>
      <vt:lpstr>Structure of PMP</vt:lpstr>
      <vt:lpstr>Stakeholders in Contract Management </vt:lpstr>
      <vt:lpstr>Main tasks of a Contract Manager</vt:lpstr>
      <vt:lpstr>Roles of a Contract Manager</vt:lpstr>
      <vt:lpstr>Contract Management Team</vt:lpstr>
      <vt:lpstr>Developing a Contract Administration Plan</vt:lpstr>
      <vt:lpstr>Risks in Contract Management </vt:lpstr>
      <vt:lpstr>Risks Contd. </vt:lpstr>
      <vt:lpstr>Management and Mitigation of Risks </vt:lpstr>
      <vt:lpstr>Effective Risk Management </vt:lpstr>
      <vt:lpstr>Group Activity </vt:lpstr>
    </vt:vector>
  </TitlesOfParts>
  <Company>Uganda Management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Procurement Planning Inputs</dc:title>
  <dc:creator>Administrator</dc:creator>
  <cp:lastModifiedBy>Semmanda</cp:lastModifiedBy>
  <cp:revision>288</cp:revision>
  <dcterms:created xsi:type="dcterms:W3CDTF">2001-11-26T13:02:42Z</dcterms:created>
  <dcterms:modified xsi:type="dcterms:W3CDTF">2013-11-24T12:48:04Z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