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9.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09" r:id="rId1"/>
  </p:sldMasterIdLst>
  <p:notesMasterIdLst>
    <p:notesMasterId r:id="rId24"/>
  </p:notesMasterIdLst>
  <p:handoutMasterIdLst>
    <p:handoutMasterId r:id="rId25"/>
  </p:handoutMasterIdLst>
  <p:sldIdLst>
    <p:sldId id="390" r:id="rId2"/>
    <p:sldId id="584" r:id="rId3"/>
    <p:sldId id="577" r:id="rId4"/>
    <p:sldId id="578" r:id="rId5"/>
    <p:sldId id="579" r:id="rId6"/>
    <p:sldId id="580" r:id="rId7"/>
    <p:sldId id="581" r:id="rId8"/>
    <p:sldId id="539" r:id="rId9"/>
    <p:sldId id="532" r:id="rId10"/>
    <p:sldId id="534" r:id="rId11"/>
    <p:sldId id="535" r:id="rId12"/>
    <p:sldId id="536" r:id="rId13"/>
    <p:sldId id="537" r:id="rId14"/>
    <p:sldId id="533" r:id="rId15"/>
    <p:sldId id="501" r:id="rId16"/>
    <p:sldId id="560" r:id="rId17"/>
    <p:sldId id="565" r:id="rId18"/>
    <p:sldId id="559" r:id="rId19"/>
    <p:sldId id="562" r:id="rId20"/>
    <p:sldId id="583" r:id="rId21"/>
    <p:sldId id="574" r:id="rId22"/>
    <p:sldId id="499"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 initials="DG" lastIdx="18" clrIdx="0"/>
  <p:cmAuthor id="1" name="Cross Roads" initials="C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3300"/>
    <a:srgbClr val="00FFCC"/>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8387" autoAdjust="0"/>
  </p:normalViewPr>
  <p:slideViewPr>
    <p:cSldViewPr>
      <p:cViewPr>
        <p:scale>
          <a:sx n="55" d="100"/>
          <a:sy n="55" d="100"/>
        </p:scale>
        <p:origin x="-1776" y="-8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851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printerSettings" Target="printerSettings/printerSettings1.bin"/><Relationship Id="rId13" Type="http://schemas.openxmlformats.org/officeDocument/2006/relationships/slide" Target="slides/slide12.xml"/><Relationship Id="rId18" Type="http://schemas.openxmlformats.org/officeDocument/2006/relationships/slide" Target="slides/slide17.xml"/><Relationship Id="rId21" Type="http://schemas.openxmlformats.org/officeDocument/2006/relationships/slide" Target="slides/slide20.xml"/><Relationship Id="rId3" Type="http://schemas.openxmlformats.org/officeDocument/2006/relationships/slide" Target="slides/slide2.xml"/><Relationship Id="rId34" Type="http://schemas.openxmlformats.org/officeDocument/2006/relationships/customXml" Target="../customXml/item3.xml"/><Relationship Id="rId25"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33" Type="http://schemas.openxmlformats.org/officeDocument/2006/relationships/customXml" Target="../customXml/item2.xml"/><Relationship Id="rId20" Type="http://schemas.openxmlformats.org/officeDocument/2006/relationships/slide" Target="slides/slide19.xml"/><Relationship Id="rId29" Type="http://schemas.openxmlformats.org/officeDocument/2006/relationships/viewProps" Target="viewProps.xml"/><Relationship Id="rId16" Type="http://schemas.openxmlformats.org/officeDocument/2006/relationships/slide" Target="slides/slide15.xml"/><Relationship Id="rId2" Type="http://schemas.openxmlformats.org/officeDocument/2006/relationships/slide" Target="slides/slide1.xml"/><Relationship Id="rId24" Type="http://schemas.openxmlformats.org/officeDocument/2006/relationships/notesMaster" Target="notesMasters/notesMaster1.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32" Type="http://schemas.openxmlformats.org/officeDocument/2006/relationships/customXml" Target="../customXml/item1.xml"/><Relationship Id="rId23" Type="http://schemas.openxmlformats.org/officeDocument/2006/relationships/slide" Target="slides/slide22.xml"/><Relationship Id="rId28" Type="http://schemas.openxmlformats.org/officeDocument/2006/relationships/presProps" Target="presProps.xml"/><Relationship Id="rId15" Type="http://schemas.openxmlformats.org/officeDocument/2006/relationships/slide" Target="slides/slide14.xml"/><Relationship Id="rId5" Type="http://schemas.openxmlformats.org/officeDocument/2006/relationships/slide" Target="slides/slide4.xml"/><Relationship Id="rId3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9" Type="http://schemas.openxmlformats.org/officeDocument/2006/relationships/slide" Target="slides/slide8.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14" Type="http://schemas.openxmlformats.org/officeDocument/2006/relationships/slide" Target="slides/slide13.xml"/><Relationship Id="rId4" Type="http://schemas.openxmlformats.org/officeDocument/2006/relationships/slide" Target="slides/slide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8806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8806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8806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B4BBE35-D4A0-43AF-B2FB-22DDECC2E4FA}" type="slidenum">
              <a:rPr lang="en-GB"/>
              <a:pPr/>
              <a:t>‹#›</a:t>
            </a:fld>
            <a:endParaRPr lang="en-GB"/>
          </a:p>
        </p:txBody>
      </p:sp>
    </p:spTree>
    <p:extLst>
      <p:ext uri="{BB962C8B-B14F-4D97-AF65-F5344CB8AC3E}">
        <p14:creationId xmlns:p14="http://schemas.microsoft.com/office/powerpoint/2010/main" val="810663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116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116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16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16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116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AA04359-7830-4585-AC78-7346030DA0DB}" type="slidenum">
              <a:rPr lang="en-GB"/>
              <a:pPr/>
              <a:t>‹#›</a:t>
            </a:fld>
            <a:endParaRPr lang="en-GB"/>
          </a:p>
        </p:txBody>
      </p:sp>
    </p:spTree>
    <p:extLst>
      <p:ext uri="{BB962C8B-B14F-4D97-AF65-F5344CB8AC3E}">
        <p14:creationId xmlns:p14="http://schemas.microsoft.com/office/powerpoint/2010/main" val="29179270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A04359-7830-4585-AC78-7346030DA0DB}"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DG Note:</a:t>
            </a:r>
          </a:p>
          <a:p>
            <a:endParaRPr lang="en-US" dirty="0" smtClean="0"/>
          </a:p>
          <a:p>
            <a:r>
              <a:rPr lang="en-US" dirty="0" smtClean="0"/>
              <a:t>This slide and this following should come earlier in the presentation – to  follow slide 19.</a:t>
            </a:r>
            <a:endParaRPr lang="en-GB" dirty="0"/>
          </a:p>
        </p:txBody>
      </p:sp>
      <p:sp>
        <p:nvSpPr>
          <p:cNvPr id="4" name="Slide Number Placeholder 3"/>
          <p:cNvSpPr>
            <a:spLocks noGrp="1"/>
          </p:cNvSpPr>
          <p:nvPr>
            <p:ph type="sldNum" sz="quarter" idx="10"/>
          </p:nvPr>
        </p:nvSpPr>
        <p:spPr/>
        <p:txBody>
          <a:bodyPr/>
          <a:lstStyle/>
          <a:p>
            <a:fld id="{1AA04359-7830-4585-AC78-7346030DA0DB}"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DG Note:</a:t>
            </a:r>
          </a:p>
          <a:p>
            <a:endParaRPr lang="en-US" dirty="0" smtClean="0"/>
          </a:p>
          <a:p>
            <a:r>
              <a:rPr lang="en-GB" dirty="0" smtClean="0"/>
              <a:t>Is the 15% figure standard for Ugandan Contracts?</a:t>
            </a:r>
            <a:endParaRPr lang="en-GB" dirty="0"/>
          </a:p>
        </p:txBody>
      </p:sp>
      <p:sp>
        <p:nvSpPr>
          <p:cNvPr id="4" name="Slide Number Placeholder 3"/>
          <p:cNvSpPr>
            <a:spLocks noGrp="1"/>
          </p:cNvSpPr>
          <p:nvPr>
            <p:ph type="sldNum" sz="quarter" idx="10"/>
          </p:nvPr>
        </p:nvSpPr>
        <p:spPr/>
        <p:txBody>
          <a:bodyPr/>
          <a:lstStyle/>
          <a:p>
            <a:fld id="{1AA04359-7830-4585-AC78-7346030DA0DB}" type="slidenum">
              <a:rPr lang="en-GB" smtClean="0"/>
              <a:pPr/>
              <a:t>16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DG</a:t>
            </a:r>
            <a:r>
              <a:rPr lang="en-US" baseline="0" dirty="0" smtClean="0"/>
              <a:t> Note:</a:t>
            </a:r>
          </a:p>
          <a:p>
            <a:endParaRPr lang="en-US" baseline="0" dirty="0" smtClean="0"/>
          </a:p>
          <a:p>
            <a:r>
              <a:rPr lang="en-US" baseline="0" dirty="0" smtClean="0"/>
              <a:t>Where is the 25% figure specified?</a:t>
            </a:r>
            <a:endParaRPr lang="en-GB" dirty="0"/>
          </a:p>
        </p:txBody>
      </p:sp>
      <p:sp>
        <p:nvSpPr>
          <p:cNvPr id="4" name="Slide Number Placeholder 3"/>
          <p:cNvSpPr>
            <a:spLocks noGrp="1"/>
          </p:cNvSpPr>
          <p:nvPr>
            <p:ph type="sldNum" sz="quarter" idx="10"/>
          </p:nvPr>
        </p:nvSpPr>
        <p:spPr/>
        <p:txBody>
          <a:bodyPr/>
          <a:lstStyle/>
          <a:p>
            <a:fld id="{1AA04359-7830-4585-AC78-7346030DA0DB}" type="slidenum">
              <a:rPr lang="en-GB" smtClean="0"/>
              <a:pPr/>
              <a:t>17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DG</a:t>
            </a:r>
            <a:r>
              <a:rPr lang="en-US" baseline="0" dirty="0" smtClean="0"/>
              <a:t> Note:</a:t>
            </a:r>
          </a:p>
          <a:p>
            <a:endParaRPr lang="en-US" baseline="0" dirty="0" smtClean="0"/>
          </a:p>
          <a:p>
            <a:r>
              <a:rPr lang="en-GB" dirty="0" smtClean="0"/>
              <a:t>This should be the final slide of this session.</a:t>
            </a:r>
            <a:endParaRPr lang="en-GB" dirty="0"/>
          </a:p>
        </p:txBody>
      </p:sp>
      <p:sp>
        <p:nvSpPr>
          <p:cNvPr id="4" name="Slide Number Placeholder 3"/>
          <p:cNvSpPr>
            <a:spLocks noGrp="1"/>
          </p:cNvSpPr>
          <p:nvPr>
            <p:ph type="sldNum" sz="quarter" idx="10"/>
          </p:nvPr>
        </p:nvSpPr>
        <p:spPr/>
        <p:txBody>
          <a:bodyPr/>
          <a:lstStyle/>
          <a:p>
            <a:fld id="{1AA04359-7830-4585-AC78-7346030DA0DB}" type="slidenum">
              <a:rPr lang="en-GB" smtClean="0"/>
              <a:pPr/>
              <a:t>21</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DG Note:</a:t>
            </a:r>
          </a:p>
          <a:p>
            <a:endParaRPr lang="en-US" dirty="0" smtClean="0"/>
          </a:p>
          <a:p>
            <a:r>
              <a:rPr lang="en-GB" smtClean="0"/>
              <a:t>A </a:t>
            </a:r>
            <a:r>
              <a:rPr lang="en-GB" dirty="0" smtClean="0"/>
              <a:t>general Group Discussion for 15 to 20 minutes on these topics would be more appropriate at this stage.</a:t>
            </a:r>
            <a:endParaRPr lang="en-GB" dirty="0"/>
          </a:p>
        </p:txBody>
      </p:sp>
      <p:sp>
        <p:nvSpPr>
          <p:cNvPr id="4" name="Slide Number Placeholder 3"/>
          <p:cNvSpPr>
            <a:spLocks noGrp="1"/>
          </p:cNvSpPr>
          <p:nvPr>
            <p:ph type="sldNum" sz="quarter" idx="10"/>
          </p:nvPr>
        </p:nvSpPr>
        <p:spPr/>
        <p:txBody>
          <a:bodyPr/>
          <a:lstStyle/>
          <a:p>
            <a:fld id="{1AA04359-7830-4585-AC78-7346030DA0DB}" type="slidenum">
              <a:rPr lang="en-GB" smtClean="0"/>
              <a:pPr/>
              <a:t>22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w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w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w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2"/>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2"/>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FE71099-48E9-445A-BF5C-6B110B8B694A}" type="datetime1">
              <a:rPr lang="en-US" smtClean="0"/>
              <a:pPr/>
              <a:t>01/12/2013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66BA-2445-4345-B9FE-A842605C318E}" type="slidenum">
              <a:rPr lang="en-US" smtClean="0"/>
              <a:pPr/>
              <a:t>‹#›</a:t>
            </a:fld>
            <a:endParaRPr lang="en-US"/>
          </a:p>
        </p:txBody>
      </p:sp>
      <p:pic>
        <p:nvPicPr>
          <p:cNvPr id="17" name="Picture 16" descr="C:\Users\CROSSR~1\AppData\Local\Temp\CrossRoads Logo with Slogan.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33283" y="0"/>
            <a:ext cx="1881505" cy="499111"/>
          </a:xfrm>
          <a:prstGeom prst="rect">
            <a:avLst/>
          </a:prstGeom>
          <a:noFill/>
          <a:ln>
            <a:noFill/>
          </a:ln>
        </p:spPr>
      </p:pic>
      <p:pic>
        <p:nvPicPr>
          <p:cNvPr id="18" name="Picture 17"/>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3"/>
            <a:ext cx="956310" cy="882014"/>
          </a:xfrm>
          <a:prstGeom prst="rect">
            <a:avLst/>
          </a:prstGeom>
          <a:noFill/>
          <a:ln>
            <a:noFill/>
          </a:ln>
        </p:spPr>
      </p:pic>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817EA3-0E43-4DBC-AC5C-E70421D06ACD}" type="datetime1">
              <a:rPr lang="en-US" smtClean="0"/>
              <a:pPr/>
              <a:t>01/12/2013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9EB6-F659-4890-913C-C06D318668F3}" type="slidenum">
              <a:rPr lang="en-US" smtClean="0"/>
              <a:pPr/>
              <a:t>‹#›</a:t>
            </a:fld>
            <a:endParaRPr lang="en-US"/>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2548915-AF0E-4946-A0BE-912CF2FCA216}" type="datetime1">
              <a:rPr lang="en-US" smtClean="0"/>
              <a:pPr/>
              <a:t>01/12/2013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EBA12-5B90-476E-B233-552028FEFDB1}"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5"/>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40"/>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781800" y="6248400"/>
            <a:ext cx="1905000" cy="457200"/>
          </a:xfrm>
        </p:spPr>
        <p:txBody>
          <a:bodyPr/>
          <a:lstStyle>
            <a:lvl1pPr>
              <a:defRPr/>
            </a:lvl1pPr>
          </a:lstStyle>
          <a:p>
            <a:fld id="{CF01B5D3-0204-4676-B136-FBA2D91EC53D}" type="slidenum">
              <a:rPr lang="en-US"/>
              <a:pPr/>
              <a:t>‹#›</a:t>
            </a:fld>
            <a:endParaRPr lang="en-US"/>
          </a:p>
        </p:txBody>
      </p:sp>
    </p:spTree>
    <p:extLst>
      <p:ext uri="{BB962C8B-B14F-4D97-AF65-F5344CB8AC3E}">
        <p14:creationId xmlns:p14="http://schemas.microsoft.com/office/powerpoint/2010/main" val="2224644346"/>
      </p:ext>
    </p:extLst>
  </p:cSld>
  <p:clrMapOvr>
    <a:masterClrMapping/>
  </p:clrMapOvr>
  <p:transition xmlns:p14="http://schemas.microsoft.com/office/powerpoint/2010/mai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A33A81-FE4F-454D-8FD1-5F0F7934E9C9}" type="datetime1">
              <a:rPr lang="en-US" smtClean="0"/>
              <a:pPr/>
              <a:t>01/12/2013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0BA2C-A1B8-44AE-9AED-8177A47DDE20}"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pic>
        <p:nvPicPr>
          <p:cNvPr id="8" name="Picture 7" descr="C:\Users\CROSSR~1\AppData\Local\Temp\CrossRoads Logo with Slogan.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37098" y="0"/>
            <a:ext cx="1881505" cy="499111"/>
          </a:xfrm>
          <a:prstGeom prst="rect">
            <a:avLst/>
          </a:prstGeom>
          <a:noFill/>
          <a:ln>
            <a:noFill/>
          </a:ln>
        </p:spPr>
      </p:pic>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41"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89"/>
            <a:ext cx="5544515" cy="850139"/>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3"/>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5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5"/>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9"/>
            <a:ext cx="6417734" cy="939802"/>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0F3BB9-ACD2-4C73-90A9-A7EC76088CEA}" type="datetime1">
              <a:rPr lang="en-US" smtClean="0"/>
              <a:pPr/>
              <a:t>01/12/2013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3B3F30-481C-4D35-A42B-8BB787F7FEF3}" type="slidenum">
              <a:rPr lang="en-US" smtClean="0"/>
              <a:pPr/>
              <a:t>‹#›</a:t>
            </a:fld>
            <a:endParaRPr lang="en-US"/>
          </a:p>
        </p:txBody>
      </p:sp>
      <p:pic>
        <p:nvPicPr>
          <p:cNvPr id="15" name="Picture 14" descr="C:\Users\CROSSR~1\AppData\Local\Temp\CrossRoads Logo with Slogan.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63490" y="25401"/>
            <a:ext cx="1881505" cy="499111"/>
          </a:xfrm>
          <a:prstGeom prst="rect">
            <a:avLst/>
          </a:prstGeom>
          <a:noFill/>
          <a:ln>
            <a:noFill/>
          </a:ln>
        </p:spPr>
      </p:pic>
      <p:pic>
        <p:nvPicPr>
          <p:cNvPr id="16" name="Picture 15"/>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3"/>
            <a:ext cx="956310" cy="882014"/>
          </a:xfrm>
          <a:prstGeom prst="rect">
            <a:avLst/>
          </a:prstGeom>
          <a:noFill/>
          <a:ln>
            <a:noFill/>
          </a:ln>
        </p:spPr>
      </p:pic>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4AF2D3C-C143-4EFC-8D3C-F471D8B23494}" type="datetime1">
              <a:rPr lang="en-US" smtClean="0"/>
              <a:pPr/>
              <a:t>01/12/2013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E4B2D4-2E21-4ED3-A439-8C98BD71F10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3"/>
            <a:ext cx="3822192" cy="639763"/>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5" y="3429001"/>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3"/>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1"/>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A9B3CA-94FD-4BBD-B879-82FC4AD31C13}" type="datetime1">
              <a:rPr lang="en-US" smtClean="0"/>
              <a:pPr/>
              <a:t>01/12/2013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9701BD-878C-4309-81F5-E90DE19D7F19}" type="slidenum">
              <a:rPr lang="en-US" smtClean="0"/>
              <a:pPr/>
              <a:t>‹#›</a:t>
            </a:fld>
            <a:endParaRPr lang="en-US"/>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489B5E-D531-4295-BB2A-AA72978C3666}" type="datetime1">
              <a:rPr lang="en-US" smtClean="0"/>
              <a:pPr/>
              <a:t>01/12/2013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2C9A65-BCAF-41F8-9F42-77850131D3EE}" type="slidenum">
              <a:rPr lang="en-US" smtClean="0"/>
              <a:pPr/>
              <a:t>‹#›</a:t>
            </a:fld>
            <a:endParaRPr lang="en-US"/>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5"/>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C82C8DC-9AEF-4BEE-9BBA-84118B90BBE0}" type="datetime1">
              <a:rPr lang="en-US" smtClean="0"/>
              <a:pPr/>
              <a:t>01/12/2013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62C9B6-9458-4FD9-9456-73A2B477FE4C}" type="slidenum">
              <a:rPr lang="en-US" smtClean="0"/>
              <a:pPr/>
              <a:t>‹#›</a:t>
            </a:fld>
            <a:endParaRPr lang="en-US"/>
          </a:p>
        </p:txBody>
      </p:sp>
      <p:pic>
        <p:nvPicPr>
          <p:cNvPr id="13" name="Picture 12" descr="C:\Users\CROSSR~1\AppData\Local\Temp\CrossRoads Logo with Slogan.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01592" y="0"/>
            <a:ext cx="1881505" cy="499111"/>
          </a:xfrm>
          <a:prstGeom prst="rect">
            <a:avLst/>
          </a:prstGeom>
          <a:noFill/>
          <a:ln>
            <a:noFill/>
          </a:ln>
        </p:spPr>
      </p:pic>
      <p:pic>
        <p:nvPicPr>
          <p:cNvPr id="14" name="Picture 13"/>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0828" y="3"/>
            <a:ext cx="956310" cy="882014"/>
          </a:xfrm>
          <a:prstGeom prst="rect">
            <a:avLst/>
          </a:prstGeom>
          <a:noFill/>
          <a:ln>
            <a:noFill/>
          </a:ln>
        </p:spPr>
      </p:pic>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C68E360-DFCB-4ECA-B8C4-49B88426CCA6}" type="datetime1">
              <a:rPr lang="en-US" smtClean="0"/>
              <a:pPr/>
              <a:t>01/12/2013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0E78B-5BB1-4666-9432-1A6DE8FC421C}" type="slidenum">
              <a:rPr lang="en-US" smtClean="0"/>
              <a:pPr/>
              <a:t>‹#›</a:t>
            </a:fld>
            <a:endParaRPr lang="en-US"/>
          </a:p>
        </p:txBody>
      </p:sp>
      <p:sp>
        <p:nvSpPr>
          <p:cNvPr id="4" name="Text Placeholder 3"/>
          <p:cNvSpPr>
            <a:spLocks noGrp="1"/>
          </p:cNvSpPr>
          <p:nvPr>
            <p:ph type="body" sz="half" idx="2"/>
          </p:nvPr>
        </p:nvSpPr>
        <p:spPr>
          <a:xfrm>
            <a:off x="914400" y="3581402"/>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8" y="338668"/>
            <a:ext cx="3812645" cy="2429935"/>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6" y="2785534"/>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377F16-52BB-4377-A5C6-76F8ECEC9340}" type="datetime1">
              <a:rPr lang="en-US" smtClean="0"/>
              <a:pPr/>
              <a:t>01/12/2013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38C920-4D1A-4E4F-8617-09B6164E174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jpeg"/><Relationship Id="rId15" Type="http://schemas.openxmlformats.org/officeDocument/2006/relationships/image" Target="../media/image3.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5"/>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5"/>
            <a:ext cx="3786690" cy="365125"/>
          </a:xfrm>
          <a:prstGeom prst="rect">
            <a:avLst/>
          </a:prstGeom>
        </p:spPr>
        <p:txBody>
          <a:bodyPr vert="horz" lIns="91440" tIns="45720" rIns="91440" bIns="45720" rtlCol="0" anchor="ctr"/>
          <a:lstStyle>
            <a:lvl1pPr algn="r">
              <a:defRPr sz="1000">
                <a:solidFill>
                  <a:schemeClr val="tx2"/>
                </a:solidFill>
              </a:defRPr>
            </a:lvl1pPr>
          </a:lstStyle>
          <a:p>
            <a:fld id="{6ED6579D-5AF7-46BC-9385-EB5ECB8CC8E4}" type="datetime1">
              <a:rPr lang="en-US" smtClean="0"/>
              <a:pPr/>
              <a:t>01/12/2013</a:t>
            </a:fld>
            <a:endParaRPr lang="en-US"/>
          </a:p>
        </p:txBody>
      </p:sp>
      <p:sp>
        <p:nvSpPr>
          <p:cNvPr id="5" name="Footer Placeholder 4"/>
          <p:cNvSpPr>
            <a:spLocks noGrp="1"/>
          </p:cNvSpPr>
          <p:nvPr>
            <p:ph type="ftr" sz="quarter" idx="3"/>
          </p:nvPr>
        </p:nvSpPr>
        <p:spPr>
          <a:xfrm>
            <a:off x="193641" y="6250165"/>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5"/>
            <a:ext cx="1161826" cy="365125"/>
          </a:xfrm>
          <a:prstGeom prst="rect">
            <a:avLst/>
          </a:prstGeom>
        </p:spPr>
        <p:txBody>
          <a:bodyPr vert="horz" lIns="91440" tIns="45720" rIns="91440" bIns="45720" rtlCol="0" anchor="ctr"/>
          <a:lstStyle>
            <a:lvl1pPr algn="ctr">
              <a:defRPr sz="1000">
                <a:solidFill>
                  <a:schemeClr val="tx2"/>
                </a:solidFill>
              </a:defRPr>
            </a:lvl1pPr>
          </a:lstStyle>
          <a:p>
            <a:fld id="{28F4D9B2-A473-4AE3-93E4-C3977024B307}" type="slidenum">
              <a:rPr lang="en-US" smtClean="0"/>
              <a:pPr/>
              <a:t>‹#›</a:t>
            </a:fld>
            <a:endParaRPr lang="en-US"/>
          </a:p>
        </p:txBody>
      </p:sp>
      <p:sp>
        <p:nvSpPr>
          <p:cNvPr id="3" name="Text Placeholder 2"/>
          <p:cNvSpPr>
            <a:spLocks noGrp="1"/>
          </p:cNvSpPr>
          <p:nvPr>
            <p:ph type="body" idx="1"/>
          </p:nvPr>
        </p:nvSpPr>
        <p:spPr>
          <a:xfrm>
            <a:off x="872070"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5" name="Picture 14" descr="C:\Users\CROSSR~1\AppData\Local\Temp\CrossRoads Logo with Slogan.jpg"/>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223085" y="-20956"/>
            <a:ext cx="1881505" cy="499111"/>
          </a:xfrm>
          <a:prstGeom prst="rect">
            <a:avLst/>
          </a:prstGeom>
          <a:noFill/>
          <a:ln>
            <a:noFill/>
          </a:ln>
        </p:spPr>
      </p:pic>
      <p:pic>
        <p:nvPicPr>
          <p:cNvPr id="16" name="Picture 15"/>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0" y="3"/>
            <a:ext cx="956310" cy="882014"/>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ransition xmlns:p14="http://schemas.microsoft.com/office/powerpoint/2010/main">
    <p:fade thruBlk="1"/>
  </p:transition>
  <p:timing>
    <p:tnLst>
      <p:par>
        <p:cTn xmlns:p14="http://schemas.microsoft.com/office/powerpoint/2010/main" id="1" dur="indefinite" restart="never" nodeType="tmRoot"/>
      </p:par>
    </p:tnLst>
  </p:timing>
  <p:hf hdr="0" ft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690032" y="2057401"/>
            <a:ext cx="7772400" cy="1930160"/>
          </a:xfrm>
        </p:spPr>
        <p:txBody>
          <a:bodyPr>
            <a:normAutofit fontScale="90000"/>
          </a:bodyPr>
          <a:lstStyle/>
          <a:p>
            <a:r>
              <a:rPr lang="en-US" b="1" dirty="0" smtClean="0">
                <a:latin typeface="Arial" pitchFamily="34" charset="0"/>
                <a:cs typeface="Arial" pitchFamily="34" charset="0"/>
              </a:rPr>
              <a:t>Management of Contracts (2)</a:t>
            </a:r>
            <a:br>
              <a:rPr lang="en-US" b="1" dirty="0" smtClean="0">
                <a:latin typeface="Arial" pitchFamily="34" charset="0"/>
                <a:cs typeface="Arial" pitchFamily="34" charset="0"/>
              </a:rPr>
            </a:br>
            <a:r>
              <a:rPr lang="en-US" b="1" dirty="0" smtClean="0">
                <a:latin typeface="Arial" pitchFamily="34" charset="0"/>
                <a:cs typeface="Arial" pitchFamily="34" charset="0"/>
              </a:rPr>
              <a:t>Module Six: Session 9</a:t>
            </a:r>
            <a:endParaRPr lang="en-US" b="1" dirty="0">
              <a:latin typeface="Arial" pitchFamily="34" charset="0"/>
              <a:cs typeface="Arial" pitchFamily="34" charset="0"/>
            </a:endParaRPr>
          </a:p>
        </p:txBody>
      </p:sp>
      <p:sp>
        <p:nvSpPr>
          <p:cNvPr id="159747" name="Rectangle 3"/>
          <p:cNvSpPr>
            <a:spLocks noGrp="1" noChangeArrowheads="1"/>
          </p:cNvSpPr>
          <p:nvPr>
            <p:ph type="body" idx="1"/>
          </p:nvPr>
        </p:nvSpPr>
        <p:spPr/>
        <p:txBody>
          <a:bodyPr>
            <a:normAutofit/>
          </a:bodyPr>
          <a:lstStyle/>
          <a:p>
            <a:pPr>
              <a:lnSpc>
                <a:spcPct val="90000"/>
              </a:lnSpc>
              <a:buFontTx/>
              <a:buNone/>
            </a:pPr>
            <a:r>
              <a:rPr lang="en-GB" sz="4000" b="1" dirty="0" smtClean="0"/>
              <a:t>                   </a:t>
            </a:r>
            <a:endParaRPr lang="en-GB" sz="3600" b="1" dirty="0"/>
          </a:p>
        </p:txBody>
      </p:sp>
      <p:sp>
        <p:nvSpPr>
          <p:cNvPr id="4" name="Date Placeholder 3"/>
          <p:cNvSpPr>
            <a:spLocks noGrp="1"/>
          </p:cNvSpPr>
          <p:nvPr>
            <p:ph type="dt" sz="half" idx="10"/>
          </p:nvPr>
        </p:nvSpPr>
        <p:spPr/>
        <p:txBody>
          <a:bodyPr/>
          <a:lstStyle/>
          <a:p>
            <a:fld id="{ED2D4FD4-1FCF-4C48-892A-9990ABB2C5D9}" type="datetime1">
              <a:rPr lang="en-US" smtClean="0"/>
              <a:pPr/>
              <a:t>01/12/2013</a:t>
            </a:fld>
            <a:endParaRPr lang="en-US"/>
          </a:p>
        </p:txBody>
      </p:sp>
      <p:sp>
        <p:nvSpPr>
          <p:cNvPr id="6" name="Slide Number Placeholder 5"/>
          <p:cNvSpPr>
            <a:spLocks noGrp="1"/>
          </p:cNvSpPr>
          <p:nvPr>
            <p:ph type="sldNum" sz="quarter" idx="12"/>
          </p:nvPr>
        </p:nvSpPr>
        <p:spPr/>
        <p:txBody>
          <a:bodyPr/>
          <a:lstStyle/>
          <a:p>
            <a:fld id="{5EDEE987-12B1-4B5B-B216-206D6C164ABA}" type="slidenum">
              <a:rPr lang="en-US"/>
              <a:pPr/>
              <a:t>1</a:t>
            </a:fld>
            <a:endParaRPr lang="en-US"/>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59746"/>
                                        </p:tgtEl>
                                        <p:attrNameLst>
                                          <p:attrName>style.visibility</p:attrName>
                                        </p:attrNameLst>
                                      </p:cBhvr>
                                      <p:to>
                                        <p:strVal val="visible"/>
                                      </p:to>
                                    </p:set>
                                    <p:anim calcmode="lin" valueType="num">
                                      <p:cBhvr additive="base">
                                        <p:cTn id="7" dur="500" fill="hold"/>
                                        <p:tgtEl>
                                          <p:spTgt spid="159746"/>
                                        </p:tgtEl>
                                        <p:attrNameLst>
                                          <p:attrName>ppt_x</p:attrName>
                                        </p:attrNameLst>
                                      </p:cBhvr>
                                      <p:tavLst>
                                        <p:tav tm="0">
                                          <p:val>
                                            <p:strVal val="#ppt_x"/>
                                          </p:val>
                                        </p:tav>
                                        <p:tav tm="100000">
                                          <p:val>
                                            <p:strVal val="#ppt_x"/>
                                          </p:val>
                                        </p:tav>
                                      </p:tavLst>
                                    </p:anim>
                                    <p:anim calcmode="lin" valueType="num">
                                      <p:cBhvr additive="base">
                                        <p:cTn id="8" dur="500" fill="hold"/>
                                        <p:tgtEl>
                                          <p:spTgt spid="15974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59747">
                                            <p:txEl>
                                              <p:pRg st="0" end="0"/>
                                            </p:txEl>
                                          </p:spTgt>
                                        </p:tgtEl>
                                        <p:attrNameLst>
                                          <p:attrName>style.visibility</p:attrName>
                                        </p:attrNameLst>
                                      </p:cBhvr>
                                      <p:to>
                                        <p:strVal val="visible"/>
                                      </p:to>
                                    </p:set>
                                    <p:animEffect transition="in" filter="dissolve">
                                      <p:cBhvr>
                                        <p:cTn id="13" dur="500"/>
                                        <p:tgtEl>
                                          <p:spTgt spid="159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6" grpId="0" autoUpdateAnimBg="0"/>
      <p:bldP spid="159747"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981201"/>
            <a:ext cx="7408333" cy="4144963"/>
          </a:xfrm>
        </p:spPr>
        <p:txBody>
          <a:bodyPr>
            <a:normAutofit/>
          </a:bodyPr>
          <a:lstStyle/>
          <a:p>
            <a:r>
              <a:rPr lang="en-GB" dirty="0" smtClean="0">
                <a:latin typeface="Arial" pitchFamily="34" charset="0"/>
                <a:cs typeface="Arial" pitchFamily="34" charset="0"/>
              </a:rPr>
              <a:t>Enforcement </a:t>
            </a:r>
            <a:r>
              <a:rPr lang="en-GB" dirty="0">
                <a:latin typeface="Arial" pitchFamily="34" charset="0"/>
                <a:cs typeface="Arial" pitchFamily="34" charset="0"/>
              </a:rPr>
              <a:t>of occupational health and safety </a:t>
            </a:r>
            <a:r>
              <a:rPr lang="en-GB" dirty="0" smtClean="0">
                <a:latin typeface="Arial" pitchFamily="34" charset="0"/>
                <a:cs typeface="Arial" pitchFamily="34" charset="0"/>
              </a:rPr>
              <a:t>legislation. (2007)</a:t>
            </a:r>
          </a:p>
          <a:p>
            <a:r>
              <a:rPr lang="en-GB" dirty="0" smtClean="0">
                <a:latin typeface="Arial" pitchFamily="34" charset="0"/>
                <a:cs typeface="Arial" pitchFamily="34" charset="0"/>
              </a:rPr>
              <a:t>Workplace inspections</a:t>
            </a:r>
          </a:p>
          <a:p>
            <a:r>
              <a:rPr lang="en-GB" dirty="0" smtClean="0">
                <a:latin typeface="Arial" pitchFamily="34" charset="0"/>
                <a:cs typeface="Arial" pitchFamily="34" charset="0"/>
              </a:rPr>
              <a:t>Registration of occupational incidents and accidents</a:t>
            </a:r>
          </a:p>
          <a:p>
            <a:r>
              <a:rPr lang="en-GB" dirty="0" smtClean="0">
                <a:latin typeface="Arial" pitchFamily="34" charset="0"/>
                <a:cs typeface="Arial" pitchFamily="34" charset="0"/>
              </a:rPr>
              <a:t>Dissemination of relevant information</a:t>
            </a:r>
            <a:endParaRPr lang="en-US" dirty="0" smtClean="0">
              <a:latin typeface="Arial" pitchFamily="34" charset="0"/>
              <a:cs typeface="Arial" pitchFamily="34" charset="0"/>
            </a:endParaRPr>
          </a:p>
          <a:p>
            <a:r>
              <a:rPr lang="en-GB" dirty="0" smtClean="0">
                <a:latin typeface="Arial" pitchFamily="34" charset="0"/>
                <a:cs typeface="Arial" pitchFamily="34" charset="0"/>
              </a:rPr>
              <a:t>Enforcement of Workers Compensation Act</a:t>
            </a:r>
            <a:endParaRPr lang="en-US" dirty="0" smtClean="0">
              <a:latin typeface="Arial" pitchFamily="34" charset="0"/>
              <a:cs typeface="Arial" pitchFamily="34" charset="0"/>
            </a:endParaRPr>
          </a:p>
          <a:p>
            <a:r>
              <a:rPr lang="en-GB" dirty="0" smtClean="0">
                <a:latin typeface="Arial" pitchFamily="34" charset="0"/>
                <a:cs typeface="Arial" pitchFamily="34" charset="0"/>
              </a:rPr>
              <a:t>Promotion </a:t>
            </a:r>
            <a:r>
              <a:rPr lang="en-GB" dirty="0">
                <a:latin typeface="Arial" pitchFamily="34" charset="0"/>
                <a:cs typeface="Arial" pitchFamily="34" charset="0"/>
              </a:rPr>
              <a:t>of training, education and </a:t>
            </a:r>
            <a:r>
              <a:rPr lang="en-GB" dirty="0" smtClean="0">
                <a:latin typeface="Arial" pitchFamily="34" charset="0"/>
                <a:cs typeface="Arial" pitchFamily="34" charset="0"/>
              </a:rPr>
              <a:t>research</a:t>
            </a:r>
            <a:endParaRPr lang="en-US" dirty="0">
              <a:latin typeface="Arial" pitchFamily="34" charset="0"/>
              <a:cs typeface="Arial" pitchFamily="34" charset="0"/>
            </a:endParaRPr>
          </a:p>
          <a:p>
            <a:r>
              <a:rPr lang="en-GB" dirty="0" smtClean="0">
                <a:latin typeface="Arial" pitchFamily="34" charset="0"/>
                <a:cs typeface="Arial" pitchFamily="34" charset="0"/>
              </a:rPr>
              <a:t>Resolution </a:t>
            </a:r>
            <a:r>
              <a:rPr lang="en-GB" dirty="0">
                <a:latin typeface="Arial" pitchFamily="34" charset="0"/>
                <a:cs typeface="Arial" pitchFamily="34" charset="0"/>
              </a:rPr>
              <a:t>of OH&amp;S disputes.</a:t>
            </a:r>
            <a:endParaRPr lang="en-US" dirty="0">
              <a:latin typeface="Arial" pitchFamily="34" charset="0"/>
              <a:cs typeface="Arial" pitchFamily="34" charset="0"/>
            </a:endParaRPr>
          </a:p>
          <a:p>
            <a:endParaRPr lang="en-US" dirty="0"/>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10</a:t>
            </a:fld>
            <a:endParaRPr lang="en-US"/>
          </a:p>
        </p:txBody>
      </p:sp>
      <p:sp>
        <p:nvSpPr>
          <p:cNvPr id="5" name="Title 4"/>
          <p:cNvSpPr>
            <a:spLocks noGrp="1"/>
          </p:cNvSpPr>
          <p:nvPr>
            <p:ph type="title"/>
          </p:nvPr>
        </p:nvSpPr>
        <p:spPr/>
        <p:txBody>
          <a:bodyPr>
            <a:normAutofit fontScale="90000"/>
          </a:bodyPr>
          <a:lstStyle/>
          <a:p>
            <a:r>
              <a:rPr lang="en-US" dirty="0" smtClean="0"/>
              <a:t>Responsibility of Government on OH&amp;S</a:t>
            </a:r>
            <a:endParaRPr lang="en-US" dirty="0"/>
          </a:p>
        </p:txBody>
      </p:sp>
    </p:spTree>
    <p:extLst>
      <p:ext uri="{BB962C8B-B14F-4D97-AF65-F5344CB8AC3E}">
        <p14:creationId xmlns:p14="http://schemas.microsoft.com/office/powerpoint/2010/main" val="1873657622"/>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828801"/>
            <a:ext cx="7408333" cy="4297363"/>
          </a:xfrm>
        </p:spPr>
        <p:txBody>
          <a:bodyPr>
            <a:normAutofit fontScale="92500"/>
          </a:bodyPr>
          <a:lstStyle/>
          <a:p>
            <a:r>
              <a:rPr lang="en-GB" dirty="0" smtClean="0">
                <a:latin typeface="Arial" pitchFamily="34" charset="0"/>
                <a:cs typeface="Arial" pitchFamily="34" charset="0"/>
              </a:rPr>
              <a:t>Take every reasonable precaution to ensure the workplace is safe and healthy.</a:t>
            </a:r>
            <a:endParaRPr lang="en-US" dirty="0" smtClean="0">
              <a:latin typeface="Arial" pitchFamily="34" charset="0"/>
              <a:cs typeface="Arial" pitchFamily="34" charset="0"/>
            </a:endParaRPr>
          </a:p>
          <a:p>
            <a:r>
              <a:rPr lang="en-GB" dirty="0" smtClean="0">
                <a:latin typeface="Arial" pitchFamily="34" charset="0"/>
                <a:cs typeface="Arial" pitchFamily="34" charset="0"/>
              </a:rPr>
              <a:t>Establish </a:t>
            </a:r>
            <a:r>
              <a:rPr lang="en-GB" dirty="0">
                <a:latin typeface="Arial" pitchFamily="34" charset="0"/>
                <a:cs typeface="Arial" pitchFamily="34" charset="0"/>
              </a:rPr>
              <a:t>and maintain a joint health and safety </a:t>
            </a:r>
            <a:r>
              <a:rPr lang="en-GB" dirty="0" smtClean="0">
                <a:latin typeface="Arial" pitchFamily="34" charset="0"/>
                <a:cs typeface="Arial" pitchFamily="34" charset="0"/>
              </a:rPr>
              <a:t>committee</a:t>
            </a:r>
            <a:endParaRPr lang="en-US" dirty="0">
              <a:latin typeface="Arial" pitchFamily="34" charset="0"/>
              <a:cs typeface="Arial" pitchFamily="34" charset="0"/>
            </a:endParaRPr>
          </a:p>
          <a:p>
            <a:r>
              <a:rPr lang="en-GB" dirty="0" smtClean="0">
                <a:latin typeface="Arial" pitchFamily="34" charset="0"/>
                <a:cs typeface="Arial" pitchFamily="34" charset="0"/>
              </a:rPr>
              <a:t>Train </a:t>
            </a:r>
            <a:r>
              <a:rPr lang="en-GB" dirty="0">
                <a:latin typeface="Arial" pitchFamily="34" charset="0"/>
                <a:cs typeface="Arial" pitchFamily="34" charset="0"/>
              </a:rPr>
              <a:t>employees about any potential hazards and </a:t>
            </a:r>
            <a:r>
              <a:rPr lang="en-GB" dirty="0" smtClean="0">
                <a:latin typeface="Arial" pitchFamily="34" charset="0"/>
                <a:cs typeface="Arial" pitchFamily="34" charset="0"/>
              </a:rPr>
              <a:t>how </a:t>
            </a:r>
            <a:r>
              <a:rPr lang="en-GB" dirty="0">
                <a:latin typeface="Arial" pitchFamily="34" charset="0"/>
                <a:cs typeface="Arial" pitchFamily="34" charset="0"/>
              </a:rPr>
              <a:t>to safely </a:t>
            </a:r>
            <a:r>
              <a:rPr lang="en-GB" dirty="0" smtClean="0">
                <a:latin typeface="Arial" pitchFamily="34" charset="0"/>
                <a:cs typeface="Arial" pitchFamily="34" charset="0"/>
              </a:rPr>
              <a:t>use gadgets and </a:t>
            </a:r>
            <a:r>
              <a:rPr lang="en-GB" dirty="0">
                <a:latin typeface="Arial" pitchFamily="34" charset="0"/>
                <a:cs typeface="Arial" pitchFamily="34" charset="0"/>
              </a:rPr>
              <a:t>dispose of hazardous </a:t>
            </a:r>
            <a:r>
              <a:rPr lang="en-GB" dirty="0" smtClean="0">
                <a:latin typeface="Arial" pitchFamily="34" charset="0"/>
                <a:cs typeface="Arial" pitchFamily="34" charset="0"/>
              </a:rPr>
              <a:t>substances</a:t>
            </a:r>
          </a:p>
          <a:p>
            <a:r>
              <a:rPr lang="en-GB" dirty="0" smtClean="0">
                <a:latin typeface="Arial" pitchFamily="34" charset="0"/>
                <a:cs typeface="Arial" pitchFamily="34" charset="0"/>
              </a:rPr>
              <a:t>Train staff on </a:t>
            </a:r>
            <a:r>
              <a:rPr lang="en-GB" dirty="0">
                <a:latin typeface="Arial" pitchFamily="34" charset="0"/>
                <a:cs typeface="Arial" pitchFamily="34" charset="0"/>
              </a:rPr>
              <a:t>how to handle emergencies.</a:t>
            </a:r>
            <a:endParaRPr lang="en-US" dirty="0">
              <a:latin typeface="Arial" pitchFamily="34" charset="0"/>
              <a:cs typeface="Arial" pitchFamily="34" charset="0"/>
            </a:endParaRPr>
          </a:p>
          <a:p>
            <a:r>
              <a:rPr lang="en-GB" dirty="0" smtClean="0">
                <a:latin typeface="Arial" pitchFamily="34" charset="0"/>
                <a:cs typeface="Arial" pitchFamily="34" charset="0"/>
              </a:rPr>
              <a:t>Supply free </a:t>
            </a:r>
            <a:r>
              <a:rPr lang="en-GB" dirty="0">
                <a:latin typeface="Arial" pitchFamily="34" charset="0"/>
                <a:cs typeface="Arial" pitchFamily="34" charset="0"/>
              </a:rPr>
              <a:t>protective </a:t>
            </a:r>
            <a:r>
              <a:rPr lang="en-GB" dirty="0" smtClean="0">
                <a:latin typeface="Arial" pitchFamily="34" charset="0"/>
                <a:cs typeface="Arial" pitchFamily="34" charset="0"/>
              </a:rPr>
              <a:t>gear </a:t>
            </a:r>
            <a:r>
              <a:rPr lang="en-GB" dirty="0">
                <a:latin typeface="Arial" pitchFamily="34" charset="0"/>
                <a:cs typeface="Arial" pitchFamily="34" charset="0"/>
              </a:rPr>
              <a:t>and ensure workers know how to use </a:t>
            </a:r>
            <a:r>
              <a:rPr lang="en-GB" dirty="0" smtClean="0">
                <a:latin typeface="Arial" pitchFamily="34" charset="0"/>
                <a:cs typeface="Arial" pitchFamily="34" charset="0"/>
              </a:rPr>
              <a:t>them.</a:t>
            </a:r>
          </a:p>
          <a:p>
            <a:r>
              <a:rPr lang="en-GB" dirty="0" smtClean="0">
                <a:latin typeface="Arial" pitchFamily="34" charset="0"/>
                <a:cs typeface="Arial" pitchFamily="34" charset="0"/>
              </a:rPr>
              <a:t>Offer voluntary HIV aids sensitisation and protection</a:t>
            </a:r>
            <a:endParaRPr lang="en-US" dirty="0">
              <a:latin typeface="Arial" pitchFamily="34" charset="0"/>
              <a:cs typeface="Arial" pitchFamily="34" charset="0"/>
            </a:endParaRPr>
          </a:p>
          <a:p>
            <a:endParaRPr lang="en-US" dirty="0"/>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11</a:t>
            </a:fld>
            <a:endParaRPr lang="en-US"/>
          </a:p>
        </p:txBody>
      </p:sp>
      <p:sp>
        <p:nvSpPr>
          <p:cNvPr id="5" name="Title 4"/>
          <p:cNvSpPr>
            <a:spLocks noGrp="1"/>
          </p:cNvSpPr>
          <p:nvPr>
            <p:ph type="title"/>
          </p:nvPr>
        </p:nvSpPr>
        <p:spPr/>
        <p:txBody>
          <a:bodyPr>
            <a:normAutofit fontScale="90000"/>
          </a:bodyPr>
          <a:lstStyle/>
          <a:p>
            <a:r>
              <a:rPr lang="en-GB" dirty="0" smtClean="0"/>
              <a:t/>
            </a:r>
            <a:br>
              <a:rPr lang="en-GB" dirty="0" smtClean="0"/>
            </a:br>
            <a:r>
              <a:rPr lang="en-GB" dirty="0" smtClean="0"/>
              <a:t>Organization's responsibilities on OH&amp;S</a:t>
            </a:r>
            <a:r>
              <a:rPr lang="en-US" dirty="0"/>
              <a:t/>
            </a:r>
            <a:br>
              <a:rPr lang="en-US" dirty="0"/>
            </a:br>
            <a:endParaRPr lang="en-US" dirty="0"/>
          </a:p>
        </p:txBody>
      </p:sp>
    </p:spTree>
    <p:extLst>
      <p:ext uri="{BB962C8B-B14F-4D97-AF65-F5344CB8AC3E}">
        <p14:creationId xmlns:p14="http://schemas.microsoft.com/office/powerpoint/2010/main" val="1367577357"/>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828801"/>
            <a:ext cx="7408333" cy="4297363"/>
          </a:xfrm>
        </p:spPr>
        <p:txBody>
          <a:bodyPr>
            <a:normAutofit fontScale="85000" lnSpcReduction="10000"/>
          </a:bodyPr>
          <a:lstStyle/>
          <a:p>
            <a:r>
              <a:rPr lang="en-GB" sz="3200" dirty="0">
                <a:latin typeface="Arial" pitchFamily="34" charset="0"/>
                <a:cs typeface="Arial" pitchFamily="34" charset="0"/>
              </a:rPr>
              <a:t> </a:t>
            </a:r>
            <a:r>
              <a:rPr lang="en-GB" sz="3200" dirty="0" smtClean="0">
                <a:latin typeface="Arial" pitchFamily="34" charset="0"/>
                <a:cs typeface="Arial" pitchFamily="34" charset="0"/>
              </a:rPr>
              <a:t>Indicate and enclose dangerous areas, gadgets and items</a:t>
            </a:r>
          </a:p>
          <a:p>
            <a:r>
              <a:rPr lang="en-GB" sz="3200" dirty="0" smtClean="0">
                <a:latin typeface="Arial" pitchFamily="34" charset="0"/>
                <a:cs typeface="Arial" pitchFamily="34" charset="0"/>
              </a:rPr>
              <a:t>Immediately </a:t>
            </a:r>
            <a:r>
              <a:rPr lang="en-GB" sz="3200" dirty="0">
                <a:latin typeface="Arial" pitchFamily="34" charset="0"/>
                <a:cs typeface="Arial" pitchFamily="34" charset="0"/>
              </a:rPr>
              <a:t>report all critical injuries to the </a:t>
            </a:r>
            <a:r>
              <a:rPr lang="en-GB" sz="3200" dirty="0" smtClean="0">
                <a:latin typeface="Arial" pitchFamily="34" charset="0"/>
                <a:cs typeface="Arial" pitchFamily="34" charset="0"/>
              </a:rPr>
              <a:t>labour officer responsible </a:t>
            </a:r>
            <a:r>
              <a:rPr lang="en-GB" sz="3200" dirty="0">
                <a:latin typeface="Arial" pitchFamily="34" charset="0"/>
                <a:cs typeface="Arial" pitchFamily="34" charset="0"/>
              </a:rPr>
              <a:t>for OH&amp;S.</a:t>
            </a:r>
            <a:endParaRPr lang="en-US" sz="3200" dirty="0">
              <a:latin typeface="Arial" pitchFamily="34" charset="0"/>
              <a:cs typeface="Arial" pitchFamily="34" charset="0"/>
            </a:endParaRPr>
          </a:p>
          <a:p>
            <a:r>
              <a:rPr lang="en-GB" sz="3200" dirty="0">
                <a:latin typeface="Arial" pitchFamily="34" charset="0"/>
                <a:cs typeface="Arial" pitchFamily="34" charset="0"/>
              </a:rPr>
              <a:t>Appoint a competent supervisor who sets the standards for </a:t>
            </a:r>
            <a:r>
              <a:rPr lang="en-GB" sz="3200" dirty="0" smtClean="0">
                <a:latin typeface="Arial" pitchFamily="34" charset="0"/>
                <a:cs typeface="Arial" pitchFamily="34" charset="0"/>
              </a:rPr>
              <a:t>observation of safe </a:t>
            </a:r>
            <a:r>
              <a:rPr lang="en-GB" sz="3200" dirty="0">
                <a:latin typeface="Arial" pitchFamily="34" charset="0"/>
                <a:cs typeface="Arial" pitchFamily="34" charset="0"/>
              </a:rPr>
              <a:t>working </a:t>
            </a:r>
            <a:r>
              <a:rPr lang="en-GB" sz="3200" dirty="0" smtClean="0">
                <a:latin typeface="Arial" pitchFamily="34" charset="0"/>
                <a:cs typeface="Arial" pitchFamily="34" charset="0"/>
              </a:rPr>
              <a:t>conditions.</a:t>
            </a:r>
          </a:p>
          <a:p>
            <a:r>
              <a:rPr lang="en-GB" sz="3200" dirty="0" smtClean="0">
                <a:latin typeface="Arial" pitchFamily="34" charset="0"/>
                <a:cs typeface="Arial" pitchFamily="34" charset="0"/>
              </a:rPr>
              <a:t>Provide appropriate social amenities such as washrooms, drinking water, breaks etc.</a:t>
            </a:r>
          </a:p>
          <a:p>
            <a:r>
              <a:rPr lang="en-GB" sz="3200" dirty="0" smtClean="0">
                <a:latin typeface="Arial" pitchFamily="34" charset="0"/>
                <a:cs typeface="Arial" pitchFamily="34" charset="0"/>
              </a:rPr>
              <a:t>Be responsive to gender issues   </a:t>
            </a:r>
            <a:endParaRPr lang="en-US" sz="3200" dirty="0">
              <a:latin typeface="Arial" pitchFamily="34" charset="0"/>
              <a:cs typeface="Arial" pitchFamily="34" charset="0"/>
            </a:endParaRPr>
          </a:p>
          <a:p>
            <a:endParaRPr lang="en-US" dirty="0"/>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12</a:t>
            </a:fld>
            <a:endParaRPr lang="en-US"/>
          </a:p>
        </p:txBody>
      </p:sp>
      <p:sp>
        <p:nvSpPr>
          <p:cNvPr id="5" name="Title 4"/>
          <p:cNvSpPr>
            <a:spLocks noGrp="1"/>
          </p:cNvSpPr>
          <p:nvPr>
            <p:ph type="title"/>
          </p:nvPr>
        </p:nvSpPr>
        <p:spPr/>
        <p:txBody>
          <a:bodyPr>
            <a:normAutofit fontScale="90000"/>
          </a:bodyPr>
          <a:lstStyle/>
          <a:p>
            <a:r>
              <a:rPr lang="en-GB" dirty="0" smtClean="0">
                <a:latin typeface="Arial" pitchFamily="34" charset="0"/>
                <a:cs typeface="Arial" pitchFamily="34" charset="0"/>
              </a:rPr>
              <a:t/>
            </a:r>
            <a:br>
              <a:rPr lang="en-GB" dirty="0" smtClean="0">
                <a:latin typeface="Arial" pitchFamily="34" charset="0"/>
                <a:cs typeface="Arial" pitchFamily="34" charset="0"/>
              </a:rPr>
            </a:br>
            <a:r>
              <a:rPr lang="en-GB" dirty="0" smtClean="0">
                <a:latin typeface="Arial" pitchFamily="34" charset="0"/>
                <a:cs typeface="Arial" pitchFamily="34" charset="0"/>
              </a:rPr>
              <a:t>What </a:t>
            </a:r>
            <a:r>
              <a:rPr lang="en-GB" dirty="0">
                <a:latin typeface="Arial" pitchFamily="34" charset="0"/>
                <a:cs typeface="Arial" pitchFamily="34" charset="0"/>
              </a:rPr>
              <a:t>are the </a:t>
            </a:r>
            <a:r>
              <a:rPr lang="en-GB" dirty="0" smtClean="0">
                <a:latin typeface="Arial" pitchFamily="34" charset="0"/>
                <a:cs typeface="Arial" pitchFamily="34" charset="0"/>
              </a:rPr>
              <a:t>company's </a:t>
            </a:r>
            <a:r>
              <a:rPr lang="en-GB" dirty="0">
                <a:latin typeface="Arial" pitchFamily="34" charset="0"/>
                <a:cs typeface="Arial" pitchFamily="34" charset="0"/>
              </a:rPr>
              <a:t>responsibilities on OH&amp;S?</a:t>
            </a:r>
            <a:r>
              <a:rPr lang="en-US" dirty="0">
                <a:latin typeface="Arial" pitchFamily="34" charset="0"/>
                <a:cs typeface="Arial" pitchFamily="34" charset="0"/>
              </a:rPr>
              <a:t/>
            </a:r>
            <a:br>
              <a:rPr lang="en-US" dirty="0">
                <a:latin typeface="Arial" pitchFamily="34" charset="0"/>
                <a:cs typeface="Arial" pitchFamily="34" charset="0"/>
              </a:rPr>
            </a:br>
            <a:endParaRPr lang="en-US" dirty="0">
              <a:latin typeface="Arial" pitchFamily="34" charset="0"/>
              <a:cs typeface="Arial" pitchFamily="34" charset="0"/>
            </a:endParaRPr>
          </a:p>
        </p:txBody>
      </p:sp>
    </p:spTree>
    <p:extLst>
      <p:ext uri="{BB962C8B-B14F-4D97-AF65-F5344CB8AC3E}">
        <p14:creationId xmlns:p14="http://schemas.microsoft.com/office/powerpoint/2010/main" val="2176528157"/>
      </p:ext>
    </p:extLst>
  </p:cSld>
  <p:clrMapOvr>
    <a:masterClrMapping/>
  </p:clrMapOvr>
  <p:transition xmlns:p14="http://schemas.microsoft.com/office/powerpoint/2010/mai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600201"/>
            <a:ext cx="7408333" cy="4525963"/>
          </a:xfrm>
        </p:spPr>
        <p:txBody>
          <a:bodyPr>
            <a:normAutofit fontScale="92500"/>
          </a:bodyPr>
          <a:lstStyle/>
          <a:p>
            <a:r>
              <a:rPr lang="en-US" sz="2800" dirty="0" smtClean="0">
                <a:latin typeface="Arial" pitchFamily="34" charset="0"/>
                <a:cs typeface="Arial" pitchFamily="34" charset="0"/>
              </a:rPr>
              <a:t>Road signage</a:t>
            </a:r>
          </a:p>
          <a:p>
            <a:r>
              <a:rPr lang="en-US" sz="2800" dirty="0" smtClean="0">
                <a:latin typeface="Arial" pitchFamily="34" charset="0"/>
                <a:cs typeface="Arial" pitchFamily="34" charset="0"/>
              </a:rPr>
              <a:t>Protective wear (safety shoes/boots, overalls, masks, helmets, gloves, Reflector jackets ) </a:t>
            </a:r>
          </a:p>
          <a:p>
            <a:r>
              <a:rPr lang="en-US" sz="2800" dirty="0" smtClean="0">
                <a:latin typeface="Arial" pitchFamily="34" charset="0"/>
                <a:cs typeface="Arial" pitchFamily="34" charset="0"/>
              </a:rPr>
              <a:t>Traffic controllers </a:t>
            </a:r>
          </a:p>
          <a:p>
            <a:r>
              <a:rPr lang="en-US" sz="2800" dirty="0" smtClean="0">
                <a:latin typeface="Arial" pitchFamily="34" charset="0"/>
                <a:cs typeface="Arial" pitchFamily="34" charset="0"/>
              </a:rPr>
              <a:t>Speed controls </a:t>
            </a:r>
          </a:p>
          <a:p>
            <a:r>
              <a:rPr lang="en-US" sz="2800" dirty="0" smtClean="0">
                <a:latin typeface="Arial" pitchFamily="34" charset="0"/>
                <a:cs typeface="Arial" pitchFamily="34" charset="0"/>
              </a:rPr>
              <a:t>Diversions for waters and carriage </a:t>
            </a:r>
          </a:p>
          <a:p>
            <a:r>
              <a:rPr lang="en-US" sz="2800" dirty="0" smtClean="0">
                <a:latin typeface="Arial" pitchFamily="34" charset="0"/>
                <a:cs typeface="Arial" pitchFamily="34" charset="0"/>
              </a:rPr>
              <a:t>Appropriate communication gadgets</a:t>
            </a:r>
          </a:p>
          <a:p>
            <a:r>
              <a:rPr lang="en-US" sz="2800" dirty="0" smtClean="0">
                <a:latin typeface="Arial" pitchFamily="34" charset="0"/>
                <a:cs typeface="Arial" pitchFamily="34" charset="0"/>
              </a:rPr>
              <a:t>Seal-off tapes </a:t>
            </a:r>
          </a:p>
          <a:p>
            <a:r>
              <a:rPr lang="en-US" sz="2800" dirty="0" smtClean="0">
                <a:latin typeface="Arial" pitchFamily="34" charset="0"/>
                <a:cs typeface="Arial" pitchFamily="34" charset="0"/>
              </a:rPr>
              <a:t>Site clinics (active doctor &amp; nurse)</a:t>
            </a:r>
          </a:p>
          <a:p>
            <a:endParaRPr lang="en-US" sz="2800" dirty="0" smtClean="0">
              <a:latin typeface="Arial" pitchFamily="34" charset="0"/>
              <a:cs typeface="Arial" pitchFamily="34" charset="0"/>
            </a:endParaRPr>
          </a:p>
          <a:p>
            <a:endParaRPr lang="en-US" dirty="0" smtClean="0"/>
          </a:p>
          <a:p>
            <a:endParaRPr lang="en-US" dirty="0" smtClean="0"/>
          </a:p>
          <a:p>
            <a:endParaRPr lang="en-US" dirty="0" smtClean="0"/>
          </a:p>
          <a:p>
            <a:endParaRPr lang="en-US" dirty="0"/>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13</a:t>
            </a:fld>
            <a:endParaRPr lang="en-US"/>
          </a:p>
        </p:txBody>
      </p:sp>
      <p:sp>
        <p:nvSpPr>
          <p:cNvPr id="5" name="Title 4"/>
          <p:cNvSpPr>
            <a:spLocks noGrp="1"/>
          </p:cNvSpPr>
          <p:nvPr>
            <p:ph type="title"/>
          </p:nvPr>
        </p:nvSpPr>
        <p:spPr/>
        <p:txBody>
          <a:bodyPr/>
          <a:lstStyle/>
          <a:p>
            <a:r>
              <a:rPr lang="en-US" dirty="0" smtClean="0">
                <a:latin typeface="Arial" pitchFamily="34" charset="0"/>
                <a:cs typeface="Arial" pitchFamily="34" charset="0"/>
              </a:rPr>
              <a:t>Road Site OH&amp;S</a:t>
            </a:r>
            <a:endParaRPr lang="en-US" dirty="0">
              <a:latin typeface="Arial" pitchFamily="34" charset="0"/>
              <a:cs typeface="Arial" pitchFamily="34" charset="0"/>
            </a:endParaRPr>
          </a:p>
        </p:txBody>
      </p:sp>
    </p:spTree>
    <p:extLst>
      <p:ext uri="{BB962C8B-B14F-4D97-AF65-F5344CB8AC3E}">
        <p14:creationId xmlns:p14="http://schemas.microsoft.com/office/powerpoint/2010/main" val="1601673496"/>
      </p:ext>
    </p:extLst>
  </p:cSld>
  <p:clrMapOvr>
    <a:masterClrMapping/>
  </p:clrMapOvr>
  <p:transition xmlns:p14="http://schemas.microsoft.com/office/powerpoint/2010/mai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981201"/>
            <a:ext cx="7408333" cy="4144963"/>
          </a:xfrm>
        </p:spPr>
        <p:txBody>
          <a:bodyPr>
            <a:noAutofit/>
          </a:bodyPr>
          <a:lstStyle/>
          <a:p>
            <a:r>
              <a:rPr lang="en-GB" dirty="0" smtClean="0">
                <a:latin typeface="Arial" pitchFamily="34" charset="0"/>
                <a:cs typeface="Arial" pitchFamily="34" charset="0"/>
              </a:rPr>
              <a:t>Responsibility </a:t>
            </a:r>
            <a:r>
              <a:rPr lang="en-GB" dirty="0">
                <a:latin typeface="Arial" pitchFamily="34" charset="0"/>
                <a:cs typeface="Arial" pitchFamily="34" charset="0"/>
              </a:rPr>
              <a:t>to work in compliance with OH&amp;S acts and </a:t>
            </a:r>
            <a:r>
              <a:rPr lang="en-GB" dirty="0" smtClean="0">
                <a:latin typeface="Arial" pitchFamily="34" charset="0"/>
                <a:cs typeface="Arial" pitchFamily="34" charset="0"/>
              </a:rPr>
              <a:t>regulations.</a:t>
            </a:r>
            <a:endParaRPr lang="en-US" dirty="0">
              <a:latin typeface="Arial" pitchFamily="34" charset="0"/>
              <a:cs typeface="Arial" pitchFamily="34" charset="0"/>
            </a:endParaRPr>
          </a:p>
          <a:p>
            <a:r>
              <a:rPr lang="en-GB" dirty="0" smtClean="0">
                <a:latin typeface="Arial" pitchFamily="34" charset="0"/>
                <a:cs typeface="Arial" pitchFamily="34" charset="0"/>
              </a:rPr>
              <a:t>Responsibility </a:t>
            </a:r>
            <a:r>
              <a:rPr lang="en-GB" dirty="0">
                <a:latin typeface="Arial" pitchFamily="34" charset="0"/>
                <a:cs typeface="Arial" pitchFamily="34" charset="0"/>
              </a:rPr>
              <a:t>to use personal </a:t>
            </a:r>
            <a:r>
              <a:rPr lang="en-GB" dirty="0" smtClean="0">
                <a:latin typeface="Arial" pitchFamily="34" charset="0"/>
                <a:cs typeface="Arial" pitchFamily="34" charset="0"/>
              </a:rPr>
              <a:t>protective gear, </a:t>
            </a:r>
            <a:r>
              <a:rPr lang="en-GB" dirty="0">
                <a:latin typeface="Arial" pitchFamily="34" charset="0"/>
                <a:cs typeface="Arial" pitchFamily="34" charset="0"/>
              </a:rPr>
              <a:t>equipment and </a:t>
            </a:r>
            <a:r>
              <a:rPr lang="en-GB" dirty="0" smtClean="0">
                <a:latin typeface="Arial" pitchFamily="34" charset="0"/>
                <a:cs typeface="Arial" pitchFamily="34" charset="0"/>
              </a:rPr>
              <a:t>clothing provided as </a:t>
            </a:r>
            <a:r>
              <a:rPr lang="en-GB" dirty="0">
                <a:latin typeface="Arial" pitchFamily="34" charset="0"/>
                <a:cs typeface="Arial" pitchFamily="34" charset="0"/>
              </a:rPr>
              <a:t>directed by the </a:t>
            </a:r>
            <a:r>
              <a:rPr lang="en-GB" dirty="0" smtClean="0">
                <a:latin typeface="Arial" pitchFamily="34" charset="0"/>
                <a:cs typeface="Arial" pitchFamily="34" charset="0"/>
              </a:rPr>
              <a:t>employer.</a:t>
            </a:r>
            <a:endParaRPr lang="en-US" dirty="0">
              <a:latin typeface="Arial" pitchFamily="34" charset="0"/>
              <a:cs typeface="Arial" pitchFamily="34" charset="0"/>
            </a:endParaRPr>
          </a:p>
          <a:p>
            <a:r>
              <a:rPr lang="en-GB" dirty="0" smtClean="0">
                <a:latin typeface="Arial" pitchFamily="34" charset="0"/>
                <a:cs typeface="Arial" pitchFamily="34" charset="0"/>
              </a:rPr>
              <a:t>Responsibility </a:t>
            </a:r>
            <a:r>
              <a:rPr lang="en-GB" dirty="0">
                <a:latin typeface="Arial" pitchFamily="34" charset="0"/>
                <a:cs typeface="Arial" pitchFamily="34" charset="0"/>
              </a:rPr>
              <a:t>to report workplace hazards and </a:t>
            </a:r>
            <a:r>
              <a:rPr lang="en-GB" dirty="0" smtClean="0">
                <a:latin typeface="Arial" pitchFamily="34" charset="0"/>
                <a:cs typeface="Arial" pitchFamily="34" charset="0"/>
              </a:rPr>
              <a:t>dangers</a:t>
            </a:r>
            <a:endParaRPr lang="en-US" dirty="0">
              <a:latin typeface="Arial" pitchFamily="34" charset="0"/>
              <a:cs typeface="Arial" pitchFamily="34" charset="0"/>
            </a:endParaRPr>
          </a:p>
          <a:p>
            <a:r>
              <a:rPr lang="en-GB" dirty="0" smtClean="0">
                <a:latin typeface="Arial" pitchFamily="34" charset="0"/>
                <a:cs typeface="Arial" pitchFamily="34" charset="0"/>
              </a:rPr>
              <a:t>Responsibility </a:t>
            </a:r>
            <a:r>
              <a:rPr lang="en-GB" dirty="0">
                <a:latin typeface="Arial" pitchFamily="34" charset="0"/>
                <a:cs typeface="Arial" pitchFamily="34" charset="0"/>
              </a:rPr>
              <a:t>to </a:t>
            </a:r>
            <a:r>
              <a:rPr lang="en-GB" dirty="0" smtClean="0">
                <a:latin typeface="Arial" pitchFamily="34" charset="0"/>
                <a:cs typeface="Arial" pitchFamily="34" charset="0"/>
              </a:rPr>
              <a:t>maintain safety installations</a:t>
            </a:r>
          </a:p>
          <a:p>
            <a:r>
              <a:rPr lang="en-GB" dirty="0" smtClean="0">
                <a:latin typeface="Arial" pitchFamily="34" charset="0"/>
                <a:cs typeface="Arial" pitchFamily="34" charset="0"/>
              </a:rPr>
              <a:t>Right to refuse to work if the work environment is perceived to be unsafe </a:t>
            </a:r>
            <a:endParaRPr lang="en-US"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14</a:t>
            </a:fld>
            <a:endParaRPr lang="en-US"/>
          </a:p>
        </p:txBody>
      </p:sp>
      <p:sp>
        <p:nvSpPr>
          <p:cNvPr id="5" name="Title 4"/>
          <p:cNvSpPr>
            <a:spLocks noGrp="1"/>
          </p:cNvSpPr>
          <p:nvPr>
            <p:ph type="title"/>
          </p:nvPr>
        </p:nvSpPr>
        <p:spPr/>
        <p:txBody>
          <a:bodyPr>
            <a:normAutofit fontScale="90000"/>
          </a:bodyPr>
          <a:lstStyle/>
          <a:p>
            <a:r>
              <a:rPr lang="en-GB" dirty="0">
                <a:latin typeface="Arial" pitchFamily="34" charset="0"/>
                <a:cs typeface="Arial" pitchFamily="34" charset="0"/>
              </a:rPr>
              <a:t>What are the employees’ </a:t>
            </a:r>
            <a:r>
              <a:rPr lang="en-GB" dirty="0" smtClean="0">
                <a:latin typeface="Arial" pitchFamily="34" charset="0"/>
                <a:cs typeface="Arial" pitchFamily="34" charset="0"/>
              </a:rPr>
              <a:t>responsibilities on OH&amp;S</a:t>
            </a:r>
            <a:endParaRPr lang="en-US" dirty="0">
              <a:latin typeface="Arial" pitchFamily="34" charset="0"/>
              <a:cs typeface="Arial" pitchFamily="34" charset="0"/>
            </a:endParaRPr>
          </a:p>
        </p:txBody>
      </p:sp>
    </p:spTree>
    <p:extLst>
      <p:ext uri="{BB962C8B-B14F-4D97-AF65-F5344CB8AC3E}">
        <p14:creationId xmlns:p14="http://schemas.microsoft.com/office/powerpoint/2010/main" val="2813354797"/>
      </p:ext>
    </p:extLst>
  </p:cSld>
  <p:clrMapOvr>
    <a:masterClrMapping/>
  </p:clrMapOvr>
  <p:transition xmlns:p14="http://schemas.microsoft.com/office/powerpoint/2010/mai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981201"/>
            <a:ext cx="7408333" cy="4144963"/>
          </a:xfrm>
        </p:spPr>
        <p:txBody>
          <a:bodyPr>
            <a:normAutofit fontScale="92500"/>
          </a:bodyPr>
          <a:lstStyle/>
          <a:p>
            <a:pPr lvl="0"/>
            <a:r>
              <a:rPr lang="en-US" dirty="0" smtClean="0">
                <a:latin typeface="Arial" pitchFamily="34" charset="0"/>
                <a:cs typeface="Arial" pitchFamily="34" charset="0"/>
              </a:rPr>
              <a:t>Establish a suitable contract record keeping system to contain:</a:t>
            </a:r>
          </a:p>
          <a:p>
            <a:pPr lvl="0"/>
            <a:r>
              <a:rPr lang="en-US" dirty="0" smtClean="0">
                <a:latin typeface="Arial" pitchFamily="34" charset="0"/>
                <a:cs typeface="Arial" pitchFamily="34" charset="0"/>
              </a:rPr>
              <a:t>Copy </a:t>
            </a:r>
            <a:r>
              <a:rPr lang="en-US" dirty="0">
                <a:latin typeface="Arial" pitchFamily="34" charset="0"/>
                <a:cs typeface="Arial" pitchFamily="34" charset="0"/>
              </a:rPr>
              <a:t>of </a:t>
            </a:r>
            <a:r>
              <a:rPr lang="en-US" dirty="0" smtClean="0">
                <a:latin typeface="Arial" pitchFamily="34" charset="0"/>
                <a:cs typeface="Arial" pitchFamily="34" charset="0"/>
              </a:rPr>
              <a:t>specifications and instructions from employer.</a:t>
            </a:r>
            <a:endParaRPr lang="en-US" dirty="0">
              <a:latin typeface="Arial" pitchFamily="34" charset="0"/>
              <a:cs typeface="Arial" pitchFamily="34" charset="0"/>
            </a:endParaRPr>
          </a:p>
          <a:p>
            <a:pPr lvl="0"/>
            <a:r>
              <a:rPr lang="en-US" dirty="0">
                <a:latin typeface="Arial" pitchFamily="34" charset="0"/>
                <a:cs typeface="Arial" pitchFamily="34" charset="0"/>
              </a:rPr>
              <a:t>Copies of delivery schedules</a:t>
            </a:r>
          </a:p>
          <a:p>
            <a:pPr lvl="0"/>
            <a:r>
              <a:rPr lang="en-US" dirty="0">
                <a:latin typeface="Arial" pitchFamily="34" charset="0"/>
                <a:cs typeface="Arial" pitchFamily="34" charset="0"/>
              </a:rPr>
              <a:t>Copies of delivery certification.</a:t>
            </a:r>
          </a:p>
          <a:p>
            <a:pPr lvl="0"/>
            <a:r>
              <a:rPr lang="en-US" dirty="0">
                <a:latin typeface="Arial" pitchFamily="34" charset="0"/>
                <a:cs typeface="Arial" pitchFamily="34" charset="0"/>
              </a:rPr>
              <a:t>Documents of any </a:t>
            </a:r>
            <a:r>
              <a:rPr lang="en-US" dirty="0" smtClean="0">
                <a:latin typeface="Arial" pitchFamily="34" charset="0"/>
                <a:cs typeface="Arial" pitchFamily="34" charset="0"/>
              </a:rPr>
              <a:t>negotiations</a:t>
            </a:r>
          </a:p>
          <a:p>
            <a:pPr lvl="0"/>
            <a:r>
              <a:rPr lang="en-US" dirty="0" smtClean="0">
                <a:latin typeface="Arial" pitchFamily="34" charset="0"/>
                <a:cs typeface="Arial" pitchFamily="34" charset="0"/>
              </a:rPr>
              <a:t>Site meeting notes</a:t>
            </a:r>
          </a:p>
          <a:p>
            <a:pPr lvl="0"/>
            <a:r>
              <a:rPr lang="en-US" dirty="0" smtClean="0">
                <a:latin typeface="Arial" pitchFamily="34" charset="0"/>
                <a:cs typeface="Arial" pitchFamily="34" charset="0"/>
              </a:rPr>
              <a:t>Reports </a:t>
            </a:r>
            <a:endParaRPr lang="en-US" dirty="0">
              <a:latin typeface="Arial" pitchFamily="34" charset="0"/>
              <a:cs typeface="Arial" pitchFamily="34" charset="0"/>
            </a:endParaRPr>
          </a:p>
          <a:p>
            <a:pPr lvl="0"/>
            <a:r>
              <a:rPr lang="en-US" dirty="0">
                <a:latin typeface="Arial" pitchFamily="34" charset="0"/>
                <a:cs typeface="Arial" pitchFamily="34" charset="0"/>
              </a:rPr>
              <a:t>Email </a:t>
            </a:r>
            <a:r>
              <a:rPr lang="en-US" dirty="0" smtClean="0">
                <a:latin typeface="Arial" pitchFamily="34" charset="0"/>
                <a:cs typeface="Arial" pitchFamily="34" charset="0"/>
              </a:rPr>
              <a:t>messages and other communication</a:t>
            </a:r>
            <a:endParaRPr lang="en-US" dirty="0">
              <a:latin typeface="Arial" pitchFamily="34" charset="0"/>
              <a:cs typeface="Arial" pitchFamily="34" charset="0"/>
            </a:endParaRPr>
          </a:p>
          <a:p>
            <a:pPr lvl="0"/>
            <a:r>
              <a:rPr lang="en-US" dirty="0">
                <a:latin typeface="Arial" pitchFamily="34" charset="0"/>
                <a:cs typeface="Arial" pitchFamily="34" charset="0"/>
              </a:rPr>
              <a:t>Contract management reports</a:t>
            </a:r>
            <a:r>
              <a:rPr lang="en-US" dirty="0"/>
              <a:t>.</a:t>
            </a: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15</a:t>
            </a:fld>
            <a:endParaRPr lang="en-US"/>
          </a:p>
        </p:txBody>
      </p:sp>
      <p:sp>
        <p:nvSpPr>
          <p:cNvPr id="5" name="Title 4"/>
          <p:cNvSpPr>
            <a:spLocks noGrp="1"/>
          </p:cNvSpPr>
          <p:nvPr>
            <p:ph type="title"/>
          </p:nvPr>
        </p:nvSpPr>
        <p:spPr/>
        <p:txBody>
          <a:bodyPr/>
          <a:lstStyle/>
          <a:p>
            <a:r>
              <a:rPr lang="en-US" dirty="0">
                <a:latin typeface="Arial" pitchFamily="34" charset="0"/>
                <a:cs typeface="Arial" pitchFamily="34" charset="0"/>
              </a:rPr>
              <a:t>Record Keeping and Reporting </a:t>
            </a:r>
          </a:p>
        </p:txBody>
      </p:sp>
    </p:spTree>
    <p:extLst>
      <p:ext uri="{BB962C8B-B14F-4D97-AF65-F5344CB8AC3E}">
        <p14:creationId xmlns:p14="http://schemas.microsoft.com/office/powerpoint/2010/main" val="183746724"/>
      </p:ext>
    </p:extLst>
  </p:cSld>
  <p:clrMapOvr>
    <a:masterClrMapping/>
  </p:clrMapOvr>
  <p:transition xmlns:p14="http://schemas.microsoft.com/office/powerpoint/2010/mai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752601"/>
            <a:ext cx="7408333" cy="4373563"/>
          </a:xfrm>
        </p:spPr>
        <p:txBody>
          <a:bodyPr>
            <a:normAutofit fontScale="92500" lnSpcReduction="10000"/>
          </a:bodyPr>
          <a:lstStyle/>
          <a:p>
            <a:pPr marL="0" indent="0">
              <a:buNone/>
            </a:pPr>
            <a:r>
              <a:rPr lang="en-US" b="1" dirty="0"/>
              <a:t> </a:t>
            </a:r>
            <a:endParaRPr lang="en-US" dirty="0"/>
          </a:p>
          <a:p>
            <a:r>
              <a:rPr lang="en-US" dirty="0">
                <a:latin typeface="Arial" pitchFamily="34" charset="0"/>
                <a:cs typeface="Arial" pitchFamily="34" charset="0"/>
              </a:rPr>
              <a:t>A contract variation or change order is a change to the price, completion date or statement of requirements of a contract, which is provided for in the contract to facilitate adaptations to unanticipated events or changes in requirements.</a:t>
            </a:r>
          </a:p>
          <a:p>
            <a:pPr lvl="0"/>
            <a:r>
              <a:rPr lang="en-US" dirty="0">
                <a:latin typeface="Arial" pitchFamily="34" charset="0"/>
                <a:cs typeface="Arial" pitchFamily="34" charset="0"/>
              </a:rPr>
              <a:t>A contract variation </a:t>
            </a:r>
            <a:r>
              <a:rPr lang="en-US" dirty="0" smtClean="0">
                <a:latin typeface="Arial" pitchFamily="34" charset="0"/>
                <a:cs typeface="Arial" pitchFamily="34" charset="0"/>
              </a:rPr>
              <a:t>may </a:t>
            </a:r>
            <a:r>
              <a:rPr lang="en-US" dirty="0">
                <a:latin typeface="Arial" pitchFamily="34" charset="0"/>
                <a:cs typeface="Arial" pitchFamily="34" charset="0"/>
              </a:rPr>
              <a:t>be issued with the approval of the contracts </a:t>
            </a:r>
            <a:r>
              <a:rPr lang="en-US" dirty="0" smtClean="0">
                <a:latin typeface="Arial" pitchFamily="34" charset="0"/>
                <a:cs typeface="Arial" pitchFamily="34" charset="0"/>
              </a:rPr>
              <a:t>committee and communicated in writing  to the contractor. </a:t>
            </a:r>
            <a:endParaRPr lang="en-US" dirty="0">
              <a:latin typeface="Arial" pitchFamily="34" charset="0"/>
              <a:cs typeface="Arial" pitchFamily="34" charset="0"/>
            </a:endParaRPr>
          </a:p>
          <a:p>
            <a:pPr lvl="0"/>
            <a:r>
              <a:rPr lang="en-US" dirty="0">
                <a:latin typeface="Arial" pitchFamily="34" charset="0"/>
                <a:cs typeface="Arial" pitchFamily="34" charset="0"/>
              </a:rPr>
              <a:t>Any additional funding required for a variation or change order should first be committed</a:t>
            </a:r>
            <a:r>
              <a:rPr lang="en-US" dirty="0" smtClean="0">
                <a:latin typeface="Arial" pitchFamily="34" charset="0"/>
                <a:cs typeface="Arial" pitchFamily="34" charset="0"/>
              </a:rPr>
              <a:t>.</a:t>
            </a:r>
          </a:p>
          <a:p>
            <a:r>
              <a:rPr lang="en-US" dirty="0" smtClean="0">
                <a:latin typeface="Arial" pitchFamily="34" charset="0"/>
                <a:cs typeface="Arial" pitchFamily="34" charset="0"/>
              </a:rPr>
              <a:t>A single variation should not exceed 15% of the contract price -PPDA </a:t>
            </a:r>
            <a:r>
              <a:rPr lang="en-US" dirty="0">
                <a:latin typeface="Arial" pitchFamily="34" charset="0"/>
                <a:cs typeface="Arial" pitchFamily="34" charset="0"/>
              </a:rPr>
              <a:t>guidelines (2003) and </a:t>
            </a:r>
            <a:r>
              <a:rPr lang="en-US" dirty="0" err="1">
                <a:latin typeface="Arial" pitchFamily="34" charset="0"/>
                <a:cs typeface="Arial" pitchFamily="34" charset="0"/>
              </a:rPr>
              <a:t>MoWT</a:t>
            </a:r>
            <a:endParaRPr lang="en-US" dirty="0">
              <a:latin typeface="Arial" pitchFamily="34" charset="0"/>
              <a:cs typeface="Arial" pitchFamily="34" charset="0"/>
            </a:endParaRPr>
          </a:p>
          <a:p>
            <a:pPr lvl="0"/>
            <a:endParaRPr lang="en-US" dirty="0">
              <a:solidFill>
                <a:srgbClr val="FF0000"/>
              </a:solidFill>
              <a:latin typeface="Arial" pitchFamily="34" charset="0"/>
              <a:cs typeface="Arial" pitchFamily="34" charset="0"/>
            </a:endParaRPr>
          </a:p>
          <a:p>
            <a:endParaRPr lang="en-US" dirty="0"/>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16</a:t>
            </a:fld>
            <a:endParaRPr lang="en-US"/>
          </a:p>
        </p:txBody>
      </p:sp>
      <p:sp>
        <p:nvSpPr>
          <p:cNvPr id="5" name="Title 4"/>
          <p:cNvSpPr>
            <a:spLocks noGrp="1"/>
          </p:cNvSpPr>
          <p:nvPr>
            <p:ph type="title"/>
          </p:nvPr>
        </p:nvSpPr>
        <p:spPr/>
        <p:txBody>
          <a:bodyPr/>
          <a:lstStyle/>
          <a:p>
            <a:r>
              <a:rPr lang="en-US" dirty="0" smtClean="0">
                <a:latin typeface="Arial" pitchFamily="34" charset="0"/>
                <a:cs typeface="Arial" pitchFamily="34" charset="0"/>
              </a:rPr>
              <a:t>Variations in Road Works  </a:t>
            </a:r>
            <a:endParaRPr lang="en-US" dirty="0">
              <a:latin typeface="Arial" pitchFamily="34" charset="0"/>
              <a:cs typeface="Arial" pitchFamily="34" charset="0"/>
            </a:endParaRPr>
          </a:p>
        </p:txBody>
      </p:sp>
    </p:spTree>
    <p:extLst>
      <p:ext uri="{BB962C8B-B14F-4D97-AF65-F5344CB8AC3E}">
        <p14:creationId xmlns:p14="http://schemas.microsoft.com/office/powerpoint/2010/main" val="3223239101"/>
      </p:ext>
    </p:extLst>
  </p:cSld>
  <p:clrMapOvr>
    <a:masterClrMapping/>
  </p:clrMapOvr>
  <p:transition xmlns:p14="http://schemas.microsoft.com/office/powerpoint/2010/mai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600201"/>
            <a:ext cx="7408333" cy="4525963"/>
          </a:xfrm>
        </p:spPr>
        <p:txBody>
          <a:bodyPr>
            <a:normAutofit/>
          </a:bodyPr>
          <a:lstStyle/>
          <a:p>
            <a:pPr lvl="0"/>
            <a:r>
              <a:rPr lang="en-US" dirty="0" smtClean="0">
                <a:latin typeface="Arial" pitchFamily="34" charset="0"/>
                <a:cs typeface="Arial" pitchFamily="34" charset="0"/>
              </a:rPr>
              <a:t>A </a:t>
            </a:r>
            <a:r>
              <a:rPr lang="en-US" dirty="0">
                <a:latin typeface="Arial" pitchFamily="34" charset="0"/>
                <a:cs typeface="Arial" pitchFamily="34" charset="0"/>
              </a:rPr>
              <a:t>variation or change order should be in accordance with the terms and conditions of a contract and should be authorized by a competent officer.</a:t>
            </a:r>
          </a:p>
          <a:p>
            <a:pPr lvl="0"/>
            <a:r>
              <a:rPr lang="en-US" dirty="0">
                <a:latin typeface="Arial" pitchFamily="34" charset="0"/>
                <a:cs typeface="Arial" pitchFamily="34" charset="0"/>
              </a:rPr>
              <a:t>A contract which provides for a variation or change order shall include a limit on a variation or change order which should not be exceeded without a contract amendment</a:t>
            </a:r>
            <a:r>
              <a:rPr lang="en-US" dirty="0" smtClean="0">
                <a:latin typeface="Arial" pitchFamily="34" charset="0"/>
                <a:cs typeface="Arial" pitchFamily="34" charset="0"/>
              </a:rPr>
              <a:t>.</a:t>
            </a:r>
          </a:p>
          <a:p>
            <a:pPr lvl="0"/>
            <a:r>
              <a:rPr lang="en-US" dirty="0" smtClean="0">
                <a:latin typeface="Arial" pitchFamily="34" charset="0"/>
                <a:cs typeface="Arial" pitchFamily="34" charset="0"/>
              </a:rPr>
              <a:t>Contract variations should not cumulatively exceed 25% of the original contract-PPDA guidelines (2003) and </a:t>
            </a:r>
            <a:r>
              <a:rPr lang="en-US" dirty="0" err="1" smtClean="0">
                <a:latin typeface="Arial" pitchFamily="34" charset="0"/>
                <a:cs typeface="Arial" pitchFamily="34" charset="0"/>
              </a:rPr>
              <a:t>MoWT</a:t>
            </a:r>
            <a:endParaRPr lang="en-US" dirty="0">
              <a:latin typeface="Arial" pitchFamily="34" charset="0"/>
              <a:cs typeface="Arial" pitchFamily="34" charset="0"/>
            </a:endParaRPr>
          </a:p>
          <a:p>
            <a:endParaRPr lang="en-US" dirty="0"/>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17</a:t>
            </a:fld>
            <a:endParaRPr lang="en-US"/>
          </a:p>
        </p:txBody>
      </p:sp>
      <p:sp>
        <p:nvSpPr>
          <p:cNvPr id="5" name="Title 4"/>
          <p:cNvSpPr>
            <a:spLocks noGrp="1"/>
          </p:cNvSpPr>
          <p:nvPr>
            <p:ph type="title"/>
          </p:nvPr>
        </p:nvSpPr>
        <p:spPr/>
        <p:txBody>
          <a:bodyPr/>
          <a:lstStyle/>
          <a:p>
            <a:r>
              <a:rPr lang="en-US" dirty="0" smtClean="0"/>
              <a:t>Contract Variations </a:t>
            </a:r>
            <a:endParaRPr lang="en-US" dirty="0"/>
          </a:p>
        </p:txBody>
      </p:sp>
    </p:spTree>
    <p:extLst>
      <p:ext uri="{BB962C8B-B14F-4D97-AF65-F5344CB8AC3E}">
        <p14:creationId xmlns:p14="http://schemas.microsoft.com/office/powerpoint/2010/main" val="1674051653"/>
      </p:ext>
    </p:extLst>
  </p:cSld>
  <p:clrMapOvr>
    <a:masterClrMapping/>
  </p:clrMapOvr>
  <p:transition xmlns:p14="http://schemas.microsoft.com/office/powerpoint/2010/mai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905000"/>
            <a:ext cx="7408333" cy="4221163"/>
          </a:xfrm>
        </p:spPr>
        <p:txBody>
          <a:bodyPr>
            <a:normAutofit lnSpcReduction="10000"/>
          </a:bodyPr>
          <a:lstStyle/>
          <a:p>
            <a:r>
              <a:rPr lang="en-US" dirty="0" smtClean="0">
                <a:latin typeface="Arial" pitchFamily="34" charset="0"/>
                <a:cs typeface="Arial" pitchFamily="34" charset="0"/>
              </a:rPr>
              <a:t>The contractor should know clearly when certification should be sought for</a:t>
            </a:r>
          </a:p>
          <a:p>
            <a:r>
              <a:rPr lang="en-US" dirty="0" smtClean="0">
                <a:latin typeface="Arial" pitchFamily="34" charset="0"/>
                <a:cs typeface="Arial" pitchFamily="34" charset="0"/>
              </a:rPr>
              <a:t>Certification should be immediately followed by invoicing in accordance with the terms of the contract</a:t>
            </a:r>
          </a:p>
          <a:p>
            <a:r>
              <a:rPr lang="en-US" dirty="0" smtClean="0">
                <a:latin typeface="Arial" pitchFamily="34" charset="0"/>
                <a:cs typeface="Arial" pitchFamily="34" charset="0"/>
              </a:rPr>
              <a:t>A rapport should exist between the contractor, consultants and the employer to facilitates prompt certification and payment</a:t>
            </a:r>
          </a:p>
          <a:p>
            <a:r>
              <a:rPr lang="en-US" dirty="0" smtClean="0">
                <a:latin typeface="Arial" pitchFamily="34" charset="0"/>
                <a:cs typeface="Arial" pitchFamily="34" charset="0"/>
              </a:rPr>
              <a:t>The contractor should consider a cost benefit analysis of stopping work in case of payment default</a:t>
            </a:r>
            <a:endParaRPr lang="en-US"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18</a:t>
            </a:fld>
            <a:endParaRPr lang="en-US"/>
          </a:p>
        </p:txBody>
      </p:sp>
      <p:sp>
        <p:nvSpPr>
          <p:cNvPr id="5" name="Title 4"/>
          <p:cNvSpPr>
            <a:spLocks noGrp="1"/>
          </p:cNvSpPr>
          <p:nvPr>
            <p:ph type="title"/>
          </p:nvPr>
        </p:nvSpPr>
        <p:spPr/>
        <p:txBody>
          <a:bodyPr>
            <a:normAutofit fontScale="90000"/>
          </a:bodyPr>
          <a:lstStyle/>
          <a:p>
            <a:r>
              <a:rPr lang="en-US" dirty="0" smtClean="0">
                <a:latin typeface="Arial" pitchFamily="34" charset="0"/>
                <a:cs typeface="Arial" pitchFamily="34" charset="0"/>
              </a:rPr>
              <a:t>Invoicing, Certification and Payments </a:t>
            </a:r>
            <a:endParaRPr lang="en-US" dirty="0">
              <a:latin typeface="Arial" pitchFamily="34" charset="0"/>
              <a:cs typeface="Arial" pitchFamily="34" charset="0"/>
            </a:endParaRPr>
          </a:p>
        </p:txBody>
      </p:sp>
    </p:spTree>
    <p:extLst>
      <p:ext uri="{BB962C8B-B14F-4D97-AF65-F5344CB8AC3E}">
        <p14:creationId xmlns:p14="http://schemas.microsoft.com/office/powerpoint/2010/main" val="2326016557"/>
      </p:ext>
    </p:extLst>
  </p:cSld>
  <p:clrMapOvr>
    <a:masterClrMapping/>
  </p:clrMapOvr>
  <p:transition xmlns:p14="http://schemas.microsoft.com/office/powerpoint/2010/mai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2209801"/>
            <a:ext cx="7408333" cy="3916363"/>
          </a:xfrm>
        </p:spPr>
        <p:txBody>
          <a:bodyPr>
            <a:normAutofit/>
          </a:bodyPr>
          <a:lstStyle/>
          <a:p>
            <a:r>
              <a:rPr lang="en-US" dirty="0" smtClean="0">
                <a:latin typeface="Arial" pitchFamily="34" charset="0"/>
                <a:cs typeface="Arial" pitchFamily="34" charset="0"/>
              </a:rPr>
              <a:t>Do a cash flow for the project and update it as the contract progresses</a:t>
            </a:r>
          </a:p>
          <a:p>
            <a:r>
              <a:rPr lang="en-US" dirty="0" smtClean="0">
                <a:latin typeface="Arial" pitchFamily="34" charset="0"/>
                <a:cs typeface="Arial" pitchFamily="34" charset="0"/>
              </a:rPr>
              <a:t>Costs and revenues are anticipated and allocated to when they expect to arise. This would indicate any possible cash constraints or excess cash</a:t>
            </a:r>
          </a:p>
          <a:p>
            <a:r>
              <a:rPr lang="en-US" dirty="0" smtClean="0">
                <a:latin typeface="Arial" pitchFamily="34" charset="0"/>
                <a:cs typeface="Arial" pitchFamily="34" charset="0"/>
              </a:rPr>
              <a:t>Plan in advance how to deal with the emerging patterns</a:t>
            </a:r>
          </a:p>
          <a:p>
            <a:r>
              <a:rPr lang="en-US" dirty="0" smtClean="0">
                <a:latin typeface="Arial" pitchFamily="34" charset="0"/>
                <a:cs typeface="Arial" pitchFamily="34" charset="0"/>
              </a:rPr>
              <a:t>Monitor both the payments and the receipts to ensure that there is a smooth cash flow</a:t>
            </a:r>
            <a:endParaRPr lang="en-US"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19</a:t>
            </a:fld>
            <a:endParaRPr lang="en-US"/>
          </a:p>
        </p:txBody>
      </p:sp>
      <p:sp>
        <p:nvSpPr>
          <p:cNvPr id="5" name="Title 4"/>
          <p:cNvSpPr>
            <a:spLocks noGrp="1"/>
          </p:cNvSpPr>
          <p:nvPr>
            <p:ph type="title"/>
          </p:nvPr>
        </p:nvSpPr>
        <p:spPr/>
        <p:txBody>
          <a:bodyPr/>
          <a:lstStyle/>
          <a:p>
            <a:r>
              <a:rPr lang="en-US" dirty="0" smtClean="0">
                <a:latin typeface="Arial" pitchFamily="34" charset="0"/>
                <a:cs typeface="Arial" pitchFamily="34" charset="0"/>
              </a:rPr>
              <a:t>Contract Cash flow </a:t>
            </a:r>
            <a:endParaRPr lang="en-US" dirty="0">
              <a:latin typeface="Arial" pitchFamily="34" charset="0"/>
              <a:cs typeface="Arial" pitchFamily="34" charset="0"/>
            </a:endParaRPr>
          </a:p>
        </p:txBody>
      </p:sp>
    </p:spTree>
    <p:extLst>
      <p:ext uri="{BB962C8B-B14F-4D97-AF65-F5344CB8AC3E}">
        <p14:creationId xmlns:p14="http://schemas.microsoft.com/office/powerpoint/2010/main" val="4288524743"/>
      </p:ext>
    </p:extLst>
  </p:cSld>
  <p:clrMapOvr>
    <a:masterClrMapping/>
  </p:clrMapOvr>
  <p:transition xmlns:p14="http://schemas.microsoft.com/office/powerpoint/2010/mai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a:bodyPr>
          <a:lstStyle/>
          <a:p>
            <a:pPr lvl="0"/>
            <a:r>
              <a:rPr lang="en-GB" dirty="0" smtClean="0"/>
              <a:t>Identify the different types of resources available to a road contractor </a:t>
            </a:r>
            <a:endParaRPr lang="en-US" dirty="0" smtClean="0"/>
          </a:p>
          <a:p>
            <a:pPr lvl="0"/>
            <a:r>
              <a:rPr lang="en-GB" dirty="0" smtClean="0"/>
              <a:t>Identify skills of managing different resource on a contract</a:t>
            </a:r>
          </a:p>
          <a:p>
            <a:pPr lvl="0"/>
            <a:r>
              <a:rPr lang="en-GB" dirty="0" smtClean="0"/>
              <a:t>Create awareness of environmental; Occupational Health and Safety challenges in road construction</a:t>
            </a:r>
          </a:p>
          <a:p>
            <a:pPr lvl="0"/>
            <a:r>
              <a:rPr lang="en-GB" dirty="0" smtClean="0"/>
              <a:t>Conduct trainee assessment and obtain trainee module evaluation.</a:t>
            </a:r>
            <a:endParaRPr lang="en-US" dirty="0"/>
          </a:p>
        </p:txBody>
      </p:sp>
      <p:sp>
        <p:nvSpPr>
          <p:cNvPr id="4" name="Date Placeholder 3"/>
          <p:cNvSpPr>
            <a:spLocks noGrp="1"/>
          </p:cNvSpPr>
          <p:nvPr>
            <p:ph type="dt" sz="half" idx="10"/>
          </p:nvPr>
        </p:nvSpPr>
        <p:spPr/>
        <p:txBody>
          <a:bodyPr/>
          <a:lstStyle/>
          <a:p>
            <a:fld id="{2E0F3BB9-ACD2-4C73-90A9-A7EC76088CEA}" type="datetime1">
              <a:rPr lang="en-US" smtClean="0"/>
              <a:pPr/>
              <a:t>01/12/2013</a:t>
            </a:fld>
            <a:endParaRPr lang="en-US"/>
          </a:p>
        </p:txBody>
      </p:sp>
      <p:sp>
        <p:nvSpPr>
          <p:cNvPr id="5" name="Slide Number Placeholder 4"/>
          <p:cNvSpPr>
            <a:spLocks noGrp="1"/>
          </p:cNvSpPr>
          <p:nvPr>
            <p:ph type="sldNum" sz="quarter" idx="12"/>
          </p:nvPr>
        </p:nvSpPr>
        <p:spPr/>
        <p:txBody>
          <a:bodyPr/>
          <a:lstStyle/>
          <a:p>
            <a:fld id="{6F3B3F30-481C-4D35-A42B-8BB787F7FEF3}" type="slidenum">
              <a:rPr lang="en-US" smtClean="0"/>
              <a:pPr/>
              <a:t>2</a:t>
            </a:fld>
            <a:endParaRPr lang="en-US"/>
          </a:p>
        </p:txBody>
      </p:sp>
      <p:sp>
        <p:nvSpPr>
          <p:cNvPr id="6" name="Title 5"/>
          <p:cNvSpPr>
            <a:spLocks noGrp="1"/>
          </p:cNvSpPr>
          <p:nvPr>
            <p:ph type="title"/>
          </p:nvPr>
        </p:nvSpPr>
        <p:spPr/>
        <p:txBody>
          <a:bodyPr/>
          <a:lstStyle/>
          <a:p>
            <a:r>
              <a:rPr lang="en-US" dirty="0" smtClean="0"/>
              <a:t>Objectives</a:t>
            </a:r>
            <a:endParaRPr lang="en-US" dirty="0"/>
          </a:p>
        </p:txBody>
      </p:sp>
    </p:spTree>
  </p:cSld>
  <p:clrMapOvr>
    <a:masterClrMapping/>
  </p:clrMapOvr>
  <p:transition xmlns:p14="http://schemas.microsoft.com/office/powerpoint/2010/mai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981201"/>
            <a:ext cx="7408333" cy="4144963"/>
          </a:xfrm>
        </p:spPr>
        <p:txBody>
          <a:bodyPr>
            <a:normAutofit fontScale="85000" lnSpcReduction="10000"/>
          </a:bodyPr>
          <a:lstStyle/>
          <a:p>
            <a:pPr>
              <a:lnSpc>
                <a:spcPct val="120000"/>
              </a:lnSpc>
            </a:pPr>
            <a:r>
              <a:rPr lang="en-US" dirty="0" smtClean="0">
                <a:latin typeface="Arial" pitchFamily="34" charset="0"/>
                <a:cs typeface="Arial" pitchFamily="34" charset="0"/>
              </a:rPr>
              <a:t>Contract termination happens when parties fail to agree or stick to the contract deliverables or other contract fundamentals</a:t>
            </a:r>
          </a:p>
          <a:p>
            <a:pPr>
              <a:lnSpc>
                <a:spcPct val="120000"/>
              </a:lnSpc>
            </a:pPr>
            <a:r>
              <a:rPr lang="en-US" dirty="0" smtClean="0">
                <a:latin typeface="Arial" pitchFamily="34" charset="0"/>
                <a:cs typeface="Arial" pitchFamily="34" charset="0"/>
              </a:rPr>
              <a:t>The contract may stipulate the events under which either party may terminate the contract</a:t>
            </a:r>
          </a:p>
          <a:p>
            <a:pPr>
              <a:lnSpc>
                <a:spcPct val="120000"/>
              </a:lnSpc>
            </a:pPr>
            <a:r>
              <a:rPr lang="en-US" dirty="0" smtClean="0">
                <a:latin typeface="Arial" pitchFamily="34" charset="0"/>
                <a:cs typeface="Arial" pitchFamily="34" charset="0"/>
              </a:rPr>
              <a:t>The client or the contractor may, without prejudice to any other remedy for breach of contract, by written notice of default to the other, terminate the contract in whole or part;</a:t>
            </a:r>
          </a:p>
          <a:p>
            <a:pPr>
              <a:lnSpc>
                <a:spcPct val="120000"/>
              </a:lnSpc>
            </a:pPr>
            <a:r>
              <a:rPr lang="en-US" dirty="0" smtClean="0">
                <a:latin typeface="Arial" pitchFamily="34" charset="0"/>
                <a:cs typeface="Arial" pitchFamily="34" charset="0"/>
              </a:rPr>
              <a:t>Termination of a contract may involve heavy financial losses, lengthy law suits and could lead to loss of reputation; it should be taken cautiously as last resort.</a:t>
            </a: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20</a:t>
            </a:fld>
            <a:endParaRPr lang="en-US"/>
          </a:p>
        </p:txBody>
      </p:sp>
      <p:sp>
        <p:nvSpPr>
          <p:cNvPr id="5" name="Title 4"/>
          <p:cNvSpPr>
            <a:spLocks noGrp="1"/>
          </p:cNvSpPr>
          <p:nvPr>
            <p:ph type="title"/>
          </p:nvPr>
        </p:nvSpPr>
        <p:spPr/>
        <p:txBody>
          <a:bodyPr/>
          <a:lstStyle/>
          <a:p>
            <a:r>
              <a:rPr lang="en-US" dirty="0" smtClean="0">
                <a:solidFill>
                  <a:schemeClr val="bg1"/>
                </a:solidFill>
                <a:latin typeface="Arial" pitchFamily="34" charset="0"/>
                <a:cs typeface="Arial" pitchFamily="34" charset="0"/>
              </a:rPr>
              <a:t>Contract Termination </a:t>
            </a:r>
            <a:endParaRPr lang="en-U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000747773"/>
      </p:ext>
    </p:extLst>
  </p:cSld>
  <p:clrMapOvr>
    <a:masterClrMapping/>
  </p:clrMapOvr>
  <p:transition xmlns:p14="http://schemas.microsoft.com/office/powerpoint/2010/main">
    <p:fade thruBlk="1"/>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03" name="Rectangle 3"/>
          <p:cNvSpPr>
            <a:spLocks noGrp="1" noChangeArrowheads="1"/>
          </p:cNvSpPr>
          <p:nvPr>
            <p:ph idx="1"/>
          </p:nvPr>
        </p:nvSpPr>
        <p:spPr>
          <a:xfrm>
            <a:off x="762000" y="1905000"/>
            <a:ext cx="8001000" cy="4572000"/>
          </a:xfrm>
        </p:spPr>
        <p:txBody>
          <a:bodyPr>
            <a:noAutofit/>
          </a:bodyPr>
          <a:lstStyle/>
          <a:p>
            <a:r>
              <a:rPr lang="en-US" dirty="0">
                <a:latin typeface="Arial" pitchFamily="34" charset="0"/>
                <a:cs typeface="Arial" pitchFamily="34" charset="0"/>
              </a:rPr>
              <a:t>Entails completion and settlement of the contract including resolving of any open items</a:t>
            </a:r>
          </a:p>
          <a:p>
            <a:r>
              <a:rPr lang="en-US" dirty="0">
                <a:latin typeface="Arial" pitchFamily="34" charset="0"/>
                <a:cs typeface="Arial" pitchFamily="34" charset="0"/>
              </a:rPr>
              <a:t>Involves both </a:t>
            </a:r>
            <a:r>
              <a:rPr lang="en-US" dirty="0" smtClean="0">
                <a:latin typeface="Arial" pitchFamily="34" charset="0"/>
                <a:cs typeface="Arial" pitchFamily="34" charset="0"/>
              </a:rPr>
              <a:t>works </a:t>
            </a:r>
            <a:r>
              <a:rPr lang="en-US" dirty="0">
                <a:latin typeface="Arial" pitchFamily="34" charset="0"/>
                <a:cs typeface="Arial" pitchFamily="34" charset="0"/>
              </a:rPr>
              <a:t>verification and administrative </a:t>
            </a:r>
            <a:r>
              <a:rPr lang="en-US" dirty="0" smtClean="0">
                <a:latin typeface="Arial" pitchFamily="34" charset="0"/>
                <a:cs typeface="Arial" pitchFamily="34" charset="0"/>
              </a:rPr>
              <a:t>closure:</a:t>
            </a:r>
            <a:endParaRPr lang="en-US" dirty="0">
              <a:latin typeface="Arial" pitchFamily="34" charset="0"/>
              <a:cs typeface="Arial" pitchFamily="34" charset="0"/>
            </a:endParaRPr>
          </a:p>
          <a:p>
            <a:pPr marL="759143" lvl="1" indent="-457200">
              <a:buFont typeface="+mj-lt"/>
              <a:buAutoNum type="arabicParenR"/>
            </a:pPr>
            <a:r>
              <a:rPr lang="en-US" sz="2400" dirty="0" smtClean="0">
                <a:latin typeface="Arial" pitchFamily="34" charset="0"/>
                <a:cs typeface="Arial" pitchFamily="34" charset="0"/>
              </a:rPr>
              <a:t>Updating </a:t>
            </a:r>
            <a:r>
              <a:rPr lang="en-US" sz="2400" dirty="0">
                <a:latin typeface="Arial" pitchFamily="34" charset="0"/>
                <a:cs typeface="Arial" pitchFamily="34" charset="0"/>
              </a:rPr>
              <a:t>of records to reflect final results and </a:t>
            </a:r>
            <a:r>
              <a:rPr lang="en-US" sz="2400" dirty="0" smtClean="0">
                <a:latin typeface="Arial" pitchFamily="34" charset="0"/>
                <a:cs typeface="Arial" pitchFamily="34" charset="0"/>
              </a:rPr>
              <a:t>archiving </a:t>
            </a:r>
            <a:r>
              <a:rPr lang="en-US" sz="2400" dirty="0">
                <a:latin typeface="Arial" pitchFamily="34" charset="0"/>
                <a:cs typeface="Arial" pitchFamily="34" charset="0"/>
              </a:rPr>
              <a:t>of such information for future </a:t>
            </a:r>
            <a:r>
              <a:rPr lang="en-US" sz="2400" dirty="0" smtClean="0">
                <a:latin typeface="Arial" pitchFamily="34" charset="0"/>
                <a:cs typeface="Arial" pitchFamily="34" charset="0"/>
              </a:rPr>
              <a:t>use.</a:t>
            </a:r>
          </a:p>
          <a:p>
            <a:pPr marL="759143" lvl="1" indent="-457200">
              <a:buFont typeface="+mj-lt"/>
              <a:buAutoNum type="arabicParenR"/>
            </a:pPr>
            <a:r>
              <a:rPr lang="en-US" sz="2400" dirty="0">
                <a:latin typeface="Arial" pitchFamily="34" charset="0"/>
                <a:cs typeface="Arial" pitchFamily="34" charset="0"/>
              </a:rPr>
              <a:t>Was all work completed correctly and </a:t>
            </a:r>
            <a:r>
              <a:rPr lang="en-US" sz="2400" dirty="0" smtClean="0">
                <a:latin typeface="Arial" pitchFamily="34" charset="0"/>
                <a:cs typeface="Arial" pitchFamily="34" charset="0"/>
              </a:rPr>
              <a:t>satisfactorily?</a:t>
            </a:r>
          </a:p>
          <a:p>
            <a:pPr marL="759143" lvl="1" indent="-457200">
              <a:buFont typeface="+mj-lt"/>
              <a:buAutoNum type="arabicParenR"/>
            </a:pPr>
            <a:r>
              <a:rPr lang="en-US" sz="2400" dirty="0" smtClean="0">
                <a:latin typeface="Arial" pitchFamily="34" charset="0"/>
                <a:cs typeface="Arial" pitchFamily="34" charset="0"/>
              </a:rPr>
              <a:t>Commission and Demobilization</a:t>
            </a:r>
          </a:p>
          <a:p>
            <a:pPr marL="759143" lvl="1" indent="-457200">
              <a:buFont typeface="+mj-lt"/>
              <a:buAutoNum type="arabicParenR"/>
            </a:pPr>
            <a:r>
              <a:rPr lang="en-US" sz="2400" dirty="0" smtClean="0">
                <a:latin typeface="Arial" pitchFamily="34" charset="0"/>
                <a:cs typeface="Arial" pitchFamily="34" charset="0"/>
              </a:rPr>
              <a:t>Lessons learnt </a:t>
            </a:r>
            <a:endParaRPr lang="en-US" sz="2400" dirty="0">
              <a:latin typeface="Arial" pitchFamily="34" charset="0"/>
              <a:cs typeface="Arial" pitchFamily="34" charset="0"/>
            </a:endParaRPr>
          </a:p>
          <a:p>
            <a:pPr lvl="1">
              <a:buNone/>
            </a:pPr>
            <a:endParaRPr lang="en-US" sz="2600" b="1" dirty="0">
              <a:latin typeface="Arial" pitchFamily="34" charset="0"/>
              <a:cs typeface="Arial" pitchFamily="34" charset="0"/>
            </a:endParaRPr>
          </a:p>
        </p:txBody>
      </p:sp>
      <p:sp>
        <p:nvSpPr>
          <p:cNvPr id="4" name="Date Placeholder 3"/>
          <p:cNvSpPr>
            <a:spLocks noGrp="1"/>
          </p:cNvSpPr>
          <p:nvPr>
            <p:ph type="dt" sz="half" idx="10"/>
          </p:nvPr>
        </p:nvSpPr>
        <p:spPr/>
        <p:txBody>
          <a:bodyPr/>
          <a:lstStyle/>
          <a:p>
            <a:fld id="{ADC8FC13-1851-4921-BDA8-F2B0D831091D}" type="datetime1">
              <a:rPr lang="en-US" smtClean="0"/>
              <a:pPr/>
              <a:t>01/12/2013</a:t>
            </a:fld>
            <a:endParaRPr lang="en-US"/>
          </a:p>
        </p:txBody>
      </p:sp>
      <p:sp>
        <p:nvSpPr>
          <p:cNvPr id="6" name="Slide Number Placeholder 5"/>
          <p:cNvSpPr>
            <a:spLocks noGrp="1"/>
          </p:cNvSpPr>
          <p:nvPr>
            <p:ph type="sldNum" sz="quarter" idx="12"/>
          </p:nvPr>
        </p:nvSpPr>
        <p:spPr/>
        <p:txBody>
          <a:bodyPr/>
          <a:lstStyle/>
          <a:p>
            <a:fld id="{1BDC29C6-C46D-4928-8999-1213830C92BB}" type="slidenum">
              <a:rPr lang="en-US"/>
              <a:pPr/>
              <a:t>21</a:t>
            </a:fld>
            <a:endParaRPr lang="en-US"/>
          </a:p>
        </p:txBody>
      </p:sp>
      <p:sp>
        <p:nvSpPr>
          <p:cNvPr id="256002" name="Rectangle 2"/>
          <p:cNvSpPr>
            <a:spLocks noGrp="1" noChangeArrowheads="1"/>
          </p:cNvSpPr>
          <p:nvPr>
            <p:ph type="title"/>
          </p:nvPr>
        </p:nvSpPr>
        <p:spPr>
          <a:xfrm>
            <a:off x="609600" y="381000"/>
            <a:ext cx="8153400" cy="1371600"/>
          </a:xfrm>
        </p:spPr>
        <p:txBody>
          <a:bodyPr>
            <a:normAutofit fontScale="90000"/>
          </a:bodyPr>
          <a:lstStyle/>
          <a:p>
            <a:r>
              <a:rPr lang="en-US" b="1" dirty="0">
                <a:latin typeface="Arial" pitchFamily="34" charset="0"/>
                <a:cs typeface="Arial" pitchFamily="34" charset="0"/>
              </a:rPr>
              <a:t>Contract- Closeout</a:t>
            </a:r>
            <a:br>
              <a:rPr lang="en-US" b="1" dirty="0">
                <a:latin typeface="Arial" pitchFamily="34" charset="0"/>
                <a:cs typeface="Arial" pitchFamily="34" charset="0"/>
              </a:rPr>
            </a:br>
            <a:endParaRPr lang="en-US" b="1" dirty="0">
              <a:latin typeface="Arial" pitchFamily="34" charset="0"/>
              <a:cs typeface="Arial" pitchFamily="34" charset="0"/>
            </a:endParaRPr>
          </a:p>
        </p:txBody>
      </p:sp>
    </p:spTree>
    <p:extLst>
      <p:ext uri="{BB962C8B-B14F-4D97-AF65-F5344CB8AC3E}">
        <p14:creationId xmlns:p14="http://schemas.microsoft.com/office/powerpoint/2010/main" val="3407831511"/>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56002"/>
                                        </p:tgtEl>
                                        <p:attrNameLst>
                                          <p:attrName>style.visibility</p:attrName>
                                        </p:attrNameLst>
                                      </p:cBhvr>
                                      <p:to>
                                        <p:strVal val="visible"/>
                                      </p:to>
                                    </p:set>
                                    <p:anim calcmode="lin" valueType="num">
                                      <p:cBhvr additive="base">
                                        <p:cTn id="7" dur="500" fill="hold"/>
                                        <p:tgtEl>
                                          <p:spTgt spid="256002"/>
                                        </p:tgtEl>
                                        <p:attrNameLst>
                                          <p:attrName>ppt_x</p:attrName>
                                        </p:attrNameLst>
                                      </p:cBhvr>
                                      <p:tavLst>
                                        <p:tav tm="0">
                                          <p:val>
                                            <p:strVal val="#ppt_x"/>
                                          </p:val>
                                        </p:tav>
                                        <p:tav tm="100000">
                                          <p:val>
                                            <p:strVal val="#ppt_x"/>
                                          </p:val>
                                        </p:tav>
                                      </p:tavLst>
                                    </p:anim>
                                    <p:anim calcmode="lin" valueType="num">
                                      <p:cBhvr additive="base">
                                        <p:cTn id="8" dur="500" fill="hold"/>
                                        <p:tgtEl>
                                          <p:spTgt spid="25600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5" fill="hold" grpId="0" nodeType="clickEffect">
                                  <p:stCondLst>
                                    <p:cond delay="0"/>
                                  </p:stCondLst>
                                  <p:childTnLst>
                                    <p:set>
                                      <p:cBhvr>
                                        <p:cTn id="12" dur="1" fill="hold">
                                          <p:stCondLst>
                                            <p:cond delay="0"/>
                                          </p:stCondLst>
                                        </p:cTn>
                                        <p:tgtEl>
                                          <p:spTgt spid="256003">
                                            <p:txEl>
                                              <p:pRg st="0" end="0"/>
                                            </p:txEl>
                                          </p:spTgt>
                                        </p:tgtEl>
                                        <p:attrNameLst>
                                          <p:attrName>style.visibility</p:attrName>
                                        </p:attrNameLst>
                                      </p:cBhvr>
                                      <p:to>
                                        <p:strVal val="visible"/>
                                      </p:to>
                                    </p:set>
                                    <p:animEffect transition="in" filter="checkerboard(down)">
                                      <p:cBhvr>
                                        <p:cTn id="13" dur="500"/>
                                        <p:tgtEl>
                                          <p:spTgt spid="25600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5" fill="hold" grpId="0" nodeType="clickEffect">
                                  <p:stCondLst>
                                    <p:cond delay="0"/>
                                  </p:stCondLst>
                                  <p:childTnLst>
                                    <p:set>
                                      <p:cBhvr>
                                        <p:cTn id="17" dur="1" fill="hold">
                                          <p:stCondLst>
                                            <p:cond delay="0"/>
                                          </p:stCondLst>
                                        </p:cTn>
                                        <p:tgtEl>
                                          <p:spTgt spid="256003">
                                            <p:txEl>
                                              <p:pRg st="1" end="1"/>
                                            </p:txEl>
                                          </p:spTgt>
                                        </p:tgtEl>
                                        <p:attrNameLst>
                                          <p:attrName>style.visibility</p:attrName>
                                        </p:attrNameLst>
                                      </p:cBhvr>
                                      <p:to>
                                        <p:strVal val="visible"/>
                                      </p:to>
                                    </p:set>
                                    <p:animEffect transition="in" filter="checkerboard(down)">
                                      <p:cBhvr>
                                        <p:cTn id="18" dur="500"/>
                                        <p:tgtEl>
                                          <p:spTgt spid="256003">
                                            <p:txEl>
                                              <p:pRg st="1" end="1"/>
                                            </p:txEl>
                                          </p:spTgt>
                                        </p:tgtEl>
                                      </p:cBhvr>
                                    </p:animEffect>
                                  </p:childTnLst>
                                </p:cTn>
                              </p:par>
                              <p:par>
                                <p:cTn id="19" presetID="5" presetClass="entr" presetSubtype="5" fill="hold" grpId="0" nodeType="withEffect">
                                  <p:stCondLst>
                                    <p:cond delay="0"/>
                                  </p:stCondLst>
                                  <p:childTnLst>
                                    <p:set>
                                      <p:cBhvr>
                                        <p:cTn id="20" dur="1" fill="hold">
                                          <p:stCondLst>
                                            <p:cond delay="0"/>
                                          </p:stCondLst>
                                        </p:cTn>
                                        <p:tgtEl>
                                          <p:spTgt spid="256003">
                                            <p:txEl>
                                              <p:pRg st="2" end="2"/>
                                            </p:txEl>
                                          </p:spTgt>
                                        </p:tgtEl>
                                        <p:attrNameLst>
                                          <p:attrName>style.visibility</p:attrName>
                                        </p:attrNameLst>
                                      </p:cBhvr>
                                      <p:to>
                                        <p:strVal val="visible"/>
                                      </p:to>
                                    </p:set>
                                    <p:animEffect transition="in" filter="checkerboard(down)">
                                      <p:cBhvr>
                                        <p:cTn id="21" dur="500"/>
                                        <p:tgtEl>
                                          <p:spTgt spid="256003">
                                            <p:txEl>
                                              <p:pRg st="2" end="2"/>
                                            </p:txEl>
                                          </p:spTgt>
                                        </p:tgtEl>
                                      </p:cBhvr>
                                    </p:animEffect>
                                  </p:childTnLst>
                                </p:cTn>
                              </p:par>
                              <p:par>
                                <p:cTn id="22" presetID="5" presetClass="entr" presetSubtype="5" fill="hold" grpId="0" nodeType="withEffect">
                                  <p:stCondLst>
                                    <p:cond delay="0"/>
                                  </p:stCondLst>
                                  <p:childTnLst>
                                    <p:set>
                                      <p:cBhvr>
                                        <p:cTn id="23" dur="1" fill="hold">
                                          <p:stCondLst>
                                            <p:cond delay="0"/>
                                          </p:stCondLst>
                                        </p:cTn>
                                        <p:tgtEl>
                                          <p:spTgt spid="256003">
                                            <p:txEl>
                                              <p:pRg st="3" end="3"/>
                                            </p:txEl>
                                          </p:spTgt>
                                        </p:tgtEl>
                                        <p:attrNameLst>
                                          <p:attrName>style.visibility</p:attrName>
                                        </p:attrNameLst>
                                      </p:cBhvr>
                                      <p:to>
                                        <p:strVal val="visible"/>
                                      </p:to>
                                    </p:set>
                                    <p:animEffect transition="in" filter="checkerboard(down)">
                                      <p:cBhvr>
                                        <p:cTn id="24" dur="500"/>
                                        <p:tgtEl>
                                          <p:spTgt spid="256003">
                                            <p:txEl>
                                              <p:pRg st="3" end="3"/>
                                            </p:txEl>
                                          </p:spTgt>
                                        </p:tgtEl>
                                      </p:cBhvr>
                                    </p:animEffect>
                                  </p:childTnLst>
                                </p:cTn>
                              </p:par>
                              <p:par>
                                <p:cTn id="25" presetID="5" presetClass="entr" presetSubtype="5" fill="hold" grpId="0" nodeType="withEffect">
                                  <p:stCondLst>
                                    <p:cond delay="0"/>
                                  </p:stCondLst>
                                  <p:childTnLst>
                                    <p:set>
                                      <p:cBhvr>
                                        <p:cTn id="26" dur="1" fill="hold">
                                          <p:stCondLst>
                                            <p:cond delay="0"/>
                                          </p:stCondLst>
                                        </p:cTn>
                                        <p:tgtEl>
                                          <p:spTgt spid="256003">
                                            <p:txEl>
                                              <p:pRg st="4" end="4"/>
                                            </p:txEl>
                                          </p:spTgt>
                                        </p:tgtEl>
                                        <p:attrNameLst>
                                          <p:attrName>style.visibility</p:attrName>
                                        </p:attrNameLst>
                                      </p:cBhvr>
                                      <p:to>
                                        <p:strVal val="visible"/>
                                      </p:to>
                                    </p:set>
                                    <p:animEffect transition="in" filter="checkerboard(down)">
                                      <p:cBhvr>
                                        <p:cTn id="27" dur="500"/>
                                        <p:tgtEl>
                                          <p:spTgt spid="256003">
                                            <p:txEl>
                                              <p:pRg st="4" end="4"/>
                                            </p:txEl>
                                          </p:spTgt>
                                        </p:tgtEl>
                                      </p:cBhvr>
                                    </p:animEffect>
                                  </p:childTnLst>
                                </p:cTn>
                              </p:par>
                              <p:par>
                                <p:cTn id="28" presetID="5" presetClass="entr" presetSubtype="5" fill="hold" grpId="0" nodeType="withEffect">
                                  <p:stCondLst>
                                    <p:cond delay="0"/>
                                  </p:stCondLst>
                                  <p:childTnLst>
                                    <p:set>
                                      <p:cBhvr>
                                        <p:cTn id="29" dur="1" fill="hold">
                                          <p:stCondLst>
                                            <p:cond delay="0"/>
                                          </p:stCondLst>
                                        </p:cTn>
                                        <p:tgtEl>
                                          <p:spTgt spid="256003">
                                            <p:txEl>
                                              <p:pRg st="5" end="5"/>
                                            </p:txEl>
                                          </p:spTgt>
                                        </p:tgtEl>
                                        <p:attrNameLst>
                                          <p:attrName>style.visibility</p:attrName>
                                        </p:attrNameLst>
                                      </p:cBhvr>
                                      <p:to>
                                        <p:strVal val="visible"/>
                                      </p:to>
                                    </p:set>
                                    <p:animEffect transition="in" filter="checkerboard(down)">
                                      <p:cBhvr>
                                        <p:cTn id="30" dur="500"/>
                                        <p:tgtEl>
                                          <p:spTgt spid="2560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3" grpId="0" build="p" autoUpdateAnimBg="0"/>
      <p:bldP spid="25600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872070" y="1981201"/>
            <a:ext cx="7408333" cy="4144963"/>
          </a:xfrm>
        </p:spPr>
        <p:txBody>
          <a:bodyPr>
            <a:normAutofit/>
          </a:bodyPr>
          <a:lstStyle/>
          <a:p>
            <a:pPr lvl="0" hangingPunct="0"/>
            <a:r>
              <a:rPr lang="en-GB" dirty="0" smtClean="0"/>
              <a:t>Identify the major resources used in a contract and give brief outline how they can be managed</a:t>
            </a:r>
            <a:endParaRPr lang="en-US" dirty="0" smtClean="0"/>
          </a:p>
          <a:p>
            <a:r>
              <a:rPr lang="en-US" dirty="0" smtClean="0"/>
              <a:t>State the major players in the occupation health and safety framework and outline their roles and responsibility.</a:t>
            </a:r>
          </a:p>
          <a:p>
            <a:r>
              <a:rPr lang="en-US" dirty="0" smtClean="0"/>
              <a:t>Administer training evaluation</a:t>
            </a:r>
          </a:p>
          <a:p>
            <a:r>
              <a:rPr lang="en-US" dirty="0" smtClean="0"/>
              <a:t>Conduct trainee Assessment (test)</a:t>
            </a:r>
          </a:p>
          <a:p>
            <a:r>
              <a:rPr lang="en-US" dirty="0" smtClean="0"/>
              <a:t>Wrap up</a:t>
            </a:r>
            <a:endParaRPr lang="en-US" dirty="0"/>
          </a:p>
        </p:txBody>
      </p:sp>
      <p:sp>
        <p:nvSpPr>
          <p:cNvPr id="3" name="Date Placeholder 2"/>
          <p:cNvSpPr>
            <a:spLocks noGrp="1"/>
          </p:cNvSpPr>
          <p:nvPr>
            <p:ph type="dt" sz="half" idx="10"/>
          </p:nvPr>
        </p:nvSpPr>
        <p:spPr/>
        <p:txBody>
          <a:bodyPr/>
          <a:lstStyle/>
          <a:p>
            <a:fld id="{E4AF2D3C-C143-4EFC-8D3C-F471D8B23494}" type="datetime1">
              <a:rPr lang="en-US" smtClean="0"/>
              <a:pPr/>
              <a:t>01/12/2013</a:t>
            </a:fld>
            <a:endParaRPr lang="en-US"/>
          </a:p>
        </p:txBody>
      </p:sp>
      <p:sp>
        <p:nvSpPr>
          <p:cNvPr id="4" name="Slide Number Placeholder 3"/>
          <p:cNvSpPr>
            <a:spLocks noGrp="1"/>
          </p:cNvSpPr>
          <p:nvPr>
            <p:ph type="sldNum" sz="quarter" idx="12"/>
          </p:nvPr>
        </p:nvSpPr>
        <p:spPr/>
        <p:txBody>
          <a:bodyPr/>
          <a:lstStyle/>
          <a:p>
            <a:fld id="{19E4B2D4-2E21-4ED3-A439-8C98BD71F10F}" type="slidenum">
              <a:rPr lang="en-US" smtClean="0"/>
              <a:pPr/>
              <a:t>22</a:t>
            </a:fld>
            <a:endParaRPr lang="en-US"/>
          </a:p>
        </p:txBody>
      </p:sp>
      <p:sp>
        <p:nvSpPr>
          <p:cNvPr id="7" name="Title 6"/>
          <p:cNvSpPr>
            <a:spLocks noGrp="1"/>
          </p:cNvSpPr>
          <p:nvPr>
            <p:ph type="title"/>
          </p:nvPr>
        </p:nvSpPr>
        <p:spPr/>
        <p:txBody>
          <a:bodyPr/>
          <a:lstStyle/>
          <a:p>
            <a:r>
              <a:rPr lang="en-US" dirty="0" smtClean="0"/>
              <a:t>Group Activity </a:t>
            </a:r>
            <a:endParaRPr lang="en-US" dirty="0"/>
          </a:p>
        </p:txBody>
      </p:sp>
    </p:spTree>
    <p:extLst>
      <p:ext uri="{BB962C8B-B14F-4D97-AF65-F5344CB8AC3E}">
        <p14:creationId xmlns:p14="http://schemas.microsoft.com/office/powerpoint/2010/main" val="2721650693"/>
      </p:ext>
    </p:extLst>
  </p:cSld>
  <p:clrMapOvr>
    <a:masterClrMapping/>
  </p:clrMapOvr>
  <p:transition xmlns:p14="http://schemas.microsoft.com/office/powerpoint/2010/mai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828801"/>
            <a:ext cx="7408333" cy="4297363"/>
          </a:xfrm>
        </p:spPr>
        <p:txBody>
          <a:bodyPr>
            <a:normAutofit/>
          </a:bodyPr>
          <a:lstStyle/>
          <a:p>
            <a:r>
              <a:rPr lang="en-GB" dirty="0" smtClean="0">
                <a:latin typeface="Arial" pitchFamily="34" charset="0"/>
                <a:cs typeface="Arial" pitchFamily="34" charset="0"/>
              </a:rPr>
              <a:t>Time</a:t>
            </a:r>
          </a:p>
          <a:p>
            <a:r>
              <a:rPr lang="en-GB" dirty="0" smtClean="0">
                <a:latin typeface="Arial" pitchFamily="34" charset="0"/>
                <a:cs typeface="Arial" pitchFamily="34" charset="0"/>
              </a:rPr>
              <a:t>Skills and labour:</a:t>
            </a:r>
          </a:p>
          <a:p>
            <a:pPr lvl="1"/>
            <a:r>
              <a:rPr lang="en-GB" dirty="0" smtClean="0">
                <a:latin typeface="Arial" pitchFamily="34" charset="0"/>
                <a:cs typeface="Arial" pitchFamily="34" charset="0"/>
              </a:rPr>
              <a:t>Management, Technical and Labour</a:t>
            </a:r>
          </a:p>
          <a:p>
            <a:r>
              <a:rPr lang="en-GB" dirty="0" smtClean="0">
                <a:latin typeface="Arial" pitchFamily="34" charset="0"/>
                <a:cs typeface="Arial" pitchFamily="34" charset="0"/>
              </a:rPr>
              <a:t>Physical resources</a:t>
            </a:r>
          </a:p>
          <a:p>
            <a:pPr lvl="1"/>
            <a:r>
              <a:rPr lang="en-GB" dirty="0" smtClean="0">
                <a:latin typeface="Arial" pitchFamily="34" charset="0"/>
                <a:cs typeface="Arial" pitchFamily="34" charset="0"/>
              </a:rPr>
              <a:t>Materials, Consumables and Equipment</a:t>
            </a:r>
          </a:p>
          <a:p>
            <a:r>
              <a:rPr lang="en-GB" dirty="0" smtClean="0">
                <a:latin typeface="Arial" pitchFamily="34" charset="0"/>
                <a:cs typeface="Arial" pitchFamily="34" charset="0"/>
              </a:rPr>
              <a:t>Financial resources to finance the above</a:t>
            </a:r>
          </a:p>
          <a:p>
            <a:r>
              <a:rPr lang="en-GB" dirty="0" smtClean="0">
                <a:latin typeface="Arial" pitchFamily="34" charset="0"/>
                <a:cs typeface="Arial" pitchFamily="34" charset="0"/>
              </a:rPr>
              <a:t>These resources must be well utilised to ensure timely, quality and profitable delivery of the contract.</a:t>
            </a:r>
            <a:endParaRPr lang="en-GB"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3</a:t>
            </a:fld>
            <a:endParaRPr lang="en-US"/>
          </a:p>
        </p:txBody>
      </p:sp>
      <p:sp>
        <p:nvSpPr>
          <p:cNvPr id="5" name="Title 4"/>
          <p:cNvSpPr>
            <a:spLocks noGrp="1"/>
          </p:cNvSpPr>
          <p:nvPr>
            <p:ph type="title"/>
          </p:nvPr>
        </p:nvSpPr>
        <p:spPr/>
        <p:txBody>
          <a:bodyPr>
            <a:normAutofit fontScale="90000"/>
          </a:bodyPr>
          <a:lstStyle/>
          <a:p>
            <a:r>
              <a:rPr lang="en-GB" dirty="0" smtClean="0">
                <a:latin typeface="Arial" pitchFamily="34" charset="0"/>
                <a:cs typeface="Arial" pitchFamily="34" charset="0"/>
              </a:rPr>
              <a:t>Key resources used in a contract</a:t>
            </a:r>
            <a:endParaRPr lang="en-GB" dirty="0">
              <a:latin typeface="Arial" pitchFamily="34" charset="0"/>
              <a:cs typeface="Arial" pitchFamily="34" charset="0"/>
            </a:endParaRPr>
          </a:p>
        </p:txBody>
      </p:sp>
    </p:spTree>
    <p:extLst>
      <p:ext uri="{BB962C8B-B14F-4D97-AF65-F5344CB8AC3E}">
        <p14:creationId xmlns:p14="http://schemas.microsoft.com/office/powerpoint/2010/main" val="3705367708"/>
      </p:ext>
    </p:extLst>
  </p:cSld>
  <p:clrMapOvr>
    <a:masterClrMapping/>
  </p:clrMapOvr>
  <p:transition xmlns:p14="http://schemas.microsoft.com/office/powerpoint/2010/mai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905000"/>
            <a:ext cx="7408333" cy="4221163"/>
          </a:xfrm>
        </p:spPr>
        <p:txBody>
          <a:bodyPr>
            <a:normAutofit fontScale="92500"/>
          </a:bodyPr>
          <a:lstStyle/>
          <a:p>
            <a:r>
              <a:rPr lang="en-GB" dirty="0" smtClean="0">
                <a:latin typeface="Arial" pitchFamily="34" charset="0"/>
                <a:cs typeface="Arial" pitchFamily="34" charset="0"/>
              </a:rPr>
              <a:t>Activities in a project are identified and their durations and sequencing identified.</a:t>
            </a:r>
          </a:p>
          <a:p>
            <a:r>
              <a:rPr lang="en-GB" dirty="0" smtClean="0">
                <a:latin typeface="Arial" pitchFamily="34" charset="0"/>
                <a:cs typeface="Arial" pitchFamily="34" charset="0"/>
              </a:rPr>
              <a:t>Timing of such activity is presented on a GANTT chart</a:t>
            </a:r>
          </a:p>
          <a:p>
            <a:r>
              <a:rPr lang="en-GB" dirty="0" smtClean="0">
                <a:latin typeface="Arial" pitchFamily="34" charset="0"/>
                <a:cs typeface="Arial" pitchFamily="34" charset="0"/>
              </a:rPr>
              <a:t>Using a net work diagram critical path activities are identified</a:t>
            </a:r>
          </a:p>
          <a:p>
            <a:r>
              <a:rPr lang="en-GB" dirty="0" smtClean="0">
                <a:latin typeface="Arial" pitchFamily="34" charset="0"/>
                <a:cs typeface="Arial" pitchFamily="34" charset="0"/>
              </a:rPr>
              <a:t>Critical path activities are ones without any slack time where any delay on their execution will similarly increase the project time </a:t>
            </a:r>
          </a:p>
          <a:p>
            <a:r>
              <a:rPr lang="en-GB" dirty="0" smtClean="0">
                <a:latin typeface="Arial" pitchFamily="34" charset="0"/>
                <a:cs typeface="Arial" pitchFamily="34" charset="0"/>
              </a:rPr>
              <a:t>A project manager must ensure that works follow the scheduled program and that critical path activities are not delayed in any way</a:t>
            </a:r>
            <a:endParaRPr lang="en-GB"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4</a:t>
            </a:fld>
            <a:endParaRPr lang="en-US"/>
          </a:p>
        </p:txBody>
      </p:sp>
      <p:sp>
        <p:nvSpPr>
          <p:cNvPr id="5" name="Title 4"/>
          <p:cNvSpPr>
            <a:spLocks noGrp="1"/>
          </p:cNvSpPr>
          <p:nvPr>
            <p:ph type="title"/>
          </p:nvPr>
        </p:nvSpPr>
        <p:spPr/>
        <p:txBody>
          <a:bodyPr/>
          <a:lstStyle/>
          <a:p>
            <a:r>
              <a:rPr lang="en-GB" dirty="0" smtClean="0">
                <a:latin typeface="Arial" pitchFamily="34" charset="0"/>
                <a:cs typeface="Arial" pitchFamily="34" charset="0"/>
              </a:rPr>
              <a:t>Contract time management</a:t>
            </a:r>
            <a:endParaRPr lang="en-GB" dirty="0">
              <a:latin typeface="Arial" pitchFamily="34" charset="0"/>
              <a:cs typeface="Arial" pitchFamily="34" charset="0"/>
            </a:endParaRPr>
          </a:p>
        </p:txBody>
      </p:sp>
    </p:spTree>
    <p:extLst>
      <p:ext uri="{BB962C8B-B14F-4D97-AF65-F5344CB8AC3E}">
        <p14:creationId xmlns:p14="http://schemas.microsoft.com/office/powerpoint/2010/main" val="2813891885"/>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2057401"/>
            <a:ext cx="7408333" cy="4068763"/>
          </a:xfrm>
        </p:spPr>
        <p:txBody>
          <a:bodyPr>
            <a:normAutofit lnSpcReduction="10000"/>
          </a:bodyPr>
          <a:lstStyle/>
          <a:p>
            <a:r>
              <a:rPr lang="en-GB" dirty="0" smtClean="0">
                <a:latin typeface="Arial" pitchFamily="34" charset="0"/>
                <a:cs typeface="Arial" pitchFamily="34" charset="0"/>
              </a:rPr>
              <a:t>Retain management skills capable of planning and supervising  an ongoing contract</a:t>
            </a:r>
          </a:p>
          <a:p>
            <a:r>
              <a:rPr lang="en-GB" dirty="0" smtClean="0">
                <a:latin typeface="Arial" pitchFamily="34" charset="0"/>
                <a:cs typeface="Arial" pitchFamily="34" charset="0"/>
              </a:rPr>
              <a:t>Engage staff with appropriate technical skills and experience, able to read and interpret drawings and </a:t>
            </a:r>
            <a:r>
              <a:rPr lang="en-GB" dirty="0" err="1" smtClean="0">
                <a:latin typeface="Arial" pitchFamily="34" charset="0"/>
                <a:cs typeface="Arial" pitchFamily="34" charset="0"/>
              </a:rPr>
              <a:t>BOQs</a:t>
            </a:r>
            <a:r>
              <a:rPr lang="en-GB" dirty="0" smtClean="0">
                <a:latin typeface="Arial" pitchFamily="34" charset="0"/>
                <a:cs typeface="Arial" pitchFamily="34" charset="0"/>
              </a:rPr>
              <a:t>. </a:t>
            </a:r>
          </a:p>
          <a:p>
            <a:r>
              <a:rPr lang="en-GB" dirty="0" smtClean="0">
                <a:latin typeface="Arial" pitchFamily="34" charset="0"/>
                <a:cs typeface="Arial" pitchFamily="34" charset="0"/>
              </a:rPr>
              <a:t>Some technical staff may be contracted only for periods where the contract requires them </a:t>
            </a:r>
          </a:p>
          <a:p>
            <a:r>
              <a:rPr lang="en-GB" dirty="0" smtClean="0">
                <a:latin typeface="Arial" pitchFamily="34" charset="0"/>
                <a:cs typeface="Arial" pitchFamily="34" charset="0"/>
              </a:rPr>
              <a:t>Engage non skilled staff as per demand. These may be on part time or piece rate basis only. Avoid keeping idle staff.</a:t>
            </a:r>
          </a:p>
          <a:p>
            <a:r>
              <a:rPr lang="en-GB" dirty="0" smtClean="0">
                <a:latin typeface="Arial" pitchFamily="34" charset="0"/>
                <a:cs typeface="Arial" pitchFamily="34" charset="0"/>
              </a:rPr>
              <a:t>Sub contract where necessary</a:t>
            </a:r>
            <a:endParaRPr lang="en-GB"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5</a:t>
            </a:fld>
            <a:endParaRPr lang="en-US"/>
          </a:p>
        </p:txBody>
      </p:sp>
      <p:sp>
        <p:nvSpPr>
          <p:cNvPr id="5" name="Title 4"/>
          <p:cNvSpPr>
            <a:spLocks noGrp="1"/>
          </p:cNvSpPr>
          <p:nvPr>
            <p:ph type="title"/>
          </p:nvPr>
        </p:nvSpPr>
        <p:spPr/>
        <p:txBody>
          <a:bodyPr/>
          <a:lstStyle/>
          <a:p>
            <a:r>
              <a:rPr lang="en-GB" dirty="0" smtClean="0">
                <a:latin typeface="Arial" pitchFamily="34" charset="0"/>
                <a:cs typeface="Arial" pitchFamily="34" charset="0"/>
              </a:rPr>
              <a:t>Skills and labour resources</a:t>
            </a:r>
            <a:endParaRPr lang="en-GB" dirty="0">
              <a:latin typeface="Arial" pitchFamily="34" charset="0"/>
              <a:cs typeface="Arial" pitchFamily="34" charset="0"/>
            </a:endParaRPr>
          </a:p>
        </p:txBody>
      </p:sp>
    </p:spTree>
    <p:extLst>
      <p:ext uri="{BB962C8B-B14F-4D97-AF65-F5344CB8AC3E}">
        <p14:creationId xmlns:p14="http://schemas.microsoft.com/office/powerpoint/2010/main" val="2577953605"/>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2057401"/>
            <a:ext cx="7408333" cy="4068763"/>
          </a:xfrm>
        </p:spPr>
        <p:txBody>
          <a:bodyPr>
            <a:normAutofit/>
          </a:bodyPr>
          <a:lstStyle/>
          <a:p>
            <a:r>
              <a:rPr lang="en-GB" dirty="0" smtClean="0">
                <a:latin typeface="Arial" pitchFamily="34" charset="0"/>
                <a:cs typeface="Arial" pitchFamily="34" charset="0"/>
              </a:rPr>
              <a:t>Keep own equipment securely</a:t>
            </a:r>
          </a:p>
          <a:p>
            <a:r>
              <a:rPr lang="en-GB" dirty="0" smtClean="0">
                <a:latin typeface="Arial" pitchFamily="34" charset="0"/>
                <a:cs typeface="Arial" pitchFamily="34" charset="0"/>
              </a:rPr>
              <a:t>Provide routine maintenance to equipment when due</a:t>
            </a:r>
          </a:p>
          <a:p>
            <a:r>
              <a:rPr lang="en-GB" dirty="0" smtClean="0">
                <a:latin typeface="Arial" pitchFamily="34" charset="0"/>
                <a:cs typeface="Arial" pitchFamily="34" charset="0"/>
              </a:rPr>
              <a:t>Avoid keeping equipment idle. Could be better to hire equipment not ordinarily utilised</a:t>
            </a:r>
          </a:p>
          <a:p>
            <a:r>
              <a:rPr lang="en-GB" dirty="0" smtClean="0">
                <a:latin typeface="Arial" pitchFamily="34" charset="0"/>
                <a:cs typeface="Arial" pitchFamily="34" charset="0"/>
              </a:rPr>
              <a:t>An efficient procurement and stores system should be maintained to manage materials procurement and utilisation</a:t>
            </a:r>
          </a:p>
          <a:p>
            <a:r>
              <a:rPr lang="en-GB" dirty="0" smtClean="0">
                <a:latin typeface="Arial" pitchFamily="34" charset="0"/>
                <a:cs typeface="Arial" pitchFamily="34" charset="0"/>
              </a:rPr>
              <a:t>Maintain sufficient internal controls over the inventory of materials and consumables</a:t>
            </a:r>
            <a:endParaRPr lang="en-GB"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dirty="0"/>
          </a:p>
        </p:txBody>
      </p:sp>
      <p:sp>
        <p:nvSpPr>
          <p:cNvPr id="4" name="Slide Number Placeholder 3"/>
          <p:cNvSpPr>
            <a:spLocks noGrp="1"/>
          </p:cNvSpPr>
          <p:nvPr>
            <p:ph type="sldNum" sz="quarter" idx="12"/>
          </p:nvPr>
        </p:nvSpPr>
        <p:spPr/>
        <p:txBody>
          <a:bodyPr/>
          <a:lstStyle/>
          <a:p>
            <a:fld id="{3460BA2C-A1B8-44AE-9AED-8177A47DDE20}" type="slidenum">
              <a:rPr lang="en-US" smtClean="0"/>
              <a:pPr/>
              <a:t>6</a:t>
            </a:fld>
            <a:endParaRPr lang="en-US"/>
          </a:p>
        </p:txBody>
      </p:sp>
      <p:sp>
        <p:nvSpPr>
          <p:cNvPr id="5" name="Title 4"/>
          <p:cNvSpPr>
            <a:spLocks noGrp="1"/>
          </p:cNvSpPr>
          <p:nvPr>
            <p:ph type="title"/>
          </p:nvPr>
        </p:nvSpPr>
        <p:spPr/>
        <p:txBody>
          <a:bodyPr>
            <a:normAutofit fontScale="90000"/>
          </a:bodyPr>
          <a:lstStyle/>
          <a:p>
            <a:r>
              <a:rPr lang="en-GB" dirty="0" smtClean="0">
                <a:latin typeface="Arial" pitchFamily="34" charset="0"/>
                <a:cs typeface="Arial" pitchFamily="34" charset="0"/>
              </a:rPr>
              <a:t>Management of equipment and inventory</a:t>
            </a:r>
            <a:endParaRPr lang="en-GB" dirty="0">
              <a:latin typeface="Arial" pitchFamily="34" charset="0"/>
              <a:cs typeface="Arial" pitchFamily="34" charset="0"/>
            </a:endParaRPr>
          </a:p>
        </p:txBody>
      </p:sp>
    </p:spTree>
    <p:extLst>
      <p:ext uri="{BB962C8B-B14F-4D97-AF65-F5344CB8AC3E}">
        <p14:creationId xmlns:p14="http://schemas.microsoft.com/office/powerpoint/2010/main" val="1490523253"/>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828801"/>
            <a:ext cx="7408333" cy="4297363"/>
          </a:xfrm>
        </p:spPr>
        <p:txBody>
          <a:bodyPr>
            <a:normAutofit/>
          </a:bodyPr>
          <a:lstStyle/>
          <a:p>
            <a:r>
              <a:rPr lang="en-GB" dirty="0" smtClean="0">
                <a:latin typeface="Arial" pitchFamily="34" charset="0"/>
                <a:cs typeface="Arial" pitchFamily="34" charset="0"/>
              </a:rPr>
              <a:t>Management of finances is critical to success of the contract. </a:t>
            </a:r>
          </a:p>
          <a:p>
            <a:r>
              <a:rPr lang="en-GB" dirty="0" smtClean="0">
                <a:latin typeface="Arial" pitchFamily="34" charset="0"/>
                <a:cs typeface="Arial" pitchFamily="34" charset="0"/>
              </a:rPr>
              <a:t>Plan for adequate finances to meet capital needs, working capital and standby needs</a:t>
            </a:r>
          </a:p>
          <a:p>
            <a:r>
              <a:rPr lang="en-GB" dirty="0" smtClean="0">
                <a:latin typeface="Arial" pitchFamily="34" charset="0"/>
                <a:cs typeface="Arial" pitchFamily="34" charset="0"/>
              </a:rPr>
              <a:t>Plan and control costs within activity budgets</a:t>
            </a:r>
          </a:p>
          <a:p>
            <a:r>
              <a:rPr lang="en-GB" dirty="0" smtClean="0">
                <a:latin typeface="Arial" pitchFamily="34" charset="0"/>
                <a:cs typeface="Arial" pitchFamily="34" charset="0"/>
              </a:rPr>
              <a:t>Ensure timely work measurements and certification</a:t>
            </a:r>
          </a:p>
          <a:p>
            <a:r>
              <a:rPr lang="en-GB" dirty="0" smtClean="0">
                <a:latin typeface="Arial" pitchFamily="34" charset="0"/>
                <a:cs typeface="Arial" pitchFamily="34" charset="0"/>
              </a:rPr>
              <a:t>Follow up and ensure timely payments for certified works</a:t>
            </a:r>
          </a:p>
          <a:p>
            <a:r>
              <a:rPr lang="en-GB" dirty="0" smtClean="0">
                <a:latin typeface="Arial" pitchFamily="34" charset="0"/>
                <a:cs typeface="Arial" pitchFamily="34" charset="0"/>
              </a:rPr>
              <a:t>Monitor regularly cash availability and demands</a:t>
            </a: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7</a:t>
            </a:fld>
            <a:endParaRPr lang="en-US"/>
          </a:p>
        </p:txBody>
      </p:sp>
      <p:sp>
        <p:nvSpPr>
          <p:cNvPr id="5" name="Title 4"/>
          <p:cNvSpPr>
            <a:spLocks noGrp="1"/>
          </p:cNvSpPr>
          <p:nvPr>
            <p:ph type="title"/>
          </p:nvPr>
        </p:nvSpPr>
        <p:spPr/>
        <p:txBody>
          <a:bodyPr/>
          <a:lstStyle/>
          <a:p>
            <a:r>
              <a:rPr lang="en-GB" dirty="0" smtClean="0">
                <a:latin typeface="Arial" pitchFamily="34" charset="0"/>
                <a:cs typeface="Arial" pitchFamily="34" charset="0"/>
              </a:rPr>
              <a:t>Financial Resources</a:t>
            </a:r>
            <a:endParaRPr lang="en-GB" dirty="0">
              <a:latin typeface="Arial" pitchFamily="34" charset="0"/>
              <a:cs typeface="Arial" pitchFamily="34" charset="0"/>
            </a:endParaRPr>
          </a:p>
        </p:txBody>
      </p:sp>
    </p:spTree>
    <p:extLst>
      <p:ext uri="{BB962C8B-B14F-4D97-AF65-F5344CB8AC3E}">
        <p14:creationId xmlns:p14="http://schemas.microsoft.com/office/powerpoint/2010/main" val="536261940"/>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447800"/>
            <a:ext cx="7408333" cy="4678363"/>
          </a:xfrm>
        </p:spPr>
        <p:txBody>
          <a:bodyPr>
            <a:normAutofit/>
          </a:bodyPr>
          <a:lstStyle/>
          <a:p>
            <a:r>
              <a:rPr lang="en-US" dirty="0" smtClean="0">
                <a:latin typeface="Arial" pitchFamily="34" charset="0"/>
                <a:cs typeface="Arial" pitchFamily="34" charset="0"/>
              </a:rPr>
              <a:t>Government is emphasizing good environmental practices.</a:t>
            </a:r>
            <a:r>
              <a:rPr lang="en-GB" dirty="0" smtClean="0">
                <a:latin typeface="Arial" pitchFamily="34" charset="0"/>
                <a:cs typeface="Arial" pitchFamily="34" charset="0"/>
              </a:rPr>
              <a:t> </a:t>
            </a:r>
            <a:r>
              <a:rPr lang="en-GB" dirty="0">
                <a:latin typeface="Arial" pitchFamily="34" charset="0"/>
                <a:cs typeface="Arial" pitchFamily="34" charset="0"/>
              </a:rPr>
              <a:t>Environmental </a:t>
            </a:r>
            <a:r>
              <a:rPr lang="en-GB" dirty="0" smtClean="0">
                <a:latin typeface="Arial" pitchFamily="34" charset="0"/>
                <a:cs typeface="Arial" pitchFamily="34" charset="0"/>
              </a:rPr>
              <a:t>responsibility issues </a:t>
            </a:r>
            <a:r>
              <a:rPr lang="en-GB" dirty="0">
                <a:latin typeface="Arial" pitchFamily="34" charset="0"/>
                <a:cs typeface="Arial" pitchFamily="34" charset="0"/>
              </a:rPr>
              <a:t>in road construction </a:t>
            </a:r>
            <a:r>
              <a:rPr lang="en-GB" dirty="0" smtClean="0">
                <a:latin typeface="Arial" pitchFamily="34" charset="0"/>
                <a:cs typeface="Arial" pitchFamily="34" charset="0"/>
              </a:rPr>
              <a:t>include:</a:t>
            </a:r>
          </a:p>
          <a:p>
            <a:pPr marL="457200" indent="-457200">
              <a:buFont typeface="+mj-lt"/>
              <a:buAutoNum type="arabicParenR"/>
            </a:pPr>
            <a:r>
              <a:rPr lang="en-GB" dirty="0" smtClean="0">
                <a:latin typeface="Arial" pitchFamily="34" charset="0"/>
                <a:cs typeface="Arial" pitchFamily="34" charset="0"/>
              </a:rPr>
              <a:t>Minimizing Carbon &amp; Gas </a:t>
            </a:r>
            <a:r>
              <a:rPr lang="en-GB" dirty="0">
                <a:latin typeface="Arial" pitchFamily="34" charset="0"/>
                <a:cs typeface="Arial" pitchFamily="34" charset="0"/>
              </a:rPr>
              <a:t>emissions </a:t>
            </a:r>
            <a:endParaRPr lang="en-GB" dirty="0" smtClean="0">
              <a:latin typeface="Arial" pitchFamily="34" charset="0"/>
              <a:cs typeface="Arial" pitchFamily="34" charset="0"/>
            </a:endParaRPr>
          </a:p>
          <a:p>
            <a:pPr marL="457200" indent="-457200">
              <a:buFont typeface="+mj-lt"/>
              <a:buAutoNum type="arabicParenR"/>
            </a:pPr>
            <a:r>
              <a:rPr lang="en-GB" dirty="0" smtClean="0">
                <a:latin typeface="Arial" pitchFamily="34" charset="0"/>
                <a:cs typeface="Arial" pitchFamily="34" charset="0"/>
              </a:rPr>
              <a:t>Avoiding environmental degradation and sustainable resources use:</a:t>
            </a:r>
          </a:p>
          <a:p>
            <a:pPr marL="759143" lvl="1" indent="-457200"/>
            <a:r>
              <a:rPr lang="en-GB" dirty="0" smtClean="0">
                <a:latin typeface="Arial" pitchFamily="34" charset="0"/>
                <a:cs typeface="Arial" pitchFamily="34" charset="0"/>
              </a:rPr>
              <a:t>grass and tree re-planting, </a:t>
            </a:r>
          </a:p>
          <a:p>
            <a:pPr marL="759143" lvl="1" indent="-457200"/>
            <a:r>
              <a:rPr lang="en-GB" dirty="0" smtClean="0">
                <a:latin typeface="Arial" pitchFamily="34" charset="0"/>
                <a:cs typeface="Arial" pitchFamily="34" charset="0"/>
              </a:rPr>
              <a:t>Recycling</a:t>
            </a:r>
          </a:p>
          <a:p>
            <a:pPr marL="759143" lvl="1" indent="-457200"/>
            <a:r>
              <a:rPr lang="en-GB" dirty="0" smtClean="0">
                <a:latin typeface="Arial" pitchFamily="34" charset="0"/>
                <a:cs typeface="Arial" pitchFamily="34" charset="0"/>
              </a:rPr>
              <a:t>Avoidance of pollution</a:t>
            </a:r>
          </a:p>
          <a:p>
            <a:pPr marL="759143" lvl="1" indent="-457200"/>
            <a:r>
              <a:rPr lang="en-GB" dirty="0" smtClean="0">
                <a:latin typeface="Arial" pitchFamily="34" charset="0"/>
                <a:cs typeface="Arial" pitchFamily="34" charset="0"/>
              </a:rPr>
              <a:t>Restoration of borrow pits</a:t>
            </a:r>
          </a:p>
          <a:p>
            <a:pPr marL="759143" lvl="1" indent="-457200"/>
            <a:r>
              <a:rPr lang="en-GB" dirty="0" smtClean="0">
                <a:latin typeface="Arial" pitchFamily="34" charset="0"/>
                <a:cs typeface="Arial" pitchFamily="34" charset="0"/>
              </a:rPr>
              <a:t>Erosion control </a:t>
            </a:r>
            <a:endParaRPr lang="en-US" dirty="0">
              <a:latin typeface="Arial" pitchFamily="34" charset="0"/>
              <a:cs typeface="Arial" pitchFamily="34" charset="0"/>
            </a:endParaRPr>
          </a:p>
          <a:p>
            <a:endParaRPr lang="en-US" dirty="0"/>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8</a:t>
            </a:fld>
            <a:endParaRPr lang="en-US"/>
          </a:p>
        </p:txBody>
      </p:sp>
      <p:sp>
        <p:nvSpPr>
          <p:cNvPr id="5" name="Title 4"/>
          <p:cNvSpPr>
            <a:spLocks noGrp="1"/>
          </p:cNvSpPr>
          <p:nvPr>
            <p:ph type="title"/>
          </p:nvPr>
        </p:nvSpPr>
        <p:spPr/>
        <p:txBody>
          <a:bodyPr/>
          <a:lstStyle/>
          <a:p>
            <a:r>
              <a:rPr lang="en-US" dirty="0" smtClean="0"/>
              <a:t>Environmental Issues </a:t>
            </a:r>
            <a:endParaRPr lang="en-US" dirty="0"/>
          </a:p>
        </p:txBody>
      </p:sp>
    </p:spTree>
    <p:extLst>
      <p:ext uri="{BB962C8B-B14F-4D97-AF65-F5344CB8AC3E}">
        <p14:creationId xmlns:p14="http://schemas.microsoft.com/office/powerpoint/2010/main" val="4098582229"/>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70" y="1676401"/>
            <a:ext cx="7408333" cy="4449763"/>
          </a:xfrm>
        </p:spPr>
        <p:txBody>
          <a:bodyPr>
            <a:normAutofit lnSpcReduction="10000"/>
          </a:bodyPr>
          <a:lstStyle/>
          <a:p>
            <a:r>
              <a:rPr lang="en-US" dirty="0" smtClean="0">
                <a:latin typeface="Arial" pitchFamily="34" charset="0"/>
                <a:cs typeface="Arial" pitchFamily="34" charset="0"/>
              </a:rPr>
              <a:t>Organizations must provide a safe working environment for the employees to keep them safe and healthy physically, mentally and psychologically  </a:t>
            </a:r>
          </a:p>
          <a:p>
            <a:r>
              <a:rPr lang="en-US" dirty="0" smtClean="0">
                <a:latin typeface="Arial" pitchFamily="34" charset="0"/>
                <a:cs typeface="Arial" pitchFamily="34" charset="0"/>
              </a:rPr>
              <a:t>Provisions of occupational health and safety are  prescribed in the law; The Occupational Health and Safety Act 2007.</a:t>
            </a:r>
          </a:p>
          <a:p>
            <a:r>
              <a:rPr lang="en-US" dirty="0" smtClean="0">
                <a:latin typeface="Arial" pitchFamily="34" charset="0"/>
                <a:cs typeface="Arial" pitchFamily="34" charset="0"/>
              </a:rPr>
              <a:t>Organizations must insure against costs of compensation for work related accidents as defined in  the Workers Compensation Act 2006.</a:t>
            </a:r>
          </a:p>
          <a:p>
            <a:r>
              <a:rPr lang="en-US" dirty="0" smtClean="0">
                <a:latin typeface="Arial" pitchFamily="34" charset="0"/>
                <a:cs typeface="Arial" pitchFamily="34" charset="0"/>
              </a:rPr>
              <a:t>There is also the public safety concerns under common law.</a:t>
            </a:r>
            <a:endParaRPr lang="en-US" dirty="0">
              <a:latin typeface="Arial" pitchFamily="34" charset="0"/>
              <a:cs typeface="Arial" pitchFamily="34" charset="0"/>
            </a:endParaRPr>
          </a:p>
        </p:txBody>
      </p:sp>
      <p:sp>
        <p:nvSpPr>
          <p:cNvPr id="3" name="Date Placeholder 2"/>
          <p:cNvSpPr>
            <a:spLocks noGrp="1"/>
          </p:cNvSpPr>
          <p:nvPr>
            <p:ph type="dt" sz="half" idx="10"/>
          </p:nvPr>
        </p:nvSpPr>
        <p:spPr/>
        <p:txBody>
          <a:bodyPr/>
          <a:lstStyle/>
          <a:p>
            <a:fld id="{E0A33A81-FE4F-454D-8FD1-5F0F7934E9C9}" type="datetime1">
              <a:rPr lang="en-US" smtClean="0"/>
              <a:pPr/>
              <a:t>01/12/2013</a:t>
            </a:fld>
            <a:endParaRPr lang="en-US"/>
          </a:p>
        </p:txBody>
      </p:sp>
      <p:sp>
        <p:nvSpPr>
          <p:cNvPr id="4" name="Slide Number Placeholder 3"/>
          <p:cNvSpPr>
            <a:spLocks noGrp="1"/>
          </p:cNvSpPr>
          <p:nvPr>
            <p:ph type="sldNum" sz="quarter" idx="12"/>
          </p:nvPr>
        </p:nvSpPr>
        <p:spPr/>
        <p:txBody>
          <a:bodyPr/>
          <a:lstStyle/>
          <a:p>
            <a:fld id="{3460BA2C-A1B8-44AE-9AED-8177A47DDE20}" type="slidenum">
              <a:rPr lang="en-US" smtClean="0"/>
              <a:pPr/>
              <a:t>9</a:t>
            </a:fld>
            <a:endParaRPr lang="en-US"/>
          </a:p>
        </p:txBody>
      </p:sp>
      <p:sp>
        <p:nvSpPr>
          <p:cNvPr id="5" name="Title 4"/>
          <p:cNvSpPr>
            <a:spLocks noGrp="1"/>
          </p:cNvSpPr>
          <p:nvPr>
            <p:ph type="title"/>
          </p:nvPr>
        </p:nvSpPr>
        <p:spPr>
          <a:xfrm>
            <a:off x="457200" y="304800"/>
            <a:ext cx="8229600" cy="1252728"/>
          </a:xfrm>
        </p:spPr>
        <p:txBody>
          <a:bodyPr/>
          <a:lstStyle/>
          <a:p>
            <a:r>
              <a:rPr lang="en-US" dirty="0" smtClean="0"/>
              <a:t>Contracts Health and Safety </a:t>
            </a:r>
            <a:endParaRPr lang="en-US" dirty="0"/>
          </a:p>
        </p:txBody>
      </p:sp>
    </p:spTree>
    <p:extLst>
      <p:ext uri="{BB962C8B-B14F-4D97-AF65-F5344CB8AC3E}">
        <p14:creationId xmlns:p14="http://schemas.microsoft.com/office/powerpoint/2010/main" val="4121212776"/>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7FBBE45A02FF43B2DB012F633F9BF5" ma:contentTypeVersion="0" ma:contentTypeDescription="Create a new document." ma:contentTypeScope="" ma:versionID="1cd96de4538a9ea783765af400c69665">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13B65B-F7B9-4B85-A659-B3A381D00632}"/>
</file>

<file path=customXml/itemProps2.xml><?xml version="1.0" encoding="utf-8"?>
<ds:datastoreItem xmlns:ds="http://schemas.openxmlformats.org/officeDocument/2006/customXml" ds:itemID="{7BAE9A26-83BB-41C0-BFF4-35EB2FEBBE82}"/>
</file>

<file path=customXml/itemProps3.xml><?xml version="1.0" encoding="utf-8"?>
<ds:datastoreItem xmlns:ds="http://schemas.openxmlformats.org/officeDocument/2006/customXml" ds:itemID="{0961648C-5E88-4942-8CA6-14089C608CC9}"/>
</file>

<file path=docProps/app.xml><?xml version="1.0" encoding="utf-8"?>
<Properties xmlns="http://schemas.openxmlformats.org/officeDocument/2006/extended-properties" xmlns:vt="http://schemas.openxmlformats.org/officeDocument/2006/docPropsVTypes">
  <Template>Waveform</Template>
  <TotalTime>11272</TotalTime>
  <Words>1369</Words>
  <Application>Microsoft Macintosh PowerPoint</Application>
  <PresentationFormat>On-screen Show (4:3)</PresentationFormat>
  <Paragraphs>206</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Waveform</vt:lpstr>
      <vt:lpstr>Management of Contracts (2) Module Six: Session 9</vt:lpstr>
      <vt:lpstr>Objectives</vt:lpstr>
      <vt:lpstr>Key resources used in a contract</vt:lpstr>
      <vt:lpstr>Contract time management</vt:lpstr>
      <vt:lpstr>Skills and labour resources</vt:lpstr>
      <vt:lpstr>Management of equipment and inventory</vt:lpstr>
      <vt:lpstr>Financial Resources</vt:lpstr>
      <vt:lpstr>Environmental Issues </vt:lpstr>
      <vt:lpstr>Contracts Health and Safety </vt:lpstr>
      <vt:lpstr>Responsibility of Government on OH&amp;S</vt:lpstr>
      <vt:lpstr> Organization's responsibilities on OH&amp;S </vt:lpstr>
      <vt:lpstr> What are the company's responsibilities on OH&amp;S? </vt:lpstr>
      <vt:lpstr>Road Site OH&amp;S</vt:lpstr>
      <vt:lpstr>What are the employees’ responsibilities on OH&amp;S</vt:lpstr>
      <vt:lpstr>Record Keeping and Reporting </vt:lpstr>
      <vt:lpstr>Variations in Road Works  </vt:lpstr>
      <vt:lpstr>Contract Variations </vt:lpstr>
      <vt:lpstr>Invoicing, Certification and Payments </vt:lpstr>
      <vt:lpstr>Contract Cash flow </vt:lpstr>
      <vt:lpstr>Contract Termination </vt:lpstr>
      <vt:lpstr>Contract- Closeout </vt:lpstr>
      <vt:lpstr>Group Activity </vt:lpstr>
    </vt:vector>
  </TitlesOfParts>
  <Company>Uganda Management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Procurement Planning Inputs</dc:title>
  <dc:creator>Administrator</dc:creator>
  <cp:lastModifiedBy>Patrick Griffith</cp:lastModifiedBy>
  <cp:revision>300</cp:revision>
  <dcterms:created xsi:type="dcterms:W3CDTF">2001-11-26T13:02:42Z</dcterms:created>
  <dcterms:modified xsi:type="dcterms:W3CDTF">2013-12-06T12:44:50Z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0x010100DA7FBBE45A02FF43B2DB012F633F9BF5</vt:lpwstr>
  </property>
</Properties>
</file>