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8" r:id="rId6"/>
    <p:sldId id="275" r:id="rId7"/>
    <p:sldId id="273" r:id="rId8"/>
    <p:sldId id="274" r:id="rId9"/>
    <p:sldId id="267" r:id="rId10"/>
    <p:sldId id="268" r:id="rId11"/>
    <p:sldId id="269" r:id="rId12"/>
    <p:sldId id="270" r:id="rId13"/>
    <p:sldId id="263" r:id="rId14"/>
    <p:sldId id="272" r:id="rId15"/>
    <p:sldId id="276" r:id="rId16"/>
    <p:sldId id="264" r:id="rId17"/>
    <p:sldId id="281" r:id="rId18"/>
    <p:sldId id="271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Ssemmanda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592" autoAdjust="0"/>
    <p:restoredTop sz="89781" autoAdjust="0"/>
  </p:normalViewPr>
  <p:slideViewPr>
    <p:cSldViewPr>
      <p:cViewPr varScale="1">
        <p:scale>
          <a:sx n="92" d="100"/>
          <a:sy n="92" d="100"/>
        </p:scale>
        <p:origin x="-3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8" Type="http://schemas.openxmlformats.org/officeDocument/2006/relationships/slide" Target="slides/slide7.xml"/><Relationship Id="rId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20" Type="http://schemas.openxmlformats.org/officeDocument/2006/relationships/slide" Target="slides/slide19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9" Type="http://schemas.openxmlformats.org/officeDocument/2006/relationships/customXml" Target="../customXml/item2.xml"/><Relationship Id="rId24" Type="http://schemas.openxmlformats.org/officeDocument/2006/relationships/presProps" Target="presProp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commentAuthors" Target="commentAuthor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printerSettings" Target="printerSettings/printerSettings1.bin"/><Relationship Id="rId27" Type="http://schemas.openxmlformats.org/officeDocument/2006/relationships/tableStyles" Target="tableStyle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0" Type="http://schemas.openxmlformats.org/officeDocument/2006/relationships/customXml" Target="../customXml/item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12-05-06T02:10:59.964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E8957-52EF-4924-A17B-FFA11B96104E}" type="datetimeFigureOut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6A78-4C2B-4AF4-B8A0-62161F131C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670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6A78-4C2B-4AF4-B8A0-62161F131C3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6A78-4C2B-4AF4-B8A0-62161F131C37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912C-D2A0-4EBD-BA47-1D908C078B05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54922" y="228600"/>
            <a:ext cx="2869622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E2BFF-D2A4-464E-B22B-4239BB9F1892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5D595-1C44-4FA4-837B-63210DB7B799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A74-7434-4E03-9AB1-B8E42379E9D1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A95E-F22B-4957-947C-0117BFC63FE7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93CCD-582D-4843-9519-9C551B39B8AD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CFE8-BC54-455D-8FE9-23618688999B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B8958-3B28-49E8-8E2E-B38698698CEF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8A6AA-C908-4543-B20B-64DDBE462832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F967-9AC4-43E4-AE50-C8418B158273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B335-7071-4883-B7A6-3C2EC0D61940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wmf"/><Relationship Id="rId1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284BA90-2D35-4EC6-AE1B-E7790D6C6E1C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665" y="228601"/>
            <a:ext cx="855135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CROSSR~1\AppData\Local\Temp\CrossRoads Logo with Slogan.jp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7629" y="228601"/>
            <a:ext cx="2689860" cy="61658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Module 1: Session 5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Financial Accounting Framework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51D24-07CD-403C-983C-AD6E9245C9E0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 descr="C:\Users\CROSSR~1\AppData\Local\Temp\CrossRoads Logo with Sloga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4540" y="240957"/>
            <a:ext cx="307086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0957"/>
            <a:ext cx="1371600" cy="1283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Assist to operate in an orderly manner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Prevents error and defalcation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Detects error and defalcation</a:t>
            </a: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Safeguards the assets of the Organization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Gives assurance over the integrity of financial reports</a:t>
            </a:r>
            <a:endParaRPr lang="en-GB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8A50-FE1B-4641-990E-75D112CEE725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A4F947-1581-4638-917A-952B19D3BE92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Usefulness of IC to managers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2017713"/>
            <a:ext cx="7772400" cy="48402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Physical controls: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Limiting access to resources, data, records or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Recording such access.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Administrative controls:</a:t>
            </a:r>
          </a:p>
          <a:p>
            <a:pPr marL="759143" lvl="1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Having a mission, objectives and targets</a:t>
            </a:r>
          </a:p>
          <a:p>
            <a:pPr marL="759143" lvl="1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Establishing policies, rules and regulations</a:t>
            </a:r>
          </a:p>
          <a:p>
            <a:pPr marL="759143" lvl="1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Having structures, hierarchy and delegation of authority</a:t>
            </a:r>
          </a:p>
          <a:p>
            <a:pPr marL="759143" lvl="1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Appointments of persons to offices (staffing)</a:t>
            </a:r>
          </a:p>
          <a:p>
            <a:pPr marL="759143" lvl="1" indent="-4572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Job profiling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A7BD-E3C1-4728-87B6-09ADB19C4913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205DC3-BD1B-4F02-B3B9-FFE060D76CA3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Basic Internal Controls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pitchFamily="34" charset="0"/>
                <a:cs typeface="Arial" pitchFamily="34" charset="0"/>
              </a:rPr>
              <a:t>Financial controls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Segregation of duty.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Documentation.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Internal checks. 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Testing arithmetical accuracy.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Reporting.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Reconciliation of information from different data bases.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Analysis of financial information.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Verification and audits.</a:t>
            </a:r>
          </a:p>
          <a:p>
            <a:pPr marL="759143" lvl="1" indent="-457200">
              <a:lnSpc>
                <a:spcPct val="90000"/>
              </a:lnSpc>
              <a:buFont typeface="+mj-lt"/>
              <a:buAutoNum type="arabicParenR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Audit trailing.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E3267-469A-449E-932A-6C7AA19E59E1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183732-0466-4C1F-B4D8-67F15DED35C9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Types of Financial Internal Controls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Local Purchase Order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Materials Received Note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Materials Delivery Note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Invoice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 certificate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 receipt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 cash sale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 pro forma invoice/quotation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Bill of quantities (BOQ)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Payment voucher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 cheque 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Electronic  transfer forms (ET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F)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35C-08B8-4238-A111-B6617484011D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List of basic financial documents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Cashbook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Purchases journal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Sales journal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Nominal Journal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Nominal Ledger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Subsidiary Ledgers: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Purchases Ledger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Sales Ledger</a:t>
            </a:r>
          </a:p>
          <a:p>
            <a:pPr marL="759143" lvl="1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Stock Ledger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DCD0-7B19-49DB-A4B6-1E4108C804D4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List of common Accounting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ooks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Statement of trading performance (Income)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Statement of position (Balance Sheet)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Statement of transformation (generation and investment of funds – statement of cash flow)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58B46-D38E-4E81-BC49-8DE9CEDBA8C5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Statements generated </a:t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from accounting records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legal requirement for directors to keep proper books of accounts that form a basis for  financial statements that are true and fair is violated.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legal requirement for directors to put in place adequate internal controls that safeguard the assets of the business is also violated.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Inaccurate or incomplete financial statements are produced due to error or defalcation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F02A7-CC20-4811-91D1-B08CD7BF3BB4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Dangers of not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aintaining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Proper Accounting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R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ecords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Poor financial or uncompetitive bids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Problems with tax authorities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Fraud or misappropriation of business resources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Inability to relate with funding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institutions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Inability to monitor business performance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Misrepresentation of true position of the business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A74-7434-4E03-9AB1-B8E42379E9D1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Dangers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of not Maintaining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Proper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Accounting Records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061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smtClean="0"/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Justify the keeping of proper accounting records and outline with examples (ref. to case study) the major classes of business transactions.</a:t>
            </a:r>
          </a:p>
          <a:p>
            <a:pPr lvl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2. List the major accounting documents and records used in road construction.  Comment on the challenges posed by computers. </a:t>
            </a:r>
          </a:p>
          <a:p>
            <a:pPr lvl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3.State the major categories of financial internal controls and Identify core Internal controls over site purchase (or labor) transactions.</a:t>
            </a:r>
          </a:p>
          <a:p>
            <a:pPr lvl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4.Explain to Munaku the dangers of not maintaining proper accounting records</a:t>
            </a:r>
          </a:p>
          <a:p>
            <a:pPr lvl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5.Identify internal control weaknesses in Munaku Contractors and list the dangers of maintaining weak internal controls.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F972-01B6-4984-9B1D-3A6194E84FEA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assignment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END </a:t>
            </a:r>
          </a:p>
          <a:p>
            <a:pPr algn="ct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Q&amp; A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CA74-7434-4E03-9AB1-B8E42379E9D1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Thank you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Introduce the nature of financial transactions and the double entry system (income and expenditure, assets and liabilities)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Outline basic internal controls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Introduce basic financial documents, records and books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Identify dangers of not maintaining proper accounting records and internal controls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7DE0-3570-4F61-A83F-5874710DB91A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Purpose of Session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financial transaction occurs when there is a monetary exchange of goods, service or legal promises between one party and another.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A business transaction can be current or capital.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Current transactions that bring in money are revenue transactions while those that take it out are expenses. </a:t>
            </a: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Capital transactions are significant expenses to benefit a business over a period exceeding one financial year. 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a financial transaction one party receives and another gives value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6E1B3-8F7F-4A33-94B0-1E62BA9FAF95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Nature of Financial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Transactions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6783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Financial transactions of a business are recorded in a book called a general ledger.</a:t>
            </a: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Every transaction is recorded twice in suitable accounts, a debit and a credit, that are self checking one to indicates who takes and the other who gives value.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An account is a collection of similar transactions  that are recorded in a ledger. A Ledger therefore consists  of many accounts that classify the transactions of a business. </a:t>
            </a:r>
          </a:p>
          <a:p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3ED4-FC16-4E5E-8EED-DBC16C28362F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Double entry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Periodically the transactions in an account are totaled up and netted to give a balance.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list of all the balances in the ledger is called a trial balance.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Because of the double entry rule a list of all balances in the ledger totals zero (all debits equal all credits).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Debits balances comprise of expenses and assets while credits comprise of revenue and liabilities.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list of balances is summarized and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analysed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to make financial statements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0D62-FFB8-4EC7-8B86-51A4019A643A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Book Keeping Process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Current transactions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Income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Expenditure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Inventory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Accounts receivables and accounts payables</a:t>
            </a: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Capital transactions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Assets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Long term liabilities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D274-BB54-46FA-A538-9131494EB59F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Classification of transactions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Classification of current </a:t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transactions (income statement)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Expenditure (Debits)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Materials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Labor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Maintenance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Machine hire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Fuel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Telephone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Stationery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Site rent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Income (Credits)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Completed construction works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Hire out of equipment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Sale of fabricated items e.g. blocks, pavers etc.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369A-6BE4-45E7-8797-D766A30BAFEF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Classification of balance sheet items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4040188" cy="7620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Assets (debits)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Fixed assets such as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Land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Equipment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Motor vehicles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Current assets such as: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Inventory of raw materials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Consumable stores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Accounts receivable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Bank balances and cas</a:t>
            </a:r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Liabilities (credits)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Long term liabilities such as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Capital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Retained earnings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Term loans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Current liabilities such as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Trade suppliers/accounts payable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Utility bills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Unpaid wages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Bank overdraft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10077-10D8-457B-AE34-2577F1F0D830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whole system of controls, established and approved by management to ensure orderly operations and to safeguard the resources/assets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IC are exhibited in many forms e.g. physical controls, written or not; others formal and some informal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IC are dependent on and vary with the purpose of the organization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IC  basically safeguard the resources of the entity, no matter its purpose.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5DCCD-8B4A-4475-8E73-653F654874EA}" type="datetime1">
              <a:rPr lang="en-US" smtClean="0"/>
              <a:pPr/>
              <a:t>8/1/12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1: Session 5</a:t>
            </a:r>
            <a:endParaRPr lang="en-US" dirty="0"/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1E66E4-CAD9-42E9-A475-63DFA99FE13C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What are internal controls (IC)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7FEF4D-895E-4520-96C8-C335FA0B9059}"/>
</file>

<file path=customXml/itemProps2.xml><?xml version="1.0" encoding="utf-8"?>
<ds:datastoreItem xmlns:ds="http://schemas.openxmlformats.org/officeDocument/2006/customXml" ds:itemID="{50656840-9F32-402E-BB31-1F5EB06A0FF6}"/>
</file>

<file path=customXml/itemProps3.xml><?xml version="1.0" encoding="utf-8"?>
<ds:datastoreItem xmlns:ds="http://schemas.openxmlformats.org/officeDocument/2006/customXml" ds:itemID="{ABC86A00-586E-4B7B-BBA3-F19442BA0DAF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1124</TotalTime>
  <Words>1104</Words>
  <Application>Microsoft Office PowerPoint</Application>
  <PresentationFormat>On-screen Show (4:3)</PresentationFormat>
  <Paragraphs>208</Paragraphs>
  <Slides>19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Module 1: Session 5</vt:lpstr>
      <vt:lpstr>Purpose of Session</vt:lpstr>
      <vt:lpstr> Nature of Financial  Transactions</vt:lpstr>
      <vt:lpstr>Double entry </vt:lpstr>
      <vt:lpstr>Book Keeping Process</vt:lpstr>
      <vt:lpstr>Classification of transactions</vt:lpstr>
      <vt:lpstr> Classification of current  transactions (income statement)</vt:lpstr>
      <vt:lpstr> Classification of balance sheet items</vt:lpstr>
      <vt:lpstr>What are internal controls (IC)</vt:lpstr>
      <vt:lpstr>Usefulness of IC to managers</vt:lpstr>
      <vt:lpstr>Basic Internal Controls</vt:lpstr>
      <vt:lpstr> Types of Financial Internal Controls</vt:lpstr>
      <vt:lpstr> List of basic financial documents</vt:lpstr>
      <vt:lpstr>  List of common Accounting Books</vt:lpstr>
      <vt:lpstr>Statements generated  from accounting records</vt:lpstr>
      <vt:lpstr>  Dangers of not Maintaining  Proper Accounting Records</vt:lpstr>
      <vt:lpstr> Dangers of not Maintaining  Proper Accounting Records</vt:lpstr>
      <vt:lpstr>Group assignment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Financial and Business Management for Road Contractors</dc:title>
  <dc:creator>Ssemmanda</dc:creator>
  <cp:keywords>TRT008</cp:keywords>
  <cp:lastModifiedBy>Patrick Griffith</cp:lastModifiedBy>
  <cp:revision>77</cp:revision>
  <dcterms:created xsi:type="dcterms:W3CDTF">2012-08-01T17:17:28Z</dcterms:created>
  <dcterms:modified xsi:type="dcterms:W3CDTF">2012-08-01T17:19:58Z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