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rels" ContentType="application/vnd.openxmlformats-package.relationships+xml"/>
  <Default Extension="jpeg" ContentType="image/jpe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9" r:id="rId4"/>
    <p:sldId id="268" r:id="rId5"/>
    <p:sldId id="260" r:id="rId6"/>
    <p:sldId id="261" r:id="rId7"/>
    <p:sldId id="267" r:id="rId8"/>
    <p:sldId id="262" r:id="rId9"/>
    <p:sldId id="269" r:id="rId10"/>
    <p:sldId id="265" r:id="rId11"/>
    <p:sldId id="264" r:id="rId12"/>
    <p:sldId id="266" r:id="rId13"/>
    <p:sldId id="258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 horzBarState="maximized">
    <p:restoredLeft sz="15592" autoAdjust="0"/>
    <p:restoredTop sz="79032" autoAdjust="0"/>
  </p:normalViewPr>
  <p:slideViewPr>
    <p:cSldViewPr>
      <p:cViewPr>
        <p:scale>
          <a:sx n="71" d="100"/>
          <a:sy n="71" d="100"/>
        </p:scale>
        <p:origin x="-992" y="-8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158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75" d="100"/>
          <a:sy n="75" d="100"/>
        </p:scale>
        <p:origin x="-1356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8" Type="http://schemas.openxmlformats.org/officeDocument/2006/relationships/slide" Target="slides/slide7.xml"/><Relationship Id="rId26" Type="http://schemas.openxmlformats.org/officeDocument/2006/relationships/customXml" Target="../customXml/item2.xml"/><Relationship Id="rId2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7" Type="http://schemas.openxmlformats.org/officeDocument/2006/relationships/slide" Target="slides/slide6.xml"/><Relationship Id="rId25" Type="http://schemas.openxmlformats.org/officeDocument/2006/relationships/customXml" Target="../customXml/item1.xml"/><Relationship Id="rId20" Type="http://schemas.openxmlformats.org/officeDocument/2006/relationships/printerSettings" Target="printerSettings/printerSettings1.bin"/><Relationship Id="rId16" Type="http://schemas.openxmlformats.org/officeDocument/2006/relationships/slide" Target="slides/slide15.xml"/><Relationship Id="rId2" Type="http://schemas.openxmlformats.org/officeDocument/2006/relationships/slide" Target="slides/slide1.xml"/><Relationship Id="rId24" Type="http://schemas.openxmlformats.org/officeDocument/2006/relationships/tableStyles" Target="tableStyles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theme" Target="theme/theme1.xml"/><Relationship Id="rId15" Type="http://schemas.openxmlformats.org/officeDocument/2006/relationships/slide" Target="slides/slide14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22" Type="http://schemas.openxmlformats.org/officeDocument/2006/relationships/viewProps" Target="viewProps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7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E66FC-823E-4417-9C2E-29ADF64D39AB}" type="datetimeFigureOut">
              <a:rPr lang="en-US" smtClean="0"/>
              <a:pPr/>
              <a:t>8/1/12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C6C3BA-FD63-4614-A59F-9293310DA1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15704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C6C3BA-FD63-4614-A59F-9293310DA150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C6C3BA-FD63-4614-A59F-9293310DA150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C6C3BA-FD63-4614-A59F-9293310DA150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C6C3BA-FD63-4614-A59F-9293310DA150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C6C3BA-FD63-4614-A59F-9293310DA15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wmf"/><Relationship Id="rId3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2.w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E1F40-C0E4-4330-99AC-8642C6BF9EFB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7" name="Picture 16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0392" y="235772"/>
            <a:ext cx="1674607" cy="11358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 descr="C:\Users\CROSSR~1\AppData\Local\Temp\CrossRoads Logo with Slogan.jp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5181" y="228600"/>
            <a:ext cx="2689860" cy="6165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A3FB6-31D1-4E1C-A992-9C1B64D4BB1D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7808-A560-493C-9676-A2573F7181BF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E62F1-CA4F-4301-9B3C-3C648FBD5A9C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7" descr="C:\Users\CROSSR~1\AppData\Local\Temp\CrossRoads Logo with Slogan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04800"/>
            <a:ext cx="2689860" cy="61658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2084"/>
            <a:ext cx="956310" cy="8820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18FE6-4A42-4BF1-A3E5-81274BB17C4D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A162-3F47-45BB-9D42-F25B29C6A49E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DC1A-6076-470E-A137-DD427C2F0BEE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6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56FE-DBCB-4EA4-9172-5B69B9255574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54881-924D-49E0-91FB-76D1B108622C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F0645-4E36-4C93-A589-95E053375649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8FEE-310D-49C0-AF7B-BB0E24F7AAFB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4751C3E-70FA-41DE-AC78-1C96BCC2EA8F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Module 1: Session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noProof="0" smtClean="0">
                <a:latin typeface="Arial" pitchFamily="34" charset="0"/>
                <a:cs typeface="Arial" pitchFamily="34" charset="0"/>
              </a:rPr>
              <a:t>Module 1: Session 6</a:t>
            </a:r>
            <a:endParaRPr lang="en-GB" noProof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noProof="0" smtClean="0">
                <a:latin typeface="Arial" pitchFamily="34" charset="0"/>
                <a:cs typeface="Arial" pitchFamily="34" charset="0"/>
              </a:rPr>
              <a:t>Financial Management Planning and Control</a:t>
            </a:r>
            <a:endParaRPr lang="en-GB" sz="3600" noProof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C549-9EBD-4EE7-BB64-731320607979}" type="datetime1">
              <a:rPr lang="en-US" smtClean="0"/>
              <a:pPr/>
              <a:t>8/1/12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1: Session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3"/>
          <p:cNvSpPr>
            <a:spLocks noGrp="1" noChangeArrowheads="1"/>
          </p:cNvSpPr>
          <p:nvPr>
            <p:ph idx="1"/>
          </p:nvPr>
        </p:nvSpPr>
        <p:spPr>
          <a:xfrm>
            <a:off x="872067" y="1752600"/>
            <a:ext cx="7408333" cy="4373563"/>
          </a:xfrm>
        </p:spPr>
        <p:txBody>
          <a:bodyPr>
            <a:normAutofit fontScale="92500" lnSpcReduction="10000"/>
          </a:bodyPr>
          <a:lstStyle/>
          <a:p>
            <a:pPr marL="816293" lvl="1" indent="-514350">
              <a:lnSpc>
                <a:spcPct val="90000"/>
              </a:lnSpc>
              <a:buFont typeface="+mj-lt"/>
              <a:buAutoNum type="arabicParenR"/>
            </a:pPr>
            <a:r>
              <a:rPr lang="en-GB" sz="2600" noProof="0" dirty="0" smtClean="0">
                <a:latin typeface="Arial" pitchFamily="34" charset="0"/>
                <a:cs typeface="Arial" pitchFamily="34" charset="0"/>
              </a:rPr>
              <a:t>Is utilising resources most effectively and efficiently in order to get desired results of quality, cheapest and quickest.</a:t>
            </a:r>
          </a:p>
          <a:p>
            <a:pPr marL="816293" lvl="1" indent="-514350">
              <a:lnSpc>
                <a:spcPct val="90000"/>
              </a:lnSpc>
              <a:buFont typeface="+mj-lt"/>
              <a:buAutoNum type="arabicParenR"/>
            </a:pPr>
            <a:r>
              <a:rPr lang="en-GB" sz="2600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It involves </a:t>
            </a:r>
            <a:r>
              <a:rPr lang="en-GB" sz="2600" b="1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maximizing quality </a:t>
            </a:r>
            <a:r>
              <a:rPr lang="en-GB" sz="2600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obtained but </a:t>
            </a:r>
            <a:r>
              <a:rPr lang="en-GB" sz="2600" b="1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minimizing</a:t>
            </a:r>
            <a:r>
              <a:rPr lang="en-GB" sz="2600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input resources including </a:t>
            </a:r>
            <a:r>
              <a:rPr lang="en-GB" sz="2600" b="1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time</a:t>
            </a:r>
            <a:r>
              <a:rPr lang="en-GB" sz="2600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816293" lvl="1" indent="-514350">
              <a:lnSpc>
                <a:spcPct val="90000"/>
              </a:lnSpc>
              <a:buFont typeface="+mj-lt"/>
              <a:buAutoNum type="arabicParenR"/>
            </a:pPr>
            <a:r>
              <a:rPr lang="en-GB" sz="2600" noProof="0" dirty="0" smtClean="0">
                <a:latin typeface="Arial" pitchFamily="34" charset="0"/>
                <a:cs typeface="Arial" pitchFamily="34" charset="0"/>
              </a:rPr>
              <a:t>Calls for stretching resources to the maximum.</a:t>
            </a:r>
          </a:p>
          <a:p>
            <a:pPr marL="816293" lvl="1" indent="-514350">
              <a:lnSpc>
                <a:spcPct val="90000"/>
              </a:lnSpc>
              <a:buFont typeface="+mj-lt"/>
              <a:buAutoNum type="arabicParenR"/>
            </a:pPr>
            <a:r>
              <a:rPr lang="en-GB" sz="2600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Requires focusing not only at output but also the outcome compared to the resources we expend.</a:t>
            </a:r>
          </a:p>
          <a:p>
            <a:pPr marL="816293" lvl="1" indent="-514350">
              <a:lnSpc>
                <a:spcPct val="90000"/>
              </a:lnSpc>
              <a:buNone/>
            </a:pPr>
            <a:endParaRPr lang="en-GB" sz="2600" noProof="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816293" lvl="1" indent="-514350" algn="ctr">
              <a:lnSpc>
                <a:spcPct val="90000"/>
              </a:lnSpc>
              <a:buNone/>
            </a:pPr>
            <a:r>
              <a:rPr lang="en-GB" sz="2600" noProof="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GB" sz="2600" noProof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 road construction </a:t>
            </a:r>
            <a:r>
              <a:rPr lang="en-GB" sz="2600" noProof="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vfm</a:t>
            </a:r>
            <a:r>
              <a:rPr lang="en-GB" sz="2600" noProof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means having integrity, being frugal, having speed and delivering durability.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4F9F4-4446-42F1-BC33-C3A059A5D67C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6</a:t>
            </a:r>
            <a:endParaRPr lang="en-US"/>
          </a:p>
        </p:txBody>
      </p:sp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6B8D2E-9D37-47EA-B883-D29903EBEB95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noProof="0" smtClean="0">
                <a:latin typeface="Arial" pitchFamily="34" charset="0"/>
                <a:cs typeface="Arial" pitchFamily="34" charset="0"/>
              </a:rPr>
              <a:t/>
            </a:r>
            <a:br>
              <a:rPr lang="en-GB" noProof="0" smtClean="0">
                <a:latin typeface="Arial" pitchFamily="34" charset="0"/>
                <a:cs typeface="Arial" pitchFamily="34" charset="0"/>
              </a:rPr>
            </a:br>
            <a:r>
              <a:rPr lang="en-GB" noProof="0" smtClean="0">
                <a:latin typeface="Arial" pitchFamily="34" charset="0"/>
                <a:cs typeface="Arial" pitchFamily="34" charset="0"/>
              </a:rPr>
              <a:t>Value for Money Concept (VfM)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3"/>
          <p:cNvSpPr>
            <a:spLocks noGrp="1" noChangeArrowheads="1"/>
          </p:cNvSpPr>
          <p:nvPr>
            <p:ph idx="1"/>
          </p:nvPr>
        </p:nvSpPr>
        <p:spPr>
          <a:xfrm>
            <a:off x="872067" y="1828800"/>
            <a:ext cx="7408333" cy="429736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Works should be conceived, planned, executed and evaluated  for VFM, including quality and time. 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Assess the output, the outcome and the resources to be consumed for VFM.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Ensure the desired output occur.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Ensure the expected outcome is realized.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Ensure the processes are cost effective.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Keep asking what could be done better if any.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Ask what else can now be done to ensure/improve the outcome.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sz="2800" noProof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2A25B-C115-4E67-A50A-41F40CDA9AC1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6</a:t>
            </a:r>
            <a:endParaRPr lang="en-US"/>
          </a:p>
        </p:txBody>
      </p:sp>
      <p:sp>
        <p:nvSpPr>
          <p:cNvPr id="430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391EAD-B710-4D7B-914A-851B627770CB}" type="slidenum">
              <a:rPr lang="en-US"/>
              <a:pPr/>
              <a:t>11</a:t>
            </a:fld>
            <a:endParaRPr lang="en-US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noProof="0" smtClean="0">
                <a:latin typeface="Arial" pitchFamily="34" charset="0"/>
                <a:cs typeface="Arial" pitchFamily="34" charset="0"/>
              </a:rPr>
              <a:t/>
            </a:r>
            <a:br>
              <a:rPr lang="en-GB" noProof="0" smtClean="0">
                <a:latin typeface="Arial" pitchFamily="34" charset="0"/>
                <a:cs typeface="Arial" pitchFamily="34" charset="0"/>
              </a:rPr>
            </a:br>
            <a:r>
              <a:rPr lang="en-GB" noProof="0" smtClean="0">
                <a:latin typeface="Arial" pitchFamily="34" charset="0"/>
                <a:cs typeface="Arial" pitchFamily="34" charset="0"/>
              </a:rPr>
              <a:t>Value for money consciousness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905000"/>
            <a:ext cx="7408333" cy="4221163"/>
          </a:xfrm>
        </p:spPr>
        <p:txBody>
          <a:bodyPr>
            <a:normAutofit/>
          </a:bodyPr>
          <a:lstStyle/>
          <a:p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Trade license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Value Added Tax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Income/corporation tax</a:t>
            </a:r>
          </a:p>
          <a:p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Rates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Withholding tax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PAYE</a:t>
            </a:r>
          </a:p>
          <a:p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NSSF (employer contribution)</a:t>
            </a:r>
          </a:p>
          <a:p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District income levy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Local services tax</a:t>
            </a:r>
          </a:p>
          <a:p>
            <a:endParaRPr lang="en-GB" noProof="0" dirty="0" smtClean="0">
              <a:latin typeface="Arial" pitchFamily="34" charset="0"/>
              <a:cs typeface="Arial" pitchFamily="34" charset="0"/>
            </a:endParaRPr>
          </a:p>
          <a:p>
            <a:endParaRPr lang="en-GB" noProof="0" dirty="0" smtClean="0">
              <a:latin typeface="Arial" pitchFamily="34" charset="0"/>
              <a:cs typeface="Arial" pitchFamily="34" charset="0"/>
            </a:endParaRPr>
          </a:p>
          <a:p>
            <a:endParaRPr lang="en-GB" noProof="0" dirty="0" smtClean="0">
              <a:latin typeface="Arial" pitchFamily="34" charset="0"/>
              <a:cs typeface="Arial" pitchFamily="34" charset="0"/>
            </a:endParaRPr>
          </a:p>
          <a:p>
            <a:endParaRPr lang="en-GB" noProof="0" dirty="0" smtClean="0">
              <a:latin typeface="Arial" pitchFamily="34" charset="0"/>
              <a:cs typeface="Arial" pitchFamily="34" charset="0"/>
            </a:endParaRPr>
          </a:p>
          <a:p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0D64-2056-462D-A38C-74FB00AF6BC7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smtClean="0">
                <a:latin typeface="Arial" pitchFamily="34" charset="0"/>
                <a:cs typeface="Arial" pitchFamily="34" charset="0"/>
              </a:rPr>
              <a:t/>
            </a:r>
            <a:br>
              <a:rPr lang="en-GB" noProof="0" smtClean="0">
                <a:latin typeface="Arial" pitchFamily="34" charset="0"/>
                <a:cs typeface="Arial" pitchFamily="34" charset="0"/>
              </a:rPr>
            </a:br>
            <a:r>
              <a:rPr lang="en-GB" noProof="0" smtClean="0">
                <a:latin typeface="Arial" pitchFamily="34" charset="0"/>
                <a:cs typeface="Arial" pitchFamily="34" charset="0"/>
              </a:rPr>
              <a:t/>
            </a:r>
            <a:br>
              <a:rPr lang="en-GB" noProof="0" smtClean="0">
                <a:latin typeface="Arial" pitchFamily="34" charset="0"/>
                <a:cs typeface="Arial" pitchFamily="34" charset="0"/>
              </a:rPr>
            </a:br>
            <a:r>
              <a:rPr lang="en-GB" noProof="0" smtClean="0">
                <a:latin typeface="Arial" pitchFamily="34" charset="0"/>
                <a:cs typeface="Arial" pitchFamily="34" charset="0"/>
              </a:rPr>
              <a:t>Common taxes and statutory obligations that affect costs</a:t>
            </a:r>
            <a:endParaRPr lang="en-GB" noProof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828800"/>
            <a:ext cx="7408333" cy="4297363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1. With ref. to case study data, suggest a simple budget for </a:t>
            </a:r>
            <a:r>
              <a:rPr lang="en-GB" noProof="0" dirty="0" err="1" smtClean="0">
                <a:latin typeface="Arial" pitchFamily="34" charset="0"/>
                <a:cs typeface="Arial" pitchFamily="34" charset="0"/>
              </a:rPr>
              <a:t>Munaku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 to rehabilitate 2km with 2</a:t>
            </a:r>
            <a:r>
              <a:rPr lang="en-GB" baseline="30000" noProof="0" dirty="0" smtClean="0">
                <a:latin typeface="Arial" pitchFamily="34" charset="0"/>
                <a:cs typeface="Arial" pitchFamily="34" charset="0"/>
              </a:rPr>
              <a:t>nd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 grade gravel.</a:t>
            </a:r>
          </a:p>
          <a:p>
            <a:pPr lvl="0">
              <a:buNone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2. Outline the weakness of the  pricing method of </a:t>
            </a:r>
            <a:r>
              <a:rPr lang="en-GB" noProof="0" dirty="0" err="1" smtClean="0">
                <a:latin typeface="Arial" pitchFamily="34" charset="0"/>
                <a:cs typeface="Arial" pitchFamily="34" charset="0"/>
              </a:rPr>
              <a:t>Munaku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 and analyse why </a:t>
            </a:r>
            <a:r>
              <a:rPr lang="en-GB" noProof="0" dirty="0" err="1" smtClean="0">
                <a:latin typeface="Arial" pitchFamily="34" charset="0"/>
                <a:cs typeface="Arial" pitchFamily="34" charset="0"/>
              </a:rPr>
              <a:t>Munaku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 did not realize his anticipated profit. </a:t>
            </a:r>
          </a:p>
          <a:p>
            <a:pPr lvl="0">
              <a:buNone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3. Using the availed budget work out the usage, price and efficiency variances and explain possible causes. </a:t>
            </a:r>
          </a:p>
          <a:p>
            <a:pPr lvl="0">
              <a:buNone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4. Explain what you understand by value for money and why a road contractor should aspire to deliver value worthy.</a:t>
            </a:r>
          </a:p>
          <a:p>
            <a:pPr lvl="0">
              <a:buNone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5. Identify possible taxes levied on a tax contractor and show how they relate to contract costing.</a:t>
            </a:r>
          </a:p>
          <a:p>
            <a:pPr lvl="0">
              <a:buNone/>
            </a:pPr>
            <a:endParaRPr lang="en-GB" noProof="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en-GB" noProof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All agree on actionable points.</a:t>
            </a:r>
            <a:endParaRPr lang="en-GB" noProof="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4830-BA03-4EB0-90AD-CC449D70D1B5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>
                <a:latin typeface="Arial" pitchFamily="34" charset="0"/>
                <a:cs typeface="Arial" pitchFamily="34" charset="0"/>
              </a:rPr>
              <a:t>Group assignment</a:t>
            </a:r>
            <a:endParaRPr lang="en-GB" noProof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noProof="0" smtClean="0">
                <a:latin typeface="Arial" pitchFamily="34" charset="0"/>
                <a:cs typeface="Arial" pitchFamily="34" charset="0"/>
              </a:rPr>
              <a:t>END</a:t>
            </a:r>
            <a:endParaRPr lang="en-GB" noProof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noProof="0" dirty="0" smtClean="0">
                <a:latin typeface="Arial" pitchFamily="34" charset="0"/>
                <a:cs typeface="Arial" pitchFamily="34" charset="0"/>
              </a:rPr>
              <a:t>Q&amp;A</a:t>
            </a:r>
            <a:endParaRPr lang="en-GB" sz="3600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E62F1-CA4F-4301-9B3C-3C648FBD5A9C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8680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2kms incremental budget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E62F1-CA4F-4301-9B3C-3C648FBD5A9C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371600" y="2209800"/>
          <a:ext cx="6705600" cy="3124199"/>
        </p:xfrm>
        <a:graphic>
          <a:graphicData uri="http://schemas.openxmlformats.org/drawingml/2006/table">
            <a:tbl>
              <a:tblPr/>
              <a:tblGrid>
                <a:gridCol w="4299154"/>
                <a:gridCol w="2406446"/>
              </a:tblGrid>
              <a:tr h="44631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Munaku's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Incremental bid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463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Historical cost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210,000,000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63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Economic mark up 30%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63,000,000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63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Expected cost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273,000,000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63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Margin 30%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81,900,000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63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Price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354,900,000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631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Rounded up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355,000,000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2kms Zero Based Budget 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DC1A-6076-470E-A137-DD427C2F0BEE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"/>
            <a:r>
              <a:rPr lang="en-US" dirty="0" smtClean="0"/>
              <a:t>Module 1: Session 6</a:t>
            </a:r>
            <a:endParaRPr lang="en-US" dirty="0" smtClean="0">
              <a:solidFill>
                <a:srgbClr val="000000"/>
              </a:solidFill>
              <a:latin typeface="Calibri"/>
            </a:endParaRPr>
          </a:p>
          <a:p>
            <a:pPr fontAlgn="b"/>
            <a:endParaRPr lang="en-US" dirty="0" smtClean="0">
              <a:solidFill>
                <a:srgbClr val="000000"/>
              </a:solidFill>
              <a:latin typeface="Calibri"/>
            </a:endParaRPr>
          </a:p>
          <a:p>
            <a:pPr fontAlgn="b"/>
            <a:endParaRPr lang="en-US" dirty="0" smtClean="0">
              <a:solidFill>
                <a:srgbClr val="000000"/>
              </a:solidFill>
              <a:latin typeface="Calibri"/>
            </a:endParaRPr>
          </a:p>
          <a:p>
            <a:pPr fontAlgn="b"/>
            <a:endParaRPr lang="en-US" dirty="0" smtClean="0">
              <a:solidFill>
                <a:srgbClr val="000000"/>
              </a:solidFill>
              <a:latin typeface="Calibri"/>
            </a:endParaRPr>
          </a:p>
          <a:p>
            <a:pPr fontAlgn="b"/>
            <a:endParaRPr lang="en-US" dirty="0" smtClean="0">
              <a:solidFill>
                <a:srgbClr val="000000"/>
              </a:solidFill>
              <a:latin typeface="Calibri"/>
            </a:endParaRPr>
          </a:p>
          <a:p>
            <a:pPr fontAlgn="b"/>
            <a:endParaRPr lang="en-US" dirty="0" smtClean="0">
              <a:solidFill>
                <a:srgbClr val="000000"/>
              </a:solidFill>
              <a:latin typeface="Calibri"/>
            </a:endParaRPr>
          </a:p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idx="4294967295"/>
          </p:nvPr>
        </p:nvGraphicFramePr>
        <p:xfrm>
          <a:off x="762000" y="1676400"/>
          <a:ext cx="8222614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24400"/>
                <a:gridCol w="1018464"/>
                <a:gridCol w="1239875"/>
                <a:gridCol w="1239875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Ideal Zero Based Budget bid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Item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cost per unit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Quantity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Cost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Materials: Gravel in tonnes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5,000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20,000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100,000,000 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Machine hire in hours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400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200,000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80,000,000 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Fuel for machines in lts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40,000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3,000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120,000,000 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Direct labour (man days)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900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10,000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9,000,000 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Supervision (man months)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500,000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2,000,000 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cost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311,000,000 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Margin 30%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93,300,000 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Bid price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404,300,000 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Costs underestimated by 14% and bid price understated by 12%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Variances  and persons responsible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E62F1-CA4F-4301-9B3C-3C648FBD5A9C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04801" y="2000250"/>
          <a:ext cx="8000999" cy="4011930"/>
        </p:xfrm>
        <a:graphic>
          <a:graphicData uri="http://schemas.openxmlformats.org/drawingml/2006/table">
            <a:tbl>
              <a:tblPr/>
              <a:tblGrid>
                <a:gridCol w="1935024"/>
                <a:gridCol w="1565413"/>
                <a:gridCol w="1543671"/>
                <a:gridCol w="1509091"/>
                <a:gridCol w="1447800"/>
              </a:tblGrid>
              <a:tr h="262890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Usage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Price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Efficiency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890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8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Gravel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(100,000,000)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20,000,000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(80,000,000)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8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Machine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       16,000,000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16,000,000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8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Fuel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(18,000,000)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(5,700,000)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24,000,000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8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Labour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(7,500,000)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(6,000,000)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(13,500,000)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8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cost variance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(118,000,000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Calibri"/>
                        </a:rPr>
                        <a:t>         6,800,000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10,000,000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(77,200,000)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Budgeted profit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93,300,000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8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Actual profit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16,100,000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890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Responsibility for variance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89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Variance due to  machine operator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       </a:t>
                      </a:r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40,000,000 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89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Variancence due to  Purchaser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6,800,000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04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Variance due to supervisors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(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124,000,000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8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Total profit variance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(77,200,000)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890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828800"/>
            <a:ext cx="7408333" cy="4297363"/>
          </a:xfrm>
        </p:spPr>
        <p:txBody>
          <a:bodyPr>
            <a:normAutofit/>
          </a:bodyPr>
          <a:lstStyle/>
          <a:p>
            <a:pPr lvl="1"/>
            <a:r>
              <a:rPr lang="en-GB" noProof="0" dirty="0" smtClean="0">
                <a:latin typeface="Arial" pitchFamily="34" charset="0"/>
                <a:cs typeface="Arial" pitchFamily="34" charset="0"/>
              </a:rPr>
              <a:t>Introduce the concept of budgetary planning and control</a:t>
            </a:r>
          </a:p>
          <a:p>
            <a:pPr lvl="1"/>
            <a:r>
              <a:rPr lang="en-GB" noProof="0" dirty="0" smtClean="0">
                <a:latin typeface="Arial" pitchFamily="34" charset="0"/>
                <a:cs typeface="Arial" pitchFamily="34" charset="0"/>
              </a:rPr>
              <a:t>Influence attitudes from incremental to zero or activity based budgeting.</a:t>
            </a:r>
          </a:p>
          <a:p>
            <a:pPr lvl="1"/>
            <a:r>
              <a:rPr lang="en-GB" noProof="0" dirty="0" smtClean="0">
                <a:latin typeface="Arial" pitchFamily="34" charset="0"/>
                <a:cs typeface="Arial" pitchFamily="34" charset="0"/>
              </a:rPr>
              <a:t>Demonstrate the basic application of variances and variance analysis e.g. Total, usage, efficiency and price variances. </a:t>
            </a:r>
          </a:p>
          <a:p>
            <a:pPr lvl="1"/>
            <a:r>
              <a:rPr lang="en-GB" noProof="0" dirty="0" smtClean="0">
                <a:latin typeface="Arial" pitchFamily="34" charset="0"/>
                <a:cs typeface="Arial" pitchFamily="34" charset="0"/>
              </a:rPr>
              <a:t>Introduce the value for money concept</a:t>
            </a:r>
          </a:p>
          <a:p>
            <a:pPr lvl="1"/>
            <a:r>
              <a:rPr lang="en-GB" noProof="0" dirty="0" smtClean="0">
                <a:latin typeface="Arial" pitchFamily="34" charset="0"/>
                <a:cs typeface="Arial" pitchFamily="34" charset="0"/>
              </a:rPr>
              <a:t>Indicate the common taxes that affect financial planning of contractors.  </a:t>
            </a:r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210A7-3F27-42FF-9D62-B9FCF1C01FF2}" type="datetime1">
              <a:rPr lang="en-US" smtClean="0"/>
              <a:pPr/>
              <a:t>8/1/12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1: Session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>
                <a:latin typeface="Arial" pitchFamily="34" charset="0"/>
                <a:cs typeface="Arial" pitchFamily="34" charset="0"/>
              </a:rPr>
              <a:t/>
            </a:r>
            <a:br>
              <a:rPr lang="en-GB" noProof="0" smtClean="0">
                <a:latin typeface="Arial" pitchFamily="34" charset="0"/>
                <a:cs typeface="Arial" pitchFamily="34" charset="0"/>
              </a:rPr>
            </a:br>
            <a:r>
              <a:rPr lang="en-GB" noProof="0" smtClean="0">
                <a:latin typeface="Arial" pitchFamily="34" charset="0"/>
                <a:cs typeface="Arial" pitchFamily="34" charset="0"/>
              </a:rPr>
              <a:t>Purpose of the Session</a:t>
            </a:r>
            <a:endParaRPr lang="en-GB" noProof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752600"/>
            <a:ext cx="7408333" cy="4373563"/>
          </a:xfrm>
        </p:spPr>
        <p:txBody>
          <a:bodyPr>
            <a:normAutofit/>
          </a:bodyPr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A budget is a management tool to guide and control performance. 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All activities of the business should be budgeted for and monitored. 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During tendering the cost budget is a useful tool to guide tender bidding prices. 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A budget, once approved, serves as a yardstick against which performance may be measured.</a:t>
            </a:r>
          </a:p>
          <a:p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8453E-D03E-419F-AE5F-4D3A9868B80C}" type="datetime1">
              <a:rPr lang="en-US" smtClean="0"/>
              <a:pPr/>
              <a:t>8/1/12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1: Session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noProof="0" smtClean="0">
                <a:latin typeface="Arial" pitchFamily="34" charset="0"/>
                <a:cs typeface="Arial" pitchFamily="34" charset="0"/>
              </a:rPr>
              <a:t/>
            </a:r>
            <a:br>
              <a:rPr lang="en-GB" noProof="0" smtClean="0">
                <a:latin typeface="Arial" pitchFamily="34" charset="0"/>
                <a:cs typeface="Arial" pitchFamily="34" charset="0"/>
              </a:rPr>
            </a:br>
            <a:r>
              <a:rPr lang="en-GB" noProof="0" smtClean="0">
                <a:latin typeface="Arial" pitchFamily="34" charset="0"/>
                <a:cs typeface="Arial" pitchFamily="34" charset="0"/>
              </a:rPr>
              <a:t>What is a budget </a:t>
            </a:r>
            <a:endParaRPr lang="en-GB" noProof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828800"/>
            <a:ext cx="7408333" cy="4297363"/>
          </a:xfrm>
        </p:spPr>
        <p:txBody>
          <a:bodyPr>
            <a:normAutofit/>
          </a:bodyPr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The budgetary control process operates by comparing actual to planned performance and</a:t>
            </a:r>
          </a:p>
          <a:p>
            <a:pPr lvl="1"/>
            <a:r>
              <a:rPr lang="en-GB" noProof="0" dirty="0" smtClean="0">
                <a:latin typeface="Arial" pitchFamily="34" charset="0"/>
                <a:cs typeface="Arial" pitchFamily="34" charset="0"/>
              </a:rPr>
              <a:t>Determining the </a:t>
            </a:r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variances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 and their effect on results </a:t>
            </a:r>
          </a:p>
          <a:p>
            <a:pPr lvl="1"/>
            <a:r>
              <a:rPr lang="en-GB" noProof="0" dirty="0" smtClean="0">
                <a:latin typeface="Arial" pitchFamily="34" charset="0"/>
                <a:cs typeface="Arial" pitchFamily="34" charset="0"/>
              </a:rPr>
              <a:t>Interpreting the cause,</a:t>
            </a:r>
          </a:p>
          <a:p>
            <a:pPr lvl="1"/>
            <a:r>
              <a:rPr lang="en-GB" noProof="0" dirty="0" smtClean="0">
                <a:latin typeface="Arial" pitchFamily="34" charset="0"/>
                <a:cs typeface="Arial" pitchFamily="34" charset="0"/>
              </a:rPr>
              <a:t>Identifying responsibility for them.</a:t>
            </a:r>
          </a:p>
          <a:p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Variance analysis 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helps to inform future actions and decisions e.g. future bids, remedial action, investigation etc.</a:t>
            </a:r>
          </a:p>
          <a:p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E62F1-CA4F-4301-9B3C-3C648FBD5A9C}" type="datetime1">
              <a:rPr lang="en-US" smtClean="0"/>
              <a:pPr/>
              <a:t>8/1/12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1: Session 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>
                <a:latin typeface="Arial" pitchFamily="34" charset="0"/>
                <a:cs typeface="Arial" pitchFamily="34" charset="0"/>
              </a:rPr>
              <a:t/>
            </a:r>
            <a:br>
              <a:rPr lang="en-GB" noProof="0" smtClean="0">
                <a:latin typeface="Arial" pitchFamily="34" charset="0"/>
                <a:cs typeface="Arial" pitchFamily="34" charset="0"/>
              </a:rPr>
            </a:br>
            <a:r>
              <a:rPr lang="en-GB" noProof="0" smtClean="0">
                <a:latin typeface="Arial" pitchFamily="34" charset="0"/>
                <a:cs typeface="Arial" pitchFamily="34" charset="0"/>
              </a:rPr>
              <a:t>Budgetary Control</a:t>
            </a:r>
            <a:endParaRPr lang="en-GB" noProof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3285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/>
          </a:bodyPr>
          <a:lstStyle/>
          <a:p>
            <a:r>
              <a:rPr lang="en-GB" noProof="0" smtClean="0">
                <a:latin typeface="Arial" pitchFamily="34" charset="0"/>
                <a:cs typeface="Arial" pitchFamily="34" charset="0"/>
              </a:rPr>
              <a:t>Incremental Budgeting (IB) uses historical figures and apply a margin for volume and inflationary adjustments.</a:t>
            </a:r>
          </a:p>
          <a:p>
            <a:endParaRPr lang="en-GB" noProof="0" smtClean="0">
              <a:latin typeface="Arial" pitchFamily="34" charset="0"/>
              <a:cs typeface="Arial" pitchFamily="34" charset="0"/>
            </a:endParaRPr>
          </a:p>
          <a:p>
            <a:r>
              <a:rPr lang="en-GB" noProof="0" smtClean="0">
                <a:latin typeface="Arial" pitchFamily="34" charset="0"/>
                <a:cs typeface="Arial" pitchFamily="34" charset="0"/>
              </a:rPr>
              <a:t>Zero Based Budgeting (ZBB) builds up the cost from the basic elements that make up the task. The cost budget should best be built up from the quantity surveyors’ estimates.</a:t>
            </a:r>
          </a:p>
          <a:p>
            <a:endParaRPr lang="en-GB" noProof="0" smtClean="0">
              <a:latin typeface="Arial" pitchFamily="34" charset="0"/>
              <a:cs typeface="Arial" pitchFamily="34" charset="0"/>
            </a:endParaRPr>
          </a:p>
          <a:p>
            <a:r>
              <a:rPr lang="en-GB" noProof="0" smtClean="0">
                <a:latin typeface="Arial" pitchFamily="34" charset="0"/>
                <a:cs typeface="Arial" pitchFamily="34" charset="0"/>
              </a:rPr>
              <a:t>Activity Based Budgeting (ABB) builds up the budget based on activities that are to be performed and for each task identify the input, output, cost and outcome.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4741-1556-4581-A3A1-03149D2B8451}" type="datetime1">
              <a:rPr lang="en-US" smtClean="0"/>
              <a:pPr/>
              <a:t>8/1/12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1: Session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>
                <a:latin typeface="Arial" pitchFamily="34" charset="0"/>
                <a:cs typeface="Arial" pitchFamily="34" charset="0"/>
              </a:rPr>
              <a:t/>
            </a:r>
            <a:br>
              <a:rPr lang="en-GB" noProof="0" smtClean="0">
                <a:latin typeface="Arial" pitchFamily="34" charset="0"/>
                <a:cs typeface="Arial" pitchFamily="34" charset="0"/>
              </a:rPr>
            </a:br>
            <a:r>
              <a:rPr lang="en-GB" noProof="0" smtClean="0">
                <a:latin typeface="Arial" pitchFamily="34" charset="0"/>
                <a:cs typeface="Arial" pitchFamily="34" charset="0"/>
              </a:rPr>
              <a:t>Approach to budgeting</a:t>
            </a:r>
            <a:endParaRPr lang="en-GB" noProof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905000"/>
            <a:ext cx="7408333" cy="4221163"/>
          </a:xfrm>
        </p:spPr>
        <p:txBody>
          <a:bodyPr>
            <a:normAutofit/>
          </a:bodyPr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Total variance is the difference between budgeted and actual expenditure </a:t>
            </a:r>
          </a:p>
          <a:p>
            <a:pPr lvl="1"/>
            <a:r>
              <a:rPr lang="en-GB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(Budgeted cost less actual cost)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Material usage variance is the difference in the quantity of materials used at the budgeted price</a:t>
            </a:r>
          </a:p>
          <a:p>
            <a:pPr lvl="1"/>
            <a:r>
              <a:rPr lang="en-GB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=(budgeted quantity less actual quantity )x the budgeted price.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E4CDB-4C35-4D1C-A93C-DD4328B8D759}" type="datetime1">
              <a:rPr lang="en-US" smtClean="0"/>
              <a:pPr/>
              <a:t>8/1/12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1: Session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smtClean="0">
                <a:latin typeface="Arial" pitchFamily="34" charset="0"/>
                <a:cs typeface="Arial" pitchFamily="34" charset="0"/>
              </a:rPr>
              <a:t/>
            </a:r>
            <a:br>
              <a:rPr lang="en-GB" noProof="0" smtClean="0">
                <a:latin typeface="Arial" pitchFamily="34" charset="0"/>
                <a:cs typeface="Arial" pitchFamily="34" charset="0"/>
              </a:rPr>
            </a:br>
            <a:r>
              <a:rPr lang="en-GB" noProof="0" smtClean="0">
                <a:latin typeface="Arial" pitchFamily="34" charset="0"/>
                <a:cs typeface="Arial" pitchFamily="34" charset="0"/>
              </a:rPr>
              <a:t>Typical variances in </a:t>
            </a:r>
            <a:br>
              <a:rPr lang="en-GB" noProof="0" smtClean="0">
                <a:latin typeface="Arial" pitchFamily="34" charset="0"/>
                <a:cs typeface="Arial" pitchFamily="34" charset="0"/>
              </a:rPr>
            </a:br>
            <a:r>
              <a:rPr lang="en-GB" noProof="0" smtClean="0">
                <a:latin typeface="Arial" pitchFamily="34" charset="0"/>
                <a:cs typeface="Arial" pitchFamily="34" charset="0"/>
              </a:rPr>
              <a:t>Road Construction</a:t>
            </a:r>
            <a:endParaRPr lang="en-GB" noProof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981200"/>
            <a:ext cx="7408333" cy="4144963"/>
          </a:xfrm>
        </p:spPr>
        <p:txBody>
          <a:bodyPr>
            <a:normAutofit fontScale="92500"/>
          </a:bodyPr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Material price variance is the difference in price of the actual quantity used</a:t>
            </a:r>
          </a:p>
          <a:p>
            <a:pPr lvl="1"/>
            <a:r>
              <a:rPr lang="en-GB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=(budgeted price less actual price) X the actual quantity.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Labour or machine efficiency variance is the difference in labour or machine time at the budgeted rate</a:t>
            </a:r>
          </a:p>
          <a:p>
            <a:pPr lvl="1"/>
            <a:r>
              <a:rPr lang="en-GB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=( budgeted time less actual time) X budgeted rate/price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Labour or machine rate variance </a:t>
            </a:r>
          </a:p>
          <a:p>
            <a:pPr lvl="1"/>
            <a:r>
              <a:rPr lang="en-GB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=(the budgeted rate or price less the actual rate) X the actual hours taken.</a:t>
            </a:r>
            <a:endParaRPr lang="en-GB" noProof="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B3B1F-8493-4F6D-899C-059364095065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noProof="0" smtClean="0">
                <a:latin typeface="Arial" pitchFamily="34" charset="0"/>
                <a:cs typeface="Arial" pitchFamily="34" charset="0"/>
              </a:rPr>
              <a:t/>
            </a:r>
            <a:br>
              <a:rPr lang="en-GB" noProof="0" smtClean="0">
                <a:latin typeface="Arial" pitchFamily="34" charset="0"/>
                <a:cs typeface="Arial" pitchFamily="34" charset="0"/>
              </a:rPr>
            </a:br>
            <a:r>
              <a:rPr lang="en-GB" noProof="0" smtClean="0">
                <a:latin typeface="Arial" pitchFamily="34" charset="0"/>
                <a:cs typeface="Arial" pitchFamily="34" charset="0"/>
              </a:rPr>
              <a:t>Typical variances in road construction</a:t>
            </a:r>
            <a:endParaRPr lang="en-GB" noProof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828800"/>
            <a:ext cx="7408333" cy="4297363"/>
          </a:xfrm>
        </p:spPr>
        <p:txBody>
          <a:bodyPr>
            <a:noAutofit/>
          </a:bodyPr>
          <a:lstStyle/>
          <a:p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It is important to investigate causes and persons responsible for variances.</a:t>
            </a:r>
          </a:p>
          <a:p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Purchasers are usually responsible for price related variances and at times usage if the materials are not of the expected quality</a:t>
            </a:r>
          </a:p>
          <a:p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Supervisors are usually responsible for usage and efficiency variances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2C66D-DFDF-4974-88AA-6BBC954CB033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>
                <a:latin typeface="Arial" pitchFamily="34" charset="0"/>
                <a:cs typeface="Arial" pitchFamily="34" charset="0"/>
              </a:rPr>
              <a:t/>
            </a:r>
            <a:br>
              <a:rPr lang="en-GB" noProof="0" smtClean="0">
                <a:latin typeface="Arial" pitchFamily="34" charset="0"/>
                <a:cs typeface="Arial" pitchFamily="34" charset="0"/>
              </a:rPr>
            </a:br>
            <a:r>
              <a:rPr lang="en-GB" noProof="0" smtClean="0">
                <a:latin typeface="Arial" pitchFamily="34" charset="0"/>
                <a:cs typeface="Arial" pitchFamily="34" charset="0"/>
              </a:rPr>
              <a:t>Responsibility for variances</a:t>
            </a:r>
            <a:endParaRPr lang="en-GB" noProof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05000"/>
            <a:ext cx="7408333" cy="4221163"/>
          </a:xfrm>
        </p:spPr>
        <p:txBody>
          <a:bodyPr/>
          <a:lstStyle/>
          <a:p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Machine operators could be responsible for machine efficiency variances. However those responsible to hire or to train machine operators or to train staff could also be responsible for efficiency rates.</a:t>
            </a:r>
          </a:p>
          <a:p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Persons responsible for maintenance of equipment could cause machine efficiency variances.</a:t>
            </a:r>
          </a:p>
          <a:p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E62F1-CA4F-4301-9B3C-3C648FBD5A9C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>
                <a:latin typeface="Arial" pitchFamily="34" charset="0"/>
                <a:cs typeface="Arial" pitchFamily="34" charset="0"/>
              </a:rPr>
              <a:t/>
            </a:r>
            <a:br>
              <a:rPr lang="en-GB" noProof="0" smtClean="0">
                <a:latin typeface="Arial" pitchFamily="34" charset="0"/>
                <a:cs typeface="Arial" pitchFamily="34" charset="0"/>
              </a:rPr>
            </a:br>
            <a:r>
              <a:rPr lang="en-GB" noProof="0" smtClean="0">
                <a:latin typeface="Arial" pitchFamily="34" charset="0"/>
                <a:cs typeface="Arial" pitchFamily="34" charset="0"/>
              </a:rPr>
              <a:t>Responsibility for variances</a:t>
            </a:r>
            <a:endParaRPr lang="en-GB" noProof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0567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7FBBE45A02FF43B2DB012F633F9BF5" ma:contentTypeVersion="0" ma:contentTypeDescription="Create a new document." ma:contentTypeScope="" ma:versionID="1cd96de4538a9ea783765af400c6966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da0bab1e00c84e9291a2a9b340ddbc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26AA937-C4D8-43FF-870A-FEE3A925233C}"/>
</file>

<file path=customXml/itemProps2.xml><?xml version="1.0" encoding="utf-8"?>
<ds:datastoreItem xmlns:ds="http://schemas.openxmlformats.org/officeDocument/2006/customXml" ds:itemID="{F1615A43-D72F-46F7-8BF3-029B53222195}"/>
</file>

<file path=customXml/itemProps3.xml><?xml version="1.0" encoding="utf-8"?>
<ds:datastoreItem xmlns:ds="http://schemas.openxmlformats.org/officeDocument/2006/customXml" ds:itemID="{CFF0E3FC-23D3-453D-849F-09D067EC7C8B}"/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970</TotalTime>
  <Words>1192</Words>
  <Application>Microsoft Office PowerPoint</Application>
  <PresentationFormat>On-screen Show (4:3)</PresentationFormat>
  <Paragraphs>232</Paragraphs>
  <Slides>17</Slides>
  <Notes>5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Waveform</vt:lpstr>
      <vt:lpstr>Module 1: Session 6</vt:lpstr>
      <vt:lpstr> Purpose of the Session</vt:lpstr>
      <vt:lpstr> What is a budget </vt:lpstr>
      <vt:lpstr> Budgetary Control</vt:lpstr>
      <vt:lpstr> Approach to budgeting</vt:lpstr>
      <vt:lpstr> Typical variances in  Road Construction</vt:lpstr>
      <vt:lpstr> Typical variances in road construction</vt:lpstr>
      <vt:lpstr> Responsibility for variances</vt:lpstr>
      <vt:lpstr> Responsibility for variances</vt:lpstr>
      <vt:lpstr> Value for Money Concept (VfM)</vt:lpstr>
      <vt:lpstr> Value for money consciousness</vt:lpstr>
      <vt:lpstr>  Common taxes and statutory obligations that affect costs</vt:lpstr>
      <vt:lpstr>Group assignment</vt:lpstr>
      <vt:lpstr>END</vt:lpstr>
      <vt:lpstr>2kms incremental budget</vt:lpstr>
      <vt:lpstr>2kms Zero Based Budget </vt:lpstr>
      <vt:lpstr>Variances  and persons responsible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Ssemmanda</dc:creator>
  <cp:keywords>TRT008</cp:keywords>
  <cp:lastModifiedBy>Patrick Griffith</cp:lastModifiedBy>
  <cp:revision>94</cp:revision>
  <dcterms:created xsi:type="dcterms:W3CDTF">2012-08-01T17:20:09Z</dcterms:created>
  <dcterms:modified xsi:type="dcterms:W3CDTF">2012-08-01T17:21:05Z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0x010100DA7FBBE45A02FF43B2DB012F633F9BF5</vt:lpwstr>
  </property>
</Properties>
</file>