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9" r:id="rId4"/>
    <p:sldId id="272" r:id="rId5"/>
    <p:sldId id="261" r:id="rId6"/>
    <p:sldId id="260" r:id="rId7"/>
    <p:sldId id="263" r:id="rId8"/>
    <p:sldId id="264" r:id="rId9"/>
    <p:sldId id="265" r:id="rId10"/>
    <p:sldId id="266" r:id="rId11"/>
    <p:sldId id="268" r:id="rId12"/>
    <p:sldId id="270" r:id="rId13"/>
    <p:sldId id="271" r:id="rId14"/>
    <p:sldId id="258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12" clrIdx="0"/>
  <p:cmAuthor id="1" name="Ssemmanda" initials="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592" autoAdjust="0"/>
    <p:restoredTop sz="94708" autoAdjust="0"/>
  </p:normalViewPr>
  <p:slideViewPr>
    <p:cSldViewPr>
      <p:cViewPr varScale="1">
        <p:scale>
          <a:sx n="97" d="100"/>
          <a:sy n="97" d="100"/>
        </p:scale>
        <p:origin x="-2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26" Type="http://schemas.openxmlformats.org/officeDocument/2006/relationships/customXml" Target="../customXml/item3.xml"/><Relationship Id="rId2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5" Type="http://schemas.openxmlformats.org/officeDocument/2006/relationships/customXml" Target="../customXml/item2.xml"/><Relationship Id="rId20" Type="http://schemas.openxmlformats.org/officeDocument/2006/relationships/presProps" Target="pres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1.xml"/><Relationship Id="rId23" Type="http://schemas.openxmlformats.org/officeDocument/2006/relationships/tableStyles" Target="tableStyle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9" Type="http://schemas.openxmlformats.org/officeDocument/2006/relationships/slide" Target="slides/slide8.xml"/><Relationship Id="rId22" Type="http://schemas.openxmlformats.org/officeDocument/2006/relationships/theme" Target="theme/theme1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7AC2B-8649-40CE-BBFF-96DB6D09096E}" type="datetimeFigureOut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BD116-CE00-420A-B88F-B7CCFD49AD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2688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BD116-CE00-420A-B88F-B7CCFD49ADC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52400" y="123234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7912-CB95-411C-A8AE-8226F9633450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4684" y="123234"/>
            <a:ext cx="2689860" cy="616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286" y="123234"/>
            <a:ext cx="13716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4011-38E2-452D-B67C-30A1976FD814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DF2F-85AA-4092-8DA0-34E4ABA16D82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3D094-E419-49FE-A983-8C3B751B0DD4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"/>
            <a:ext cx="2689860" cy="616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CE71-5BFF-4A61-B335-07692A444A68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DF6BC-8E0D-4DA6-9864-B0DA63C3D108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9327-9BCA-4B2E-AE5E-73F5543D9FB3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4907-25C5-417D-82D5-036758AFE683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5A16-4853-47BC-882C-B47EB30BB3CE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0EAF-1DC3-45EF-A677-87390078576D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C76B-0D7F-4E78-8D8B-A56C8AFC19C2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7002FAB-5896-43C9-8055-DEDDF006332E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Module 1: Session 9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>Financing Road Construction Business</a:t>
            </a:r>
            <a:endParaRPr lang="en-GB" sz="40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C95F-9857-48A9-8D22-234C5DA38A3C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39552" y="2667000"/>
          <a:ext cx="8223448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048"/>
                <a:gridCol w="25146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Total capital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150m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150m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150m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Equity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150m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100m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50m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Gearing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Zero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Low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high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Gearing  Ratio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1:0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2:1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1:2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Actual profit after tax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31.5m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24.5m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17.5m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ROI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21%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24.5%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35%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BFC0-9ABB-46E7-BB3C-BD0A86AE2047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80120"/>
          </a:xfrm>
        </p:spPr>
        <p:txBody>
          <a:bodyPr>
            <a:noAutofit/>
          </a:bodyPr>
          <a:lstStyle/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200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Impact of gearing on</a:t>
            </a:r>
            <a:br>
              <a:rPr lang="en-GB" sz="36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 Return on shs 150m Investment</a:t>
            </a:r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200" noProof="0" dirty="0" smtClean="0">
                <a:latin typeface="Arial" pitchFamily="34" charset="0"/>
                <a:cs typeface="Arial" pitchFamily="34" charset="0"/>
              </a:rPr>
            </a:br>
            <a:endParaRPr lang="en-GB" sz="3200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33400" y="2667000"/>
          <a:ext cx="82296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676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Gearing 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1:0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2:1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1:2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Profit before 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Profit after 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</a:t>
                      </a:r>
                      <a:endParaRPr lang="en-US" dirty="0"/>
                    </a:p>
                  </a:txBody>
                  <a:tcPr/>
                </a:tc>
              </a:tr>
              <a:tr h="289559">
                <a:tc>
                  <a:txBody>
                    <a:bodyPr/>
                    <a:lstStyle/>
                    <a:p>
                      <a:r>
                        <a:rPr lang="en-US" dirty="0" smtClean="0"/>
                        <a:t>Profit after taxation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3.5m</a:t>
                      </a:r>
                      <a:endParaRPr lang="en-US" dirty="0"/>
                    </a:p>
                  </a:txBody>
                  <a:tcPr/>
                </a:tc>
              </a:tr>
              <a:tr h="289559">
                <a:tc>
                  <a:txBody>
                    <a:bodyPr/>
                    <a:lstStyle/>
                    <a:p>
                      <a:r>
                        <a:rPr lang="en-US" dirty="0" smtClean="0"/>
                        <a:t>ROI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11.6%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10.5%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7%</a:t>
                      </a:r>
                      <a:endParaRPr lang="en-US" b="1" dirty="0"/>
                    </a:p>
                  </a:txBody>
                  <a:tcPr/>
                </a:tc>
              </a:tr>
              <a:tr h="289559">
                <a:tc>
                  <a:txBody>
                    <a:bodyPr/>
                    <a:lstStyle/>
                    <a:p>
                      <a:r>
                        <a:rPr lang="en-US" dirty="0" smtClean="0"/>
                        <a:t>ROI before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</a:tr>
              <a:tr h="28955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drop in  profitability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44.4%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57%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C974-A996-4BB2-A02E-2ABE72F38E3B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GB" sz="4000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Impact of gearing </a:t>
            </a:r>
            <a:br>
              <a:rPr lang="en-GB" sz="3600" b="1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GB" sz="3600" b="1" noProof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 – profit risk (drop by 44.4% from sh.45m to shs. 25m</a:t>
            </a: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33400" y="2667000"/>
          <a:ext cx="82296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676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Gearing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Zero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Low 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high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Gearing  Ratio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1:0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2:1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1:2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Profit before interest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45m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45m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45m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Interest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15m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30m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Profit after interest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45m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30m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15m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955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Profit after taxation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31.5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21m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10.5m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9559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ROI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21%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21%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21%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955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ROI before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21%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24.5%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35%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9559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drop in  profitability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14.3%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40%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D5F6-1A6C-4287-BD0F-95491EEB36E5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303040"/>
          </a:xfrm>
        </p:spPr>
        <p:txBody>
          <a:bodyPr>
            <a:normAutofit fontScale="90000"/>
          </a:bodyPr>
          <a:lstStyle/>
          <a:p>
            <a:r>
              <a:rPr lang="en-GB" sz="3600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>Impact of gearing on– interest risk  (increase by 50% from 20% to 30%)</a:t>
            </a:r>
            <a:br>
              <a:rPr lang="en-GB" sz="4000" b="1" noProof="0" dirty="0" smtClean="0">
                <a:latin typeface="Arial" pitchFamily="34" charset="0"/>
                <a:cs typeface="Arial" pitchFamily="34" charset="0"/>
              </a:rPr>
            </a:br>
            <a:endParaRPr lang="en-GB" sz="40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lnSpcReduction="10000"/>
          </a:bodyPr>
          <a:lstStyle/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Consider the cost of borrowing</a:t>
            </a:r>
          </a:p>
          <a:p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Consider the  period of repayment 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Consider the ratio of borrowed funds to own funds</a:t>
            </a:r>
          </a:p>
          <a:p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Consider the interest risk 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Consider the profit risk</a:t>
            </a:r>
          </a:p>
          <a:p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Consider the cash flow risk (size and frequency of repayment as well as alternative sources of cash</a:t>
            </a:r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GB" noProof="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D150-D097-4527-AD27-40AC965311E6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>Decision to borrow </a:t>
            </a:r>
            <a:br>
              <a:rPr lang="en-GB" sz="40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>for a project</a:t>
            </a:r>
            <a:endParaRPr lang="en-GB" sz="40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Identify the basic requirements for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to setup a simple gravel road construction unit 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Identify the type of capital needs and possible sources of it for a medium road construction business doing say 24kms.  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Work out the average cost of capital for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. State what capital structure you would chose for his new venture and explain why..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Study the projects available to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and advise whether you would borrow to undertake them and state why. 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Explain why road contractors may find it difficult to obtain adequate funding.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AB18-C9B1-46F8-8F4E-25039AC2E75B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Group assignments</a:t>
            </a:r>
            <a:endParaRPr lang="en-GB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END 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Q&amp;A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7912-CB95-411C-A8AE-8226F9633450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Autofit/>
          </a:bodyPr>
          <a:lstStyle/>
          <a:p>
            <a:pPr lvl="1"/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Recognize the capital needs of a growing construction business</a:t>
            </a:r>
          </a:p>
          <a:p>
            <a:pPr lvl="1"/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Identify alternative means of capitalizing the business</a:t>
            </a:r>
          </a:p>
          <a:p>
            <a:pPr lvl="1"/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Understand gearing effect on risk and profitability</a:t>
            </a:r>
          </a:p>
          <a:p>
            <a:pPr lvl="1"/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Demonstrate the effect of borrowing on profitability</a:t>
            </a:r>
          </a:p>
          <a:p>
            <a:pPr lvl="1"/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Evaluate a borrowing decision to finance a project.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388C-0744-45EC-AA92-87566B45486D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Purpose of Session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Ascertain the targeted capacity say in terms of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kms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per month or year.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Ascertain the common operating costs and the period they are paid for before billing and payment by the client. These may include: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Rent</a:t>
            </a:r>
          </a:p>
          <a:p>
            <a:pPr lvl="1"/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Management expenses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Labour</a:t>
            </a:r>
          </a:p>
          <a:p>
            <a:pPr lvl="1"/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Vehicle running 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Insurance</a:t>
            </a:r>
          </a:p>
          <a:p>
            <a:pPr lvl="1"/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Bidding </a:t>
            </a:r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costs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Materials to be delivered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on site</a:t>
            </a:r>
          </a:p>
          <a:p>
            <a:pPr lvl="1"/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Machine hire and fuel</a:t>
            </a: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F268-44E0-4E4A-8732-B4861B455443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Working Capital Need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If there is an advance payment, it offsets the  working capital needed.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The longer the period before certification and payment the heavier the working capital needed. </a:t>
            </a:r>
          </a:p>
          <a:p>
            <a:pPr>
              <a:buNone/>
            </a:pPr>
            <a:endParaRPr lang="en-GB" sz="28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3D094-E419-49FE-A983-8C3B751B0DD4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Working Capital Need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210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Identify the targeted capacity per month or year.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Identify the required capital items and their cost.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In order to minimize the capital needed ownership of some assets should be avoided.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Items of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heavy equipment constantly used can </a:t>
            </a:r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be funded by leasing e.g. trucks.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Other items that are not frequently used should only be hired.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Sterile assets such as land and buildings should be avoided unless alternatives are not available. </a:t>
            </a:r>
            <a:endParaRPr lang="en-GB" noProof="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E83-2175-471B-BA33-697F9A2B9B85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Plant and Equipment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Share capital: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permanent and non refundable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allows pooling of resources by different parties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Retained profits:</a:t>
            </a:r>
          </a:p>
          <a:p>
            <a:pPr lvl="1"/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could be converted into bonus share capital</a:t>
            </a:r>
          </a:p>
          <a:p>
            <a:pPr lvl="1"/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Is the most common source of capital for growth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Long term borrowing on the stock exchange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Medium term borrowing  by bank loans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Short term borrowing by bank loans, leases or overdraft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Short term borrowing through trade credit</a:t>
            </a: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9A19-E839-49BF-93E5-475FCB222C7F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Sources of capital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Means the combination of equity and debt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Gearing increases financial risk (exposure to and prior charge to profit)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Gearing reduces the cost of capital, therefore increases profitability to shareholders.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The capital structure between debt and equity depends on how risk averse the owners are.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Gearing  has adverse cash flow implications. </a:t>
            </a: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E61E5-C268-4B06-845A-AE2851F1B6D7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Gearing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Effect of debt on return on investment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No gearing</a:t>
            </a:r>
            <a:endParaRPr lang="en-GB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Capital is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150m all equity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Profit before interest  45m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Interest is zero.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Profit after tax is 45x0.7=31.5m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ROI is 31.5/150= 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21%</a:t>
            </a:r>
            <a:endParaRPr lang="en-GB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60033" y="2780928"/>
            <a:ext cx="3168352" cy="639762"/>
          </a:xfrm>
        </p:spPr>
        <p:txBody>
          <a:bodyPr/>
          <a:lstStyle/>
          <a:p>
            <a:pPr algn="ctr"/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Gearing 2:1</a:t>
            </a:r>
            <a:endParaRPr lang="en-GB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Capital is shs150m, equity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. 100m, loan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50m at 20% interest.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Profit before interest 45m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Interest is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10m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Profit after interest 35m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Profit after tax is 35*0.7=24.5m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ROI =24.5/100 = 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24.5%</a:t>
            </a:r>
            <a:endParaRPr lang="en-GB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A9F1-D060-498E-B7F1-9A29524F0335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Effect of gearing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Gearing 2:1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3429000"/>
            <a:ext cx="3820055" cy="26971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Capital is shs150m, equity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 100m, loan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50m at 20% interest.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Profit before interest 45m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Interest is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shs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10m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Profit after interest 35m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Profit after tax is 35*0.7=24.5m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ROI =24.5/100 =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24.5%</a:t>
            </a: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Gearing 1:2</a:t>
            </a:r>
            <a:endParaRPr lang="en-GB" noProof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Capital is shs150m, equity shs50m, loan shs 100m at 20% interest.</a:t>
            </a:r>
          </a:p>
          <a:p>
            <a:r>
              <a:rPr lang="en-GB" b="1" noProof="0" smtClean="0">
                <a:latin typeface="Arial" pitchFamily="34" charset="0"/>
                <a:cs typeface="Arial" pitchFamily="34" charset="0"/>
              </a:rPr>
              <a:t>Profit before interest 45m</a:t>
            </a:r>
          </a:p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Interest is shs 20m</a:t>
            </a:r>
          </a:p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Profit after interest 25m</a:t>
            </a:r>
          </a:p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Profit after tax is 25*0.7=17.5m</a:t>
            </a:r>
          </a:p>
          <a:p>
            <a:r>
              <a:rPr lang="en-GB" noProof="0" smtClean="0">
                <a:latin typeface="Arial" pitchFamily="34" charset="0"/>
                <a:cs typeface="Arial" pitchFamily="34" charset="0"/>
              </a:rPr>
              <a:t>ROI =17.5/50 = </a:t>
            </a:r>
            <a:r>
              <a:rPr lang="en-GB" b="1" noProof="0" smtClean="0">
                <a:latin typeface="Arial" pitchFamily="34" charset="0"/>
                <a:cs typeface="Arial" pitchFamily="34" charset="0"/>
              </a:rPr>
              <a:t>35.0%</a:t>
            </a:r>
            <a:endParaRPr lang="en-GB" b="1" noProof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B9C9-C6AD-4509-84A6-13A67ADBB68E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466A1C-55D5-4B9F-9990-705ACF15F20B}"/>
</file>

<file path=customXml/itemProps2.xml><?xml version="1.0" encoding="utf-8"?>
<ds:datastoreItem xmlns:ds="http://schemas.openxmlformats.org/officeDocument/2006/customXml" ds:itemID="{372A5A16-02A7-4FD5-894D-C665E33C4801}"/>
</file>

<file path=customXml/itemProps3.xml><?xml version="1.0" encoding="utf-8"?>
<ds:datastoreItem xmlns:ds="http://schemas.openxmlformats.org/officeDocument/2006/customXml" ds:itemID="{5859B125-A994-4175-BE06-DE82280FEF11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838</TotalTime>
  <Words>1011</Words>
  <Application>Microsoft Office PowerPoint</Application>
  <PresentationFormat>On-screen Show (4:3)</PresentationFormat>
  <Paragraphs>235</Paragraphs>
  <Slides>15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Module 1: Session 9</vt:lpstr>
      <vt:lpstr>Purpose of Session</vt:lpstr>
      <vt:lpstr> Working Capital Need</vt:lpstr>
      <vt:lpstr>Working Capital Need</vt:lpstr>
      <vt:lpstr>Plant and Equipment</vt:lpstr>
      <vt:lpstr>Sources of capital</vt:lpstr>
      <vt:lpstr>Gearing</vt:lpstr>
      <vt:lpstr>Effect of debt on return on investment</vt:lpstr>
      <vt:lpstr>Effect of gearing</vt:lpstr>
      <vt:lpstr> Impact of gearing on  Return on shs 150m Investment </vt:lpstr>
      <vt:lpstr> Impact of gearing  on – profit risk (drop by 44.4% from sh.45m to shs. 25m)  </vt:lpstr>
      <vt:lpstr> Impact of gearing on– interest risk  (increase by 50% from 20% to 30%) </vt:lpstr>
      <vt:lpstr> Decision to borrow  for a project</vt:lpstr>
      <vt:lpstr>Group assignments</vt:lpstr>
      <vt:lpstr>END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Financial and Business Management for Road Contractors</dc:title>
  <dc:creator>Ssemmanda</dc:creator>
  <cp:keywords>TRT008</cp:keywords>
  <cp:lastModifiedBy>Patrick Griffith</cp:lastModifiedBy>
  <cp:revision>67</cp:revision>
  <dcterms:created xsi:type="dcterms:W3CDTF">2012-08-01T17:29:19Z</dcterms:created>
  <dcterms:modified xsi:type="dcterms:W3CDTF">2012-08-01T17:30:54Z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