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Default Extension="jpeg" ContentType="image/jpe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comments/comment1.xml" ContentType="application/vnd.openxmlformats-officedocument.presentationml.comments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60" r:id="rId1"/>
  </p:sldMasterIdLst>
  <p:notesMasterIdLst>
    <p:notesMasterId r:id="rId17"/>
  </p:notesMasterIdLst>
  <p:sldIdLst>
    <p:sldId id="256" r:id="rId2"/>
    <p:sldId id="293" r:id="rId3"/>
    <p:sldId id="294" r:id="rId4"/>
    <p:sldId id="282" r:id="rId5"/>
    <p:sldId id="259" r:id="rId6"/>
    <p:sldId id="295" r:id="rId7"/>
    <p:sldId id="287" r:id="rId8"/>
    <p:sldId id="285" r:id="rId9"/>
    <p:sldId id="288" r:id="rId10"/>
    <p:sldId id="286" r:id="rId11"/>
    <p:sldId id="289" r:id="rId12"/>
    <p:sldId id="291" r:id="rId13"/>
    <p:sldId id="292" r:id="rId14"/>
    <p:sldId id="280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Patrick Griffith" initials="PG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 horzBarState="maximized">
    <p:restoredLeft sz="15606" autoAdjust="0"/>
    <p:restoredTop sz="94624" autoAdjust="0"/>
  </p:normalViewPr>
  <p:slideViewPr>
    <p:cSldViewPr>
      <p:cViewPr>
        <p:scale>
          <a:sx n="100" d="100"/>
          <a:sy n="100" d="100"/>
        </p:scale>
        <p:origin x="-152" y="-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6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26" Type="http://schemas.openxmlformats.org/officeDocument/2006/relationships/customXml" Target="../customXml/item3.xml"/><Relationship Id="rId2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5" Type="http://schemas.openxmlformats.org/officeDocument/2006/relationships/customXml" Target="../customXml/item2.xml"/><Relationship Id="rId20" Type="http://schemas.openxmlformats.org/officeDocument/2006/relationships/presProps" Target="presProps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customXml" Target="../customXml/item1.xml"/><Relationship Id="rId23" Type="http://schemas.openxmlformats.org/officeDocument/2006/relationships/tableStyles" Target="tableStyles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9" Type="http://schemas.openxmlformats.org/officeDocument/2006/relationships/slide" Target="slides/slide8.xml"/><Relationship Id="rId22" Type="http://schemas.openxmlformats.org/officeDocument/2006/relationships/theme" Target="theme/theme1.xml"/><Relationship Id="rId14" Type="http://schemas.openxmlformats.org/officeDocument/2006/relationships/slide" Target="slides/slide13.xml"/><Relationship Id="rId4" Type="http://schemas.openxmlformats.org/officeDocument/2006/relationships/slide" Target="slides/slide3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 authorId="0" dt="2012-06-25T15:59:54.665" idx="8">
    <p:pos x="10" y="10"/>
    <p:text>Same comment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720FF-160F-4255-9184-A76846C2FF5F}" type="datetimeFigureOut">
              <a:rPr lang="en-US" smtClean="0"/>
              <a:pPr/>
              <a:t>8/2/12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D8D6CA-9DC8-4A3B-8A0B-EE736B84DE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90129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w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94ACA-5607-4C43-84F0-FE28D1637102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5969" y="228600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1665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BD651-DD47-4896-AA8F-1D43371549C3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F6CE-5B3D-401B-926E-C1069797143C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D433-CEF7-4264-AA4A-BE5417AE916B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BA03-5B80-443D-99B1-2F3BF1A05D35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7535C-C3CB-43B1-BF34-8C5FFD5A09F6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13021-F09A-4018-AA8F-08CBAEE2046D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3337F-5A87-44F0-8DF5-19DC67F64E8F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D3523-066B-401F-BFA7-7E614395E773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0380-FAD5-44C3-94E5-BA3A6B03DF23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02FDD-DCF8-4B1A-856E-526728C1C3F6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EE381E4-A2E8-46D4-946B-6831A4B74C45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Module 2: Session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1C54FBE-5622-4F8E-AC19-EEDE135F74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Module Two</a:t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>session one 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015999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Entrepreneurship  Development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133600"/>
            <a:ext cx="7408333" cy="3992563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Initiative: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Foresight and pre-emptive moves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Taking action beyond demand of the situation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reativity: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An inquisitive mindset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Search for better</a:t>
            </a:r>
          </a:p>
          <a:p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Self confidence</a:t>
            </a:r>
            <a:endParaRPr lang="en-US" sz="2800" b="1" i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esire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to be own boss 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onviction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to do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25272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Attributes of 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 successful entrepreneur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50B1F-0EE9-4F01-98C9-39B044C3E31F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133600"/>
            <a:ext cx="7408333" cy="3992563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Opportunity seeking- </a:t>
            </a:r>
          </a:p>
          <a:p>
            <a:pPr lvl="1"/>
            <a:r>
              <a:rPr lang="en-US" sz="2800" dirty="0" smtClean="0">
                <a:latin typeface="Arial" pitchFamily="34" charset="0"/>
                <a:cs typeface="Arial" pitchFamily="34" charset="0"/>
              </a:rPr>
              <a:t>Explores keenly for opportunity</a:t>
            </a:r>
          </a:p>
          <a:p>
            <a:pPr lvl="1"/>
            <a:r>
              <a:rPr lang="en-US" sz="2800" dirty="0" smtClean="0">
                <a:latin typeface="Arial" pitchFamily="34" charset="0"/>
                <a:cs typeface="Arial" pitchFamily="34" charset="0"/>
              </a:rPr>
              <a:t>Experiments on novel ideas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Quick to see and seize opportunities,</a:t>
            </a:r>
          </a:p>
          <a:p>
            <a:pPr lvl="1"/>
            <a:r>
              <a:rPr lang="en-US" sz="2600" dirty="0" smtClean="0">
                <a:latin typeface="Arial" pitchFamily="34" charset="0"/>
                <a:cs typeface="Arial" pitchFamily="34" charset="0"/>
              </a:rPr>
              <a:t>Acting before being  forced by situation.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Resilient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– sensitive and responsive to changes in the environment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Optimism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– Hopeful that the future will be productive</a:t>
            </a:r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Attributes of a successful entrepreneur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7CFA-CF82-4F65-A59E-3E4BAB184E7D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133600"/>
            <a:ext cx="7408333" cy="39925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Time management</a:t>
            </a:r>
          </a:p>
          <a:p>
            <a:pPr marL="342900" lvl="1" indent="-342900">
              <a:buNone/>
            </a:pPr>
            <a:endParaRPr lang="en-US" sz="2800" b="1" dirty="0" smtClean="0">
              <a:latin typeface="Arial" pitchFamily="34" charset="0"/>
              <a:cs typeface="Arial" pitchFamily="34" charset="0"/>
            </a:endParaRPr>
          </a:p>
          <a:p>
            <a:pPr marL="622300" lvl="2" indent="-342900">
              <a:buFont typeface="Arial" pitchFamily="34" charset="0"/>
              <a:buChar char="•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Self supervision</a:t>
            </a:r>
          </a:p>
          <a:p>
            <a:pPr marL="622300" lvl="2" indent="-342900">
              <a:buFont typeface="Arial" pitchFamily="34" charset="0"/>
              <a:buChar char="•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Awareness that time is a resource that has a critical impact on profitability.</a:t>
            </a:r>
          </a:p>
          <a:p>
            <a:pPr marL="622300" lvl="2" indent="-342900">
              <a:buFont typeface="Arial" pitchFamily="34" charset="0"/>
              <a:buChar char="•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Plans what to achieve over time</a:t>
            </a:r>
          </a:p>
          <a:p>
            <a:pPr marL="622300" lvl="2" indent="-342900">
              <a:buFont typeface="Arial" pitchFamily="34" charset="0"/>
              <a:buChar char="•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Allows time for own needs and meditation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38328"/>
            <a:ext cx="6934200" cy="118567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Attributes of a successful 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entrepreneur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4A0FF-F9A7-4F44-8572-25237370BC65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133600"/>
            <a:ext cx="7408333" cy="3992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Ethics and integrity</a:t>
            </a:r>
          </a:p>
          <a:p>
            <a:pPr marL="816293" lvl="1" indent="-514350">
              <a:buFont typeface="+mj-lt"/>
              <a:buAutoNum type="arabicParenR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Compliance with due process, </a:t>
            </a:r>
          </a:p>
          <a:p>
            <a:pPr marL="816293" lvl="1" indent="-514350">
              <a:buFont typeface="+mj-lt"/>
              <a:buAutoNum type="arabicParenR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Transparent dealings, </a:t>
            </a:r>
          </a:p>
          <a:p>
            <a:pPr marL="816293" lvl="1" indent="-514350">
              <a:buFont typeface="+mj-lt"/>
              <a:buAutoNum type="arabicParenR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Avoids corrupt tendencies, </a:t>
            </a:r>
          </a:p>
          <a:p>
            <a:pPr marL="816293" lvl="1" indent="-514350">
              <a:buFont typeface="+mj-lt"/>
              <a:buAutoNum type="arabicParenR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Avoids irregular activities,</a:t>
            </a:r>
          </a:p>
          <a:p>
            <a:pPr marL="816293" lvl="1" indent="-514350">
              <a:buFont typeface="+mj-lt"/>
              <a:buAutoNum type="arabicParenR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Delivers value for money.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Attributes of a successful 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entrepreneur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B9AF-3698-4169-A909-35DB8CDB51D2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Identify entrepreneurship weaknesses in the case study and propose how they could have been handled.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Identify good attributes of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Munaku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as an entrepreneur and evaluate how these could enhance his business growth.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Evaluate Risk and integrity challenges in the case study and how they could have been controlled.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Identify  the opportunities that may be taken advantage of and how you could have used them to enhance business growth and sustainability.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5272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Group activity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947E9-1F37-474A-810A-5D4B5E4FFF2A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Q &amp; A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THE END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5C39-251B-4403-A2D6-9C407692CA95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1" y="2209800"/>
            <a:ext cx="8229600" cy="3916363"/>
          </a:xfrm>
        </p:spPr>
        <p:txBody>
          <a:bodyPr>
            <a:normAutofit fontScale="85000" lnSpcReduction="20000"/>
          </a:bodyPr>
          <a:lstStyle/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Become familiar with the contents of a simple business plan.</a:t>
            </a:r>
          </a:p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Make realistic business assumptions and prepare quality short and long term business projections. </a:t>
            </a:r>
          </a:p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Evaluate financial projections of income statements and cash flows and distinguish between them.  </a:t>
            </a:r>
          </a:p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Be able to make more informed financial choices of the assets to invest in, capital structure and on drawings  and to relate the choices with business performance and health.</a:t>
            </a:r>
          </a:p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At the end, each group will be expected to make a draft business plan for the case.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D433-CEF7-4264-AA4A-BE5417AE916B}" type="datetime1">
              <a:rPr lang="en-US" smtClean="0">
                <a:cs typeface="Arial" pitchFamily="34" charset="0"/>
              </a:rPr>
              <a:pPr/>
              <a:t>8/2/12</a:t>
            </a:fld>
            <a:endParaRPr lang="en-US" dirty="0"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cs typeface="Arial" pitchFamily="34" charset="0"/>
              </a:rPr>
              <a:t>Module 2: Session 1</a:t>
            </a:r>
            <a:endParaRPr lang="en-US" dirty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>
                <a:cs typeface="Arial" pitchFamily="34" charset="0"/>
              </a:rPr>
              <a:pPr/>
              <a:t>2</a:t>
            </a:fld>
            <a:endParaRPr lang="en-US" dirty="0">
              <a:cs typeface="Arial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Objectives of Module </a:t>
            </a:r>
            <a:r>
              <a:rPr lang="en-GB" sz="3600" b="1" dirty="0">
                <a:latin typeface="Arial" pitchFamily="34" charset="0"/>
                <a:cs typeface="Arial" pitchFamily="34" charset="0"/>
              </a:rPr>
              <a:t>T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wo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Conducted situational analysis of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Munaku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Contractors (internal and external in the current Ugandan context.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Carried out the competitive analysis of the road construction sector.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Identified the essential success factors in the road construction sector.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Drafted possible strategic intent for Munaku Contractors Ltd.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D433-CEF7-4264-AA4A-BE5417AE916B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>
                <a:latin typeface="Arial" pitchFamily="34" charset="0"/>
                <a:cs typeface="Arial" pitchFamily="34" charset="0"/>
              </a:rPr>
              <a:t>Recap of the overview </a:t>
            </a:r>
            <a:br>
              <a:rPr lang="en-GB" sz="3200" b="1" dirty="0" smtClean="0">
                <a:latin typeface="Arial" pitchFamily="34" charset="0"/>
                <a:cs typeface="Arial" pitchFamily="34" charset="0"/>
              </a:rPr>
            </a:br>
            <a:r>
              <a:rPr lang="en-GB" sz="3200" b="1" dirty="0" smtClean="0">
                <a:latin typeface="Arial" pitchFamily="34" charset="0"/>
                <a:cs typeface="Arial" pitchFamily="34" charset="0"/>
              </a:rPr>
              <a:t>of strategic planning</a:t>
            </a:r>
            <a:endParaRPr lang="en-GB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2211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To appreciate the role of an entrepreneur to a business and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To discuss attributes that lead to successful road construction entrepreneurship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Session Objectives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18F09-C510-45CF-B21E-F6E26C2247AD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524000"/>
            <a:ext cx="7408333" cy="46021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An entrepreneur is a person who:</a:t>
            </a:r>
          </a:p>
          <a:p>
            <a:pPr marL="816293" lvl="1" indent="-51435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Champions a business idea </a:t>
            </a:r>
          </a:p>
          <a:p>
            <a:pPr marL="816293" lvl="1" indent="-51435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Takes the risk of setting up an enterprise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816293" lvl="1" indent="-51435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Mobilizes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resources to engage in delivery as a business</a:t>
            </a:r>
          </a:p>
          <a:p>
            <a:pPr marL="816293" lvl="1" indent="-51435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Ensures customer satisfaction and </a:t>
            </a:r>
          </a:p>
          <a:p>
            <a:pPr marL="816293" lvl="1" indent="-51435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Ensures business growth</a:t>
            </a:r>
          </a:p>
          <a:p>
            <a:pPr lvl="1">
              <a:buNone/>
            </a:pP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new business succeeds only at the sacrifice and originality of its proprietor.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Who is an entrepreneur?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2E70F-A65A-4AA4-A328-99802B3B5F9B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72067" y="2133600"/>
            <a:ext cx="7408333" cy="399256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Core role is to give strategic direction</a:t>
            </a:r>
          </a:p>
          <a:p>
            <a:pPr marL="457200" indent="-457200">
              <a:buFont typeface="+mj-lt"/>
              <a:buAutoNum type="arabicParenR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Define the business – setting the mission and vision</a:t>
            </a:r>
          </a:p>
          <a:p>
            <a:pPr marL="457200" indent="-457200">
              <a:buFont typeface="+mj-lt"/>
              <a:buAutoNum type="arabicParenR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Set strategic objectives</a:t>
            </a:r>
          </a:p>
          <a:p>
            <a:pPr marL="457200" indent="-457200">
              <a:buFont typeface="+mj-lt"/>
              <a:buAutoNum type="arabicParenR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Formulate strategy</a:t>
            </a:r>
          </a:p>
          <a:p>
            <a:pPr marL="457200" indent="-457200">
              <a:buFont typeface="+mj-lt"/>
              <a:buAutoNum type="arabicParenR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Set values</a:t>
            </a:r>
          </a:p>
          <a:p>
            <a:pPr marL="457200" indent="-457200">
              <a:buFont typeface="+mj-lt"/>
              <a:buAutoNum type="arabicParenR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Enthuse</a:t>
            </a:r>
          </a:p>
          <a:p>
            <a:pPr marL="457200" indent="-457200">
              <a:buFont typeface="+mj-lt"/>
              <a:buAutoNum type="arabicParenR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Reward </a:t>
            </a:r>
          </a:p>
          <a:p>
            <a:endParaRPr lang="en-GB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D433-CEF7-4264-AA4A-BE5417AE916B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The Entrepreneurial</a:t>
            </a:r>
            <a:br>
              <a:rPr lang="en-GB" sz="3600" b="1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 Role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in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 Business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>
            <a:normAutofit/>
          </a:bodyPr>
          <a:lstStyle/>
          <a:p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Commitment to work and  focus on goals</a:t>
            </a:r>
          </a:p>
          <a:p>
            <a:pPr marL="816293" lvl="1" indent="-514350">
              <a:buFont typeface="+mj-lt"/>
              <a:buAutoNum type="arabicParenR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Take business as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a fulltime job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marL="816293" lvl="1" indent="-514350">
              <a:buFont typeface="+mj-lt"/>
              <a:buAutoNum type="arabicParenR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Have passion for the work</a:t>
            </a:r>
          </a:p>
          <a:p>
            <a:pPr marL="816293" lvl="1" indent="-514350">
              <a:buFont typeface="+mj-lt"/>
              <a:buAutoNum type="arabicParenR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Be results oriented</a:t>
            </a:r>
          </a:p>
          <a:p>
            <a:pPr>
              <a:buNone/>
            </a:pP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Attributes of a successful entrepreneur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B05D5-4E1A-4F9E-84AC-2BDDEF0B1FC5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221163"/>
          </a:xfrm>
        </p:spPr>
        <p:txBody>
          <a:bodyPr>
            <a:normAutofit lnSpcReduction="10000"/>
          </a:bodyPr>
          <a:lstStyle/>
          <a:p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Demand for quality and efficiency</a:t>
            </a:r>
          </a:p>
          <a:p>
            <a:pPr marL="1084263" lvl="2" indent="-457200">
              <a:buFont typeface="+mj-lt"/>
              <a:buAutoNum type="arabicParenR"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Evolve competitive strategies  </a:t>
            </a:r>
          </a:p>
          <a:p>
            <a:pPr marL="1084263" lvl="2" indent="-457200">
              <a:buFont typeface="+mj-lt"/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Aim to achieve excellence </a:t>
            </a:r>
          </a:p>
          <a:p>
            <a:pPr marL="1084263" lvl="2" indent="-457200">
              <a:buFont typeface="+mj-lt"/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Deliver value and avoid waste </a:t>
            </a:r>
          </a:p>
          <a:p>
            <a:pPr marL="1084263" lvl="2" indent="-457200">
              <a:buFont typeface="+mj-lt"/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Avoid repeat jobs.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Calculated Risk taking</a:t>
            </a:r>
          </a:p>
          <a:p>
            <a:pPr marL="1023937" lvl="3" indent="-457200">
              <a:buFont typeface="+mj-lt"/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Assess feasibility, no gambles </a:t>
            </a:r>
          </a:p>
          <a:p>
            <a:pPr marL="1023937" lvl="3" indent="-457200">
              <a:buFont typeface="+mj-lt"/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Careful business planning </a:t>
            </a:r>
          </a:p>
          <a:p>
            <a:pPr marL="1023937" lvl="3" indent="-457200">
              <a:buFont typeface="+mj-lt"/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Care in job surveys and bidding</a:t>
            </a:r>
          </a:p>
          <a:p>
            <a:pPr marL="1023937" lvl="3" indent="-457200">
              <a:buFont typeface="+mj-lt"/>
              <a:buAutoNum type="arabicParen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Validation of bids.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Attributes of a 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successful entrepreneur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B14C6-9F5F-4110-9564-836CE699D468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>
            <a:normAutofit/>
          </a:bodyPr>
          <a:lstStyle/>
          <a:p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Persuasion and networking</a:t>
            </a:r>
          </a:p>
          <a:p>
            <a:pPr marL="816293" lvl="1" indent="-514350">
              <a:buFont typeface="+mj-lt"/>
              <a:buAutoNum type="arabicParenR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Communication is key</a:t>
            </a:r>
          </a:p>
          <a:p>
            <a:pPr marL="816293" lvl="1" indent="-514350">
              <a:buFont typeface="+mj-lt"/>
              <a:buAutoNum type="arabicParenR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Personal brand image</a:t>
            </a:r>
          </a:p>
          <a:p>
            <a:pPr marL="816293" lvl="1" indent="-514350">
              <a:buFont typeface="+mj-lt"/>
              <a:buAutoNum type="arabicParenR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Joining others to increase synergy </a:t>
            </a:r>
          </a:p>
          <a:p>
            <a:pPr marL="816293" lvl="1" indent="-514350">
              <a:buFont typeface="+mj-lt"/>
              <a:buAutoNum type="arabicParenR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UNABCEC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54FBE-5622-4F8E-AC19-EEDE135F74B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Attributes of a </a:t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successful entrepreneur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24936-F6F8-49ED-8272-A9F883422494}" type="datetime1">
              <a:rPr lang="en-US" smtClean="0"/>
              <a:pPr/>
              <a:t>8/2/12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378C18-71A7-4829-AF51-1107FE2F8053}"/>
</file>

<file path=customXml/itemProps2.xml><?xml version="1.0" encoding="utf-8"?>
<ds:datastoreItem xmlns:ds="http://schemas.openxmlformats.org/officeDocument/2006/customXml" ds:itemID="{BD4C0271-E5E6-46D1-B479-7183CEB58A1B}"/>
</file>

<file path=customXml/itemProps3.xml><?xml version="1.0" encoding="utf-8"?>
<ds:datastoreItem xmlns:ds="http://schemas.openxmlformats.org/officeDocument/2006/customXml" ds:itemID="{5695C6B0-877A-4E91-8510-9C947690E191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1367</TotalTime>
  <Words>698</Words>
  <Application>Microsoft Office PowerPoint</Application>
  <PresentationFormat>On-screen Show (4:3)</PresentationFormat>
  <Paragraphs>135</Paragraphs>
  <Slides>15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Waveform</vt:lpstr>
      <vt:lpstr>Module Two session one </vt:lpstr>
      <vt:lpstr>Objectives of Module Two</vt:lpstr>
      <vt:lpstr>Recap of the overview  of strategic planning</vt:lpstr>
      <vt:lpstr>Session Objectives </vt:lpstr>
      <vt:lpstr>Who is an entrepreneur?</vt:lpstr>
      <vt:lpstr>The Entrepreneurial  Role in Business</vt:lpstr>
      <vt:lpstr> Attributes of a successful entrepreneur</vt:lpstr>
      <vt:lpstr>Attributes of a  successful entrepreneur</vt:lpstr>
      <vt:lpstr>Attributes of a  successful entrepreneur</vt:lpstr>
      <vt:lpstr>Attributes of  a successful entrepreneur</vt:lpstr>
      <vt:lpstr>Attributes of a successful entrepreneur</vt:lpstr>
      <vt:lpstr>Attributes of a successful  entrepreneur</vt:lpstr>
      <vt:lpstr>Attributes of a successful  entrepreneur</vt:lpstr>
      <vt:lpstr>Group activity</vt:lpstr>
      <vt:lpstr>Q &amp; 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Planning</dc:title>
  <dc:creator>Mr. P-Kandole</dc:creator>
  <cp:keywords>TRT009</cp:keywords>
  <cp:lastModifiedBy>Patrick Griffith</cp:lastModifiedBy>
  <cp:revision>73</cp:revision>
  <dcterms:created xsi:type="dcterms:W3CDTF">2012-08-02T14:39:50Z</dcterms:created>
  <dcterms:modified xsi:type="dcterms:W3CDTF">2012-08-02T14:47:51Z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