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9"/>
  </p:notesMasterIdLst>
  <p:sldIdLst>
    <p:sldId id="256" r:id="rId2"/>
    <p:sldId id="272" r:id="rId3"/>
    <p:sldId id="257" r:id="rId4"/>
    <p:sldId id="275" r:id="rId5"/>
    <p:sldId id="261" r:id="rId6"/>
    <p:sldId id="278" r:id="rId7"/>
    <p:sldId id="280" r:id="rId8"/>
    <p:sldId id="281" r:id="rId9"/>
    <p:sldId id="286" r:id="rId10"/>
    <p:sldId id="282" r:id="rId11"/>
    <p:sldId id="288" r:id="rId12"/>
    <p:sldId id="289" r:id="rId13"/>
    <p:sldId id="290" r:id="rId14"/>
    <p:sldId id="292" r:id="rId15"/>
    <p:sldId id="279" r:id="rId16"/>
    <p:sldId id="271" r:id="rId17"/>
    <p:sldId id="28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Griffith" initials="PG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36" autoAdjust="0"/>
    <p:restoredTop sz="94624" autoAdjust="0"/>
  </p:normalViewPr>
  <p:slideViewPr>
    <p:cSldViewPr>
      <p:cViewPr>
        <p:scale>
          <a:sx n="77" d="100"/>
          <a:sy n="77" d="100"/>
        </p:scale>
        <p:origin x="-816" y="-4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6" Type="http://schemas.openxmlformats.org/officeDocument/2006/relationships/customXml" Target="../customXml/item1.xml"/><Relationship Id="rId21" Type="http://schemas.openxmlformats.org/officeDocument/2006/relationships/commentAuthors" Target="commentAuthors.xml"/><Relationship Id="rId3" Type="http://schemas.openxmlformats.org/officeDocument/2006/relationships/slide" Target="slides/slide2.xml"/><Relationship Id="rId25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printerSettings" Target="printerSettings/printerSettings1.bin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theme" Target="theme/them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viewProps" Target="viewProp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22" Type="http://schemas.openxmlformats.org/officeDocument/2006/relationships/presProps" Target="pres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AAEC3-879C-4F4C-A4B4-E541D7E4A580}" type="datetimeFigureOut">
              <a:rPr lang="en-US" smtClean="0"/>
              <a:pPr/>
              <a:t>8/2/12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E5E0E-86EF-43AE-ADF0-98B7D5877D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43459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Relationship Id="rId3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AE40A-0B08-4872-9C47-A3E2BA29FD57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53536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27A08-4612-417E-B08B-9BB292022F58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B1248-A4C3-4AE7-B13F-571ADED03D89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45CF-9E98-4F58-B154-9A09BF9607B7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CROSSR~1\AppData\Local\Temp\CrossRoads Logo with Sloga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6763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4B181-1BBF-4C50-B406-A065B1B24533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B3FE-83A6-4D06-BCD3-818FE2D41D50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FC4C-4BEC-4997-8B00-264B0BA4316E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C642-2C6A-4AA9-8D64-22F455386434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2C68-E213-4E34-98F5-DD18C7E6A237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5E3B5-2D27-475B-9A2B-0E1A8E0773A8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1ED5-592C-40C5-A941-E2BCF4104C17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0B1214B-39C9-4939-91F6-3323E9BFB2ED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680F503-A3B1-45C8-87FF-DE61532352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Module 2: Session 2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Introduction to the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usiness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lan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4B87-C900-4757-B1EE-E71627961207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Set target business volume (24kms per year)</a:t>
            </a:r>
          </a:p>
          <a:p>
            <a:pPr lvl="0"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Strategy to get jobs and beat competition:</a:t>
            </a:r>
          </a:p>
          <a:p>
            <a:pPr lvl="0"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Target LGs, UNRA, large corporations. </a:t>
            </a:r>
          </a:p>
          <a:p>
            <a:pPr lvl="0"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Pricing and promotion activities say:</a:t>
            </a:r>
          </a:p>
          <a:p>
            <a:pPr lvl="1" algn="just"/>
            <a:r>
              <a:rPr lang="en-US" sz="3000" dirty="0" smtClean="0">
                <a:latin typeface="Arial" pitchFamily="34" charset="0"/>
                <a:cs typeface="Arial" pitchFamily="34" charset="0"/>
              </a:rPr>
              <a:t>Review pricing policy</a:t>
            </a:r>
          </a:p>
          <a:p>
            <a:pPr lvl="1" algn="just"/>
            <a:r>
              <a:rPr lang="en-US" sz="3000" dirty="0" smtClean="0">
                <a:latin typeface="Arial" pitchFamily="34" charset="0"/>
                <a:cs typeface="Arial" pitchFamily="34" charset="0"/>
              </a:rPr>
              <a:t>Print diaries/calendars</a:t>
            </a:r>
          </a:p>
          <a:p>
            <a:pPr lvl="1" algn="just"/>
            <a:r>
              <a:rPr lang="en-US" sz="3000" dirty="0" smtClean="0">
                <a:latin typeface="Arial" pitchFamily="34" charset="0"/>
                <a:cs typeface="Arial" pitchFamily="34" charset="0"/>
              </a:rPr>
              <a:t>Participation in UNABCEC</a:t>
            </a:r>
          </a:p>
          <a:p>
            <a:pPr lvl="1"/>
            <a:r>
              <a:rPr lang="en-US" sz="3000" dirty="0" smtClean="0">
                <a:latin typeface="Arial" pitchFamily="34" charset="0"/>
                <a:cs typeface="Arial" pitchFamily="34" charset="0"/>
              </a:rPr>
              <a:t>Brand the premises and  trucks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4000" b="1" i="1" dirty="0" smtClean="0">
                <a:latin typeface="Arial" pitchFamily="34" charset="0"/>
                <a:cs typeface="Arial" pitchFamily="34" charset="0"/>
              </a:rPr>
              <a:t>Operations plan:</a:t>
            </a:r>
            <a:br>
              <a:rPr lang="en-US" sz="4000" b="1" i="1" dirty="0" smtClean="0">
                <a:latin typeface="Arial" pitchFamily="34" charset="0"/>
                <a:cs typeface="Arial" pitchFamily="34" charset="0"/>
              </a:rPr>
            </a:br>
            <a:r>
              <a:rPr lang="en-US" sz="4000" b="1" i="1" dirty="0" smtClean="0">
                <a:latin typeface="Arial" pitchFamily="34" charset="0"/>
                <a:cs typeface="Arial" pitchFamily="34" charset="0"/>
              </a:rPr>
              <a:t> e.g. Marketing Plan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FCC35-EA33-417F-966E-E5CEE1A813D2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133600"/>
            <a:ext cx="8305799" cy="4038599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Determine capacity requirement to do set targets</a:t>
            </a:r>
          </a:p>
          <a:p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Machine hours required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Equipment to be owned or hired</a:t>
            </a:r>
          </a:p>
          <a:p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Fuel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Materials</a:t>
            </a:r>
          </a:p>
          <a:p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Manpower</a:t>
            </a:r>
            <a:endParaRPr lang="en-GB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Consumables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45CF-9E98-4F58-B154-9A09BF9607B7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Operations plan: </a:t>
            </a:r>
            <a:br>
              <a:rPr lang="en-GB" b="1" dirty="0" smtClean="0">
                <a:latin typeface="Arial" pitchFamily="34" charset="0"/>
                <a:cs typeface="Arial" pitchFamily="34" charset="0"/>
              </a:rPr>
            </a:br>
            <a:r>
              <a:rPr lang="en-GB" b="1" dirty="0" smtClean="0">
                <a:latin typeface="Arial" pitchFamily="34" charset="0"/>
                <a:cs typeface="Arial" pitchFamily="34" charset="0"/>
              </a:rPr>
              <a:t>Operations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Operations plans: Other Departments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45CF-9E98-4F58-B154-9A09BF9607B7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81000" y="2362200"/>
            <a:ext cx="4117847" cy="3429000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Management</a:t>
            </a:r>
          </a:p>
          <a:p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Structure and policy 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Administration</a:t>
            </a:r>
          </a:p>
          <a:p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Transport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Maintenance</a:t>
            </a:r>
          </a:p>
          <a:p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Office running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645152" y="2362200"/>
            <a:ext cx="3822192" cy="3764280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Human resources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Staff attraction and retention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Staff training and development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Occupational health and safety</a:t>
            </a: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Finance and accounting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Performance, cash flow and position forecasts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Capital implications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For every goal break it down into objectives and  activities</a:t>
            </a:r>
          </a:p>
          <a:p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Indicate the time for the activity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Indicate the person responsible for the activity</a:t>
            </a:r>
          </a:p>
          <a:p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Indicate the output for that activity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Example:</a:t>
            </a:r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B3FE-83A6-4D06-BCD3-818FE2D41D50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Developing activity plans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28599" y="1523999"/>
          <a:ext cx="8763001" cy="502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79"/>
                <a:gridCol w="2193944"/>
                <a:gridCol w="1008133"/>
                <a:gridCol w="1504445"/>
                <a:gridCol w="1752600"/>
              </a:tblGrid>
              <a:tr h="601287">
                <a:tc gridSpan="5">
                  <a:txBody>
                    <a:bodyPr/>
                    <a:lstStyle/>
                    <a:p>
                      <a:r>
                        <a:rPr lang="en-GB" i="0" dirty="0" smtClean="0">
                          <a:latin typeface="Arial" pitchFamily="34" charset="0"/>
                          <a:cs typeface="Arial" pitchFamily="34" charset="0"/>
                        </a:rPr>
                        <a:t>Goal one : </a:t>
                      </a:r>
                      <a:r>
                        <a:rPr lang="en-US" b="1" i="0" dirty="0" smtClean="0">
                          <a:latin typeface="Arial" pitchFamily="34" charset="0"/>
                          <a:cs typeface="Arial" pitchFamily="34" charset="0"/>
                        </a:rPr>
                        <a:t>Deliver above average return to our investors (through gearing and higher</a:t>
                      </a:r>
                      <a:r>
                        <a:rPr lang="en-US" b="1" i="0" baseline="0" dirty="0" smtClean="0">
                          <a:latin typeface="Arial" pitchFamily="34" charset="0"/>
                          <a:cs typeface="Arial" pitchFamily="34" charset="0"/>
                        </a:rPr>
                        <a:t> revenue</a:t>
                      </a:r>
                      <a:r>
                        <a:rPr lang="en-US" b="1" i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GB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01287">
                <a:tc>
                  <a:txBody>
                    <a:bodyPr/>
                    <a:lstStyle/>
                    <a:p>
                      <a:pPr algn="ctr"/>
                      <a:r>
                        <a:rPr lang="en-GB" u="sng" dirty="0" smtClean="0">
                          <a:latin typeface="Arial" pitchFamily="34" charset="0"/>
                          <a:cs typeface="Arial" pitchFamily="34" charset="0"/>
                        </a:rPr>
                        <a:t>Objectives:</a:t>
                      </a:r>
                      <a:endParaRPr lang="en-GB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 smtClean="0">
                          <a:latin typeface="Arial" pitchFamily="34" charset="0"/>
                          <a:cs typeface="Arial" pitchFamily="34" charset="0"/>
                        </a:rPr>
                        <a:t>Activity</a:t>
                      </a:r>
                      <a:endParaRPr lang="en-GB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 smtClean="0">
                          <a:latin typeface="Arial" pitchFamily="34" charset="0"/>
                          <a:cs typeface="Arial" pitchFamily="34" charset="0"/>
                        </a:rPr>
                        <a:t>Time frame</a:t>
                      </a:r>
                      <a:endParaRPr lang="en-GB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 smtClean="0">
                          <a:latin typeface="Arial" pitchFamily="34" charset="0"/>
                          <a:cs typeface="Arial" pitchFamily="34" charset="0"/>
                        </a:rPr>
                        <a:t>Performance indicator</a:t>
                      </a:r>
                      <a:endParaRPr lang="en-GB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 smtClean="0">
                          <a:latin typeface="Arial" pitchFamily="34" charset="0"/>
                          <a:cs typeface="Arial" pitchFamily="34" charset="0"/>
                        </a:rPr>
                        <a:t>Person</a:t>
                      </a:r>
                      <a:r>
                        <a:rPr lang="en-GB" u="sng" baseline="0" dirty="0" smtClean="0">
                          <a:latin typeface="Arial" pitchFamily="34" charset="0"/>
                          <a:cs typeface="Arial" pitchFamily="34" charset="0"/>
                        </a:rPr>
                        <a:t> responsible</a:t>
                      </a:r>
                      <a:endParaRPr lang="en-GB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58982">
                <a:tc rowSpan="4"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1. 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Increase after tax profit by 30% in five years.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1. Extend operations to  district X</a:t>
                      </a:r>
                      <a:endParaRPr lang="en-GB" sz="18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en-GB" sz="18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A job obtained</a:t>
                      </a:r>
                      <a:endParaRPr lang="en-GB" sz="18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Operations manager</a:t>
                      </a:r>
                      <a:endParaRPr lang="en-GB" sz="18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0128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2. Apply for a term loan of </a:t>
                      </a:r>
                      <a:r>
                        <a:rPr lang="en-GB" dirty="0" err="1" smtClean="0">
                          <a:latin typeface="Arial" pitchFamily="34" charset="0"/>
                          <a:cs typeface="Arial" pitchFamily="34" charset="0"/>
                        </a:rPr>
                        <a:t>Shs</a:t>
                      </a:r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 500m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Loan obtained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Finance</a:t>
                      </a:r>
                      <a:r>
                        <a:rPr lang="en-GB" baseline="0" dirty="0" smtClean="0">
                          <a:latin typeface="Arial" pitchFamily="34" charset="0"/>
                          <a:cs typeface="Arial" pitchFamily="34" charset="0"/>
                        </a:rPr>
                        <a:t> Manager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589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3. Double Ops capacity to 2 </a:t>
                      </a:r>
                      <a:r>
                        <a:rPr lang="en-GB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kms</a:t>
                      </a:r>
                      <a:r>
                        <a:rPr lang="en-GB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per month</a:t>
                      </a:r>
                      <a:endParaRPr lang="en-GB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en-GB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Equipment and skills in place</a:t>
                      </a:r>
                      <a:endParaRPr lang="en-GB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CEO/Ops Manager</a:t>
                      </a:r>
                      <a:endParaRPr lang="en-GB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359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58982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2. Adopt new road construction  technology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45CF-9E98-4F58-B154-9A09BF9607B7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Example of an activity plan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830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Review the work done in the overview to strategic planning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Propose a mission and vision statement for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Munaku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Contractors Ltd.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Formulate possible  goals and objectives for the following five years and set targets.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Formulate strategy for at least one objective.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Develop an activity plan for at least one objective.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Discussions for all groups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B7D3-F40C-4AFC-A9C7-C2B0931ED43E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Q &amp;A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END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3B158-C1EF-490E-936F-C4A5CB0A6040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Details of projections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Extracts of past performance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Location, address and website details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Promotional materials  e.g. schedule of previous contracts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Licenses and other legal documents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Key management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Pictures of say roads done and other outputs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Professional reference (Letters of recommendation)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Published information about the firm or industry.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 Artistic impressions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Supporting documents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D888-FF36-429E-9A27-7142F598BFAA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419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Stress the importance of the planning function  as a key success factor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Introduce a format and contents of a business plan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Setting objectives and targets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Formulating strategy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Identifying and scheduling planned activity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3327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Session Objectives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DD2A-3446-40A0-8017-67D9FF1C1F49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46919"/>
            <a:ext cx="8229600" cy="3996682"/>
          </a:xfrm>
        </p:spPr>
        <p:txBody>
          <a:bodyPr>
            <a:normAutofit/>
          </a:bodyPr>
          <a:lstStyle/>
          <a:p>
            <a:pPr lvl="1"/>
            <a:r>
              <a:rPr lang="en-US" sz="3000" dirty="0" smtClean="0">
                <a:latin typeface="Arial" pitchFamily="34" charset="0"/>
                <a:cs typeface="Arial" pitchFamily="34" charset="0"/>
              </a:rPr>
              <a:t>A business plan describes; </a:t>
            </a:r>
          </a:p>
          <a:p>
            <a:pPr lvl="2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Scope of the business and its philosophy</a:t>
            </a:r>
          </a:p>
          <a:p>
            <a:pPr lvl="2"/>
            <a:r>
              <a:rPr lang="en-US" sz="2800" dirty="0" smtClean="0">
                <a:latin typeface="Arial" pitchFamily="34" charset="0"/>
                <a:cs typeface="Arial" pitchFamily="34" charset="0"/>
              </a:rPr>
              <a:t>What to do–future business objectives  </a:t>
            </a:r>
          </a:p>
          <a:p>
            <a:pPr lvl="2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 to do it – strategy and activities to achieve objectives and </a:t>
            </a:r>
          </a:p>
          <a:p>
            <a:pPr lvl="2"/>
            <a:r>
              <a:rPr lang="en-US" sz="2800" dirty="0" smtClean="0">
                <a:latin typeface="Arial" pitchFamily="34" charset="0"/>
                <a:cs typeface="Arial" pitchFamily="34" charset="0"/>
              </a:rPr>
              <a:t>When to do it- the timing and sequencing of activities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What  is a business plan?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0926-465C-431F-AB91-07CA8A9224AB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754563"/>
          </a:xfrm>
        </p:spPr>
        <p:txBody>
          <a:bodyPr>
            <a:normAutofit lnSpcReduction="10000"/>
          </a:bodyPr>
          <a:lstStyle/>
          <a:p>
            <a:endParaRPr lang="en-US" sz="2800" dirty="0" smtClean="0"/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Shows business direction generally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Enables rational and informed  financing decisions by stakeholders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Sets  key performance indicators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Spots potential pitfalls before they happen, e.g. cash shortfalls, man power and skills gap, capital needs etc.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business plan mobilizes and focuses resources to achieve specified and known results. </a:t>
            </a:r>
          </a:p>
          <a:p>
            <a:pPr lvl="0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Importance of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a business plan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1705-E0AE-40EA-906D-19AD3DC862EE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057400"/>
            <a:ext cx="7408333" cy="4068763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Owners of the business</a:t>
            </a:r>
          </a:p>
          <a:p>
            <a:pPr lvl="0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Management and staff</a:t>
            </a:r>
          </a:p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Potential financiers such as banks</a:t>
            </a:r>
          </a:p>
          <a:p>
            <a:pPr lvl="0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Potential partners</a:t>
            </a:r>
          </a:p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Potential clients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plan is a means of showing owners, potential investors and lenders why and how the business will succeed.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Possible target audience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0601-FA05-4749-8229-A46CF4DDFDCC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Cover page and table of contents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Executive summary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General </a:t>
            </a:r>
            <a:r>
              <a:rPr lang="en-US" dirty="0">
                <a:latin typeface="Arial" pitchFamily="34" charset="0"/>
                <a:cs typeface="Arial" pitchFamily="34" charset="0"/>
              </a:rPr>
              <a:t>description of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business and its environment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Statement of mission,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vision and core values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Goals , objectives and targets.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Strategic and operational plans (organizational, marketing, operations, financial).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Business implementation action plans.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Financial  projections (performance, cash flow and position)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Key performance indicators (KPIs).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Relevant appendices.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Autofit/>
          </a:bodyPr>
          <a:lstStyle/>
          <a:p>
            <a:pPr lvl="0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Business plan  format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and contents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2679-57F8-4F31-B1D1-629E924FB2E9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886199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Information about the road construction industry and its attractiveness,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Evaluation of potential market [gravel roads at National, District and Community]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Past business performance</a:t>
            </a:r>
          </a:p>
          <a:p>
            <a:pPr lvl="0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Organization capacity- branches,  key personnel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SWOT</a:t>
            </a:r>
          </a:p>
          <a:p>
            <a:pPr lvl="0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Competitive advantage: What makes this business unique, how will the business do things differently to manage competition 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General description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of the business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7FA1-A8A7-453F-BFF0-41E6B1D2E524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1"/>
            <a:ext cx="8000999" cy="4343399"/>
          </a:xfrm>
        </p:spPr>
        <p:txBody>
          <a:bodyPr>
            <a:normAutofit/>
          </a:bodyPr>
          <a:lstStyle/>
          <a:p>
            <a:pPr lvl="0"/>
            <a:r>
              <a:rPr lang="en-US" sz="2600" dirty="0" smtClean="0">
                <a:latin typeface="Arial" pitchFamily="34" charset="0"/>
                <a:cs typeface="Arial" pitchFamily="34" charset="0"/>
              </a:rPr>
              <a:t>Mission: Deliver road construction services in Uganda</a:t>
            </a:r>
          </a:p>
          <a:p>
            <a:pPr lvl="0"/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Vision statement: Become leading road contractor in the region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Goals: Provide highest quality road construction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Objectives : To achieve  99% compliance to road sector standards</a:t>
            </a:r>
          </a:p>
          <a:p>
            <a:pPr lvl="1"/>
            <a:r>
              <a:rPr lang="en-US" sz="3000" dirty="0" smtClean="0">
                <a:latin typeface="Arial" pitchFamily="34" charset="0"/>
                <a:cs typeface="Arial" pitchFamily="34" charset="0"/>
              </a:rPr>
              <a:t>Strategy: Staff training, step up supervision and works inspection.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b="1" i="1" dirty="0" smtClean="0">
                <a:latin typeface="Arial" pitchFamily="34" charset="0"/>
                <a:cs typeface="Arial" pitchFamily="34" charset="0"/>
              </a:rPr>
              <a:t>Strategic statements:</a:t>
            </a:r>
            <a:br>
              <a:rPr lang="en-US" sz="3600" b="1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>
                <a:latin typeface="Arial" pitchFamily="34" charset="0"/>
                <a:cs typeface="Arial" pitchFamily="34" charset="0"/>
              </a:rPr>
              <a:t>E</a:t>
            </a:r>
            <a:r>
              <a:rPr lang="en-US" sz="3600" b="1" i="1" dirty="0" smtClean="0">
                <a:latin typeface="Arial" pitchFamily="34" charset="0"/>
                <a:cs typeface="Arial" pitchFamily="34" charset="0"/>
              </a:rPr>
              <a:t>xample 1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7333-3985-45C4-AB1A-44C1C6BD8987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305799" cy="4343399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Mission: Deliver road construction services in Uganda</a:t>
            </a:r>
          </a:p>
          <a:p>
            <a:pPr lvl="0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Vision: Become the leading road contractor in the region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Goals: Deliver above average return to our investors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Objectives: Increase after tax profit by 30% in five years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Strategy: Increase turnover, gear up capital  structure.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b="1" i="1" dirty="0" smtClean="0">
                <a:latin typeface="Arial" pitchFamily="34" charset="0"/>
                <a:cs typeface="Arial" pitchFamily="34" charset="0"/>
              </a:rPr>
              <a:t>Strategic Statement: </a:t>
            </a:r>
            <a:br>
              <a:rPr lang="en-US" sz="3600" b="1" i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i="1" dirty="0" smtClean="0">
                <a:latin typeface="Arial" pitchFamily="34" charset="0"/>
                <a:cs typeface="Arial" pitchFamily="34" charset="0"/>
              </a:rPr>
              <a:t>Example 2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7333-3985-45C4-AB1A-44C1C6BD8987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F503-A3B1-45C8-87FF-DE6153235267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6A1C35-A374-47EE-9BBC-262B9795742E}"/>
</file>

<file path=customXml/itemProps2.xml><?xml version="1.0" encoding="utf-8"?>
<ds:datastoreItem xmlns:ds="http://schemas.openxmlformats.org/officeDocument/2006/customXml" ds:itemID="{9B2EE140-FEF7-40C0-ABD3-2E8E04A9673D}"/>
</file>

<file path=customXml/itemProps3.xml><?xml version="1.0" encoding="utf-8"?>
<ds:datastoreItem xmlns:ds="http://schemas.openxmlformats.org/officeDocument/2006/customXml" ds:itemID="{FD6A68A0-411E-4FE4-B19E-0548DDF22614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971</TotalTime>
  <Words>928</Words>
  <Application>Microsoft Office PowerPoint</Application>
  <PresentationFormat>On-screen Show (4:3)</PresentationFormat>
  <Paragraphs>188</Paragraphs>
  <Slides>17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Waveform</vt:lpstr>
      <vt:lpstr>Module 2: Session 2</vt:lpstr>
      <vt:lpstr>Session Objectives</vt:lpstr>
      <vt:lpstr>What  is a business plan? </vt:lpstr>
      <vt:lpstr>Importance of  a business plan</vt:lpstr>
      <vt:lpstr>Possible target audience </vt:lpstr>
      <vt:lpstr>Business plan  format  and contents</vt:lpstr>
      <vt:lpstr>General description  of the business</vt:lpstr>
      <vt:lpstr>Strategic statements:  Example 1</vt:lpstr>
      <vt:lpstr>Strategic Statement:  Example 2</vt:lpstr>
      <vt:lpstr>Operations plan:  e.g. Marketing Plan </vt:lpstr>
      <vt:lpstr>Operations plan:  Operations</vt:lpstr>
      <vt:lpstr>Operations plans: Other Departments</vt:lpstr>
      <vt:lpstr>Developing activity plans</vt:lpstr>
      <vt:lpstr>Example of an activity plan</vt:lpstr>
      <vt:lpstr>Discussions for all groups </vt:lpstr>
      <vt:lpstr>Q &amp;A</vt:lpstr>
      <vt:lpstr>Supporting documents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planning and projection  session two</dc:title>
  <dc:creator>Mr. P-Kandole</dc:creator>
  <cp:keywords>TRT009</cp:keywords>
  <cp:lastModifiedBy>Patrick Griffith</cp:lastModifiedBy>
  <cp:revision>62</cp:revision>
  <dcterms:created xsi:type="dcterms:W3CDTF">2012-08-02T14:48:03Z</dcterms:created>
  <dcterms:modified xsi:type="dcterms:W3CDTF">2012-08-02T14:59:39Z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