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  <p:sldMasterId id="2147483676" r:id="rId2"/>
    <p:sldMasterId id="2147483700" r:id="rId3"/>
  </p:sldMasterIdLst>
  <p:notesMasterIdLst>
    <p:notesMasterId r:id="rId22"/>
  </p:notesMasterIdLst>
  <p:sldIdLst>
    <p:sldId id="272" r:id="rId4"/>
    <p:sldId id="275" r:id="rId5"/>
    <p:sldId id="279" r:id="rId6"/>
    <p:sldId id="258" r:id="rId7"/>
    <p:sldId id="273" r:id="rId8"/>
    <p:sldId id="296" r:id="rId9"/>
    <p:sldId id="278" r:id="rId10"/>
    <p:sldId id="277" r:id="rId11"/>
    <p:sldId id="297" r:id="rId12"/>
    <p:sldId id="291" r:id="rId13"/>
    <p:sldId id="289" r:id="rId14"/>
    <p:sldId id="283" r:id="rId15"/>
    <p:sldId id="293" r:id="rId16"/>
    <p:sldId id="282" r:id="rId17"/>
    <p:sldId id="287" r:id="rId18"/>
    <p:sldId id="294" r:id="rId19"/>
    <p:sldId id="295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34596" autoAdjust="0"/>
    <p:restoredTop sz="86499" autoAdjust="0"/>
  </p:normalViewPr>
  <p:slideViewPr>
    <p:cSldViewPr>
      <p:cViewPr>
        <p:scale>
          <a:sx n="76" d="100"/>
          <a:sy n="76" d="100"/>
        </p:scale>
        <p:origin x="-15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viewProps" Target="viewProps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8" Type="http://schemas.openxmlformats.org/officeDocument/2006/relationships/slide" Target="slides/slide5.xml"/><Relationship Id="rId21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5" Type="http://schemas.openxmlformats.org/officeDocument/2006/relationships/presProps" Target="presProps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7" Type="http://schemas.openxmlformats.org/officeDocument/2006/relationships/slide" Target="slides/slide4.xml"/><Relationship Id="rId20" Type="http://schemas.openxmlformats.org/officeDocument/2006/relationships/slide" Target="slides/slide17.xml"/><Relationship Id="rId16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29" Type="http://schemas.openxmlformats.org/officeDocument/2006/relationships/customXml" Target="../customXml/item1.xml"/><Relationship Id="rId24" Type="http://schemas.openxmlformats.org/officeDocument/2006/relationships/commentAuthors" Target="commentAuthors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3" Type="http://schemas.openxmlformats.org/officeDocument/2006/relationships/printerSettings" Target="printerSettings/printerSettings1.bin"/><Relationship Id="rId28" Type="http://schemas.openxmlformats.org/officeDocument/2006/relationships/tableStyles" Target="tableStyles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9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14" Type="http://schemas.openxmlformats.org/officeDocument/2006/relationships/slide" Target="slides/slide11.xml"/><Relationship Id="rId4" Type="http://schemas.openxmlformats.org/officeDocument/2006/relationships/slide" Target="slides/slid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A4B5D-A342-44AA-983F-3A2303968748}" type="datetimeFigureOut">
              <a:rPr lang="en-US" smtClean="0"/>
              <a:pPr/>
              <a:t>8/3/12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A4156-4547-48C3-A254-5621492AF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3880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D3C3-0ED0-4B6B-A77B-2ADE1FC9377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1F4-8A13-4026-AB76-7CBDAFF4ED7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06-3B2B-4C01-8136-B43DA7859819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A65863-6E1E-40EE-8B62-4602EEB519E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B967-7286-44D4-9B0E-28FE5E69FD48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6C195E-2B9C-468C-9860-BF790C735DA8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CF5-F011-4248-AA53-E1C302574E4F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CC21-BEC7-46EB-BA20-A6ED49725159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4A51-B81D-4E13-974E-9C9D519B3C1E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0700-EA0C-4351-9893-1A48172E251D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3184-206B-4DBB-B966-52205EF01912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24BC-BB7A-4181-BA32-B6B2BBD0B251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2022-9A41-41B0-9E4A-90151FE1A2A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D510-FD51-4248-BA15-3881B53E4F92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8ED-AA1F-4678-B68E-C313340FCB0B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681-5C5A-48D4-A202-AA4D4E154E0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BA-7960-4452-A5F2-334B48336611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6C4-980D-4730-AAFF-8029092FB6C4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D296745-C5F5-4703-BEE1-87066FF11D97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20B1-2147-4B0F-9204-7CF80915B345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9B61-2FA2-4F7D-9149-0ADFD88F215E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6F3C06-36CE-4739-8B78-14AE10CD4D22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AE27D4-30F1-4ADA-9617-313981544424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187C-2D63-4108-A06C-197C80DFFF55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768D0-64E0-4DCA-9833-FC487982FBAD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78BB94-0E7C-4FBB-9F49-B851F91195B2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FDC5D51-E5A7-422F-B102-0FF3B4A080D6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246707"/>
          </a:xfrm>
        </p:spPr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Module 2: Session 3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990600"/>
          </a:xfrm>
        </p:spPr>
        <p:txBody>
          <a:bodyPr>
            <a:no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Forecasting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D5FA-33CB-4033-B400-3B3FFB952CCE}" type="datetime1">
              <a:rPr lang="en-US" smtClean="0"/>
              <a:pPr/>
              <a:t>8/3/12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300" dirty="0" smtClean="0">
                <a:latin typeface="Arial" pitchFamily="34" charset="0"/>
                <a:cs typeface="Arial" pitchFamily="34" charset="0"/>
              </a:rPr>
              <a:t>Data from previous financial statements will not generally matter except for:</a:t>
            </a:r>
          </a:p>
          <a:p>
            <a:pPr lvl="1">
              <a:buFont typeface="Wingdings" charset="2"/>
              <a:buChar char="ü"/>
            </a:pP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 of depreciation and amortization of fixed and intangible assets.</a:t>
            </a:r>
          </a:p>
          <a:p>
            <a:pPr lvl="1">
              <a:buFont typeface="Wingdings" charset="2"/>
              <a:buChar char="ü"/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>Adjustments for inventory and work in progress at the beginning and end of an accounting period.</a:t>
            </a:r>
          </a:p>
          <a:p>
            <a:pPr lvl="1">
              <a:buFont typeface="Wingdings" charset="2"/>
              <a:buChar char="ü"/>
            </a:pP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Recognition of accounting policies on revenue/cost</a:t>
            </a:r>
          </a:p>
          <a:p>
            <a:pPr lvl="0"/>
            <a:endParaRPr lang="en-US" sz="33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sz="33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sz="3300" i="1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Past data for projected income statement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035C-30A8-438E-B8EF-5161E0F5E7F4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forecasted income statement generated will be analysed to assess if it meets the targets for revenue and profits specified as: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Absolute revenues and profit.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ROI.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Profit margin.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revenue and cost assumptions may be reviewed to meet the set targets.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Reduce costs or increase revenues to improve profitability.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Closing the income projection gap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85000" lnSpcReduction="10000"/>
          </a:bodyPr>
          <a:lstStyle/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Shows how and when cash is expected to flow in and out of a business. </a:t>
            </a:r>
          </a:p>
          <a:p>
            <a:pPr lvl="0"/>
            <a:r>
              <a:rPr lang="en-GB" sz="32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Offers evidence that there will be enough cash on hand for obligations as they fall due.</a:t>
            </a:r>
          </a:p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Only shows future receipts and payments over a chosen period of time whether current or capital</a:t>
            </a:r>
          </a:p>
          <a:p>
            <a:r>
              <a:rPr lang="en-GB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Shows for each month the balance at the beginning and the balance at the end of that period.</a:t>
            </a:r>
          </a:p>
          <a:p>
            <a:pPr lvl="0"/>
            <a:endParaRPr lang="en-GB" sz="3200" noProof="0" dirty="0" smtClean="0">
              <a:latin typeface="Arial" pitchFamily="34" charset="0"/>
              <a:cs typeface="Arial" pitchFamily="34" charset="0"/>
            </a:endParaRPr>
          </a:p>
          <a:p>
            <a:endParaRPr lang="en-GB" sz="32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4981-1BEB-4DE2-BA1F-0DA30CC374B3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Cash flow projection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Balance sheet is relevant as it extends to the current cash flow period: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Balance of cash from the preceding and next period.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Accounts receivable from previous and next period. 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Accounts payable at the beginning and end of a period.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Level of inventory and work in progress to start with and at the end of the period.</a:t>
            </a:r>
          </a:p>
          <a:p>
            <a:r>
              <a:rPr lang="en-US" sz="3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Taxation and dividends that are paid in the period.</a:t>
            </a:r>
          </a:p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Leave out non cash items provided for in income statements such as depreciation, provisions and deferred items.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Timing difference in cash flow 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Analyse the cash flow to see a pattern of closing balances. Short falls need to be funded and excesses invested. </a:t>
            </a:r>
          </a:p>
          <a:p>
            <a:pPr lvl="0"/>
            <a:r>
              <a:rPr lang="en-GB" sz="320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 eliminate short falls:</a:t>
            </a:r>
          </a:p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Review the budget to remove non essential items such as office decorations, meetings, travels.</a:t>
            </a:r>
          </a:p>
          <a:p>
            <a:pPr lvl="0"/>
            <a:r>
              <a:rPr lang="en-GB" sz="320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Suspend recruitment of non essential workers.</a:t>
            </a:r>
          </a:p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Suspend or delay the timing of non urgent purchases of machinery, materials and other consumables.</a:t>
            </a:r>
          </a:p>
          <a:p>
            <a:pPr lvl="0"/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Reduce drawings.</a:t>
            </a:r>
          </a:p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Buy on credit.</a:t>
            </a:r>
          </a:p>
          <a:p>
            <a:pPr lvl="0"/>
            <a:endParaRPr lang="en-GB" sz="3200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48880-B9C7-48E6-9504-FF6D64C712D2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Closing the cash gap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planning assumptions in the case study and identify others needed for the business to forecast output.</a:t>
            </a:r>
          </a:p>
          <a:p>
            <a:pPr marL="457200" lvl="0" indent="-457200">
              <a:buAutoNum type="arabicPeriod" startAt="2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Identify planning assumptions to forecast inputs</a:t>
            </a:r>
          </a:p>
          <a:p>
            <a:pPr marL="457200" lvl="0" indent="-457200">
              <a:buAutoNum type="arabicPeriod" startAt="2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dentify assumptions necessary to develop an income and cash flow statement.</a:t>
            </a:r>
          </a:p>
          <a:p>
            <a:pPr marL="457200" lvl="0" indent="-457200">
              <a:buAutoNum type="arabicPeriod" startAt="2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Identify the capital needs of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Contractors and  propose how it could be funded in the light of its financial position. </a:t>
            </a:r>
          </a:p>
          <a:p>
            <a:pPr marL="457200" lvl="0" indent="-457200">
              <a:buAutoNum type="arabicPeriod" startAt="2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Suggest how financing of the business could be improved.</a:t>
            </a:r>
            <a:endParaRPr lang="en-GB" noProof="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589F-C3AA-4E14-91DE-BD2B2A9D9DA3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Group activity 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57072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Group activity Q4: 	</a:t>
            </a:r>
            <a:br>
              <a:rPr lang="en-GB" sz="3200" b="1" dirty="0" smtClean="0"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Capital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needs of </a:t>
            </a:r>
            <a:r>
              <a:rPr lang="en-GB" sz="3200" b="1" dirty="0" err="1" smtClean="0">
                <a:latin typeface="Arial" pitchFamily="34" charset="0"/>
                <a:cs typeface="Arial" pitchFamily="34" charset="0"/>
              </a:rPr>
              <a:t>Munaku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1371599"/>
          <a:ext cx="8610602" cy="5402240"/>
        </p:xfrm>
        <a:graphic>
          <a:graphicData uri="http://schemas.openxmlformats.org/drawingml/2006/table">
            <a:tbl>
              <a:tblPr/>
              <a:tblGrid>
                <a:gridCol w="2969173"/>
                <a:gridCol w="2820714"/>
                <a:gridCol w="743333"/>
                <a:gridCol w="1053745"/>
                <a:gridCol w="1023637"/>
              </a:tblGrid>
              <a:tr h="349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Basis/Period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Rate shs'000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shs'000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Fixed Assets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Piece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500,000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500,000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Machinery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350,000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Buildings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170,000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170,000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fixed assets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investment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2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1,020,000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Working capital: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 up costs: Management salaries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Equipment hire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kms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(2kmsX3months)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72,000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9000lts per km (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9,000x2kmsx3months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54,000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189,000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Overheads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kms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(2kmsX3months)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600,000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Management salaries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month (3months)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45,000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Direct labour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kms (2kmsX3months)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72,000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432,000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 tonnes/ kms (8000x2kmsx3)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48,000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1,152,000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working capital (short term)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2,580,000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Total start up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3,600,000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0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Group activity Q4: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Possible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capital structure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24BC-BB7A-4181-BA32-B6B2BBD0B251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524000"/>
          <a:ext cx="6857999" cy="3200400"/>
        </p:xfrm>
        <a:graphic>
          <a:graphicData uri="http://schemas.openxmlformats.org/drawingml/2006/table">
            <a:tbl>
              <a:tblPr/>
              <a:tblGrid>
                <a:gridCol w="1464067"/>
                <a:gridCol w="1232899"/>
                <a:gridCol w="1387011"/>
                <a:gridCol w="1464067"/>
                <a:gridCol w="1309955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Possible gearing: equity to debt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zero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low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high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Bf capital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1:0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2:1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1:2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Equity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7,071,000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11,421,000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7,614,000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3,807,000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Debt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</a:t>
                      </a:r>
                      <a:r>
                        <a:rPr lang="en-US" sz="1100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750,000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     -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3,807,000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7,614,000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 bf capital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7,821,000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New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</a:t>
                      </a:r>
                      <a:r>
                        <a:rPr lang="en-US" sz="1100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3,600,000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Total capital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</a:t>
                      </a:r>
                      <a:r>
                        <a:rPr lang="en-US" sz="1100" b="1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11,421,000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11,421,000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11,421,000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11,421,000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Structure of new capital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Allocated amount (shs)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%ge  of new issue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New Equity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543,000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   15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New Debt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3,057,000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   85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3,600,000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100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14400" y="52578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to achieve a 2:1 equity debt ratio, the new capital would be issues 15% equity and 85% debt. With the current capital structure it would not be possible to have a 1:2 equity debt ratio as the current equity interest 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7,071,000) is already in excess of the capital needed to make that ratio 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3,807,000). 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CF5-F011-4248-AA53-E1C302574E4F}" type="datetime1">
              <a:rPr lang="en-US" smtClean="0"/>
              <a:pPr/>
              <a:t>8/3/12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Forecasting output</a:t>
            </a:r>
          </a:p>
          <a:p>
            <a:pPr lvl="0"/>
            <a:r>
              <a:rPr lang="en-GB" sz="32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Making realistic financial planning assumptions and decisions</a:t>
            </a:r>
          </a:p>
          <a:p>
            <a:pPr lvl="0"/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Converting quantitative estimates into financials </a:t>
            </a:r>
          </a:p>
          <a:p>
            <a:pPr lvl="0"/>
            <a:r>
              <a:rPr lang="en-GB" sz="32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Awareness </a:t>
            </a:r>
            <a:r>
              <a:rPr lang="en-GB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review</a:t>
            </a:r>
            <a:r>
              <a:rPr lang="en-GB" sz="32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forecasted results and revisiting decisions to improve results. </a:t>
            </a:r>
            <a:endParaRPr lang="en-GB" sz="3200" noProof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A449-ABD5-4F10-AE06-C31005FB4B66}" type="datetime1">
              <a:rPr lang="en-US" smtClean="0"/>
              <a:pPr/>
              <a:t>8/3/12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Session Objectives 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A business plan is built on forecasted core output over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 planning period. </a:t>
            </a:r>
          </a:p>
          <a:p>
            <a:pPr lvl="0"/>
            <a:r>
              <a:rPr lang="en-GB" sz="28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evaluation of past performance, potential market and competitive activity helps to make a realistic output forecast.</a:t>
            </a:r>
          </a:p>
          <a:p>
            <a:pPr lvl="0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Output target should be achievable but challenging.</a:t>
            </a:r>
          </a:p>
          <a:p>
            <a:pPr lvl="0"/>
            <a:r>
              <a:rPr lang="en-GB" sz="28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a first step, determine the mileage to be done over the planning period and break it down into periodic targets. 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47B6-AB3F-4679-A759-81F218533FA1}" type="datetime1">
              <a:rPr lang="en-US" smtClean="0"/>
              <a:pPr/>
              <a:t>8/3/12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Forecasting output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229600" cy="4038600"/>
          </a:xfrm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90000"/>
              </a:lnSpc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Output units are matched with input units using previous established relationships.</a:t>
            </a:r>
          </a:p>
          <a:p>
            <a:pPr marL="457200" indent="-457200">
              <a:lnSpc>
                <a:spcPct val="90000"/>
              </a:lnSpc>
            </a:pPr>
            <a:r>
              <a:rPr lang="en-GB" sz="28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Technical staff will estimate direct input of elements to attain forecasted output including:</a:t>
            </a:r>
          </a:p>
          <a:p>
            <a:pPr marL="759143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Direct and indirect materials</a:t>
            </a:r>
          </a:p>
          <a:p>
            <a:pPr marL="759143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GB" sz="26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 and indirect labour</a:t>
            </a:r>
          </a:p>
          <a:p>
            <a:pPr marL="759143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Machine time</a:t>
            </a:r>
          </a:p>
          <a:p>
            <a:pPr marL="759143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GB" sz="26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Machine direct and indirect consumables</a:t>
            </a:r>
          </a:p>
          <a:p>
            <a:pPr marL="759143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Other overhead inputs</a:t>
            </a:r>
            <a:br>
              <a:rPr lang="en-GB" sz="2600" noProof="0" dirty="0" smtClean="0">
                <a:latin typeface="Arial" pitchFamily="34" charset="0"/>
                <a:cs typeface="Arial" pitchFamily="34" charset="0"/>
              </a:rPr>
            </a:br>
            <a:endParaRPr lang="en-GB" sz="26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324F337-8F30-400C-B5D2-3F2AF4B47ADF}" type="datetime1">
              <a:rPr lang="en-US" smtClean="0"/>
              <a:pPr/>
              <a:t>8/3/12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Module 2: Session 3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fld id="{B41A9892-5F6A-409A-B9D5-660B19238B0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Deriving other input elements</a:t>
            </a: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pPr lvl="0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Forecasted inputs are priced based on accepted unit costs or predicted costs. </a:t>
            </a:r>
          </a:p>
          <a:p>
            <a:pPr lvl="0"/>
            <a:r>
              <a:rPr lang="en-GB" sz="28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Forecasted outputs are also priced based on per time adjusted values.</a:t>
            </a:r>
          </a:p>
          <a:p>
            <a:pPr lvl="0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Particular attention must be paid to economic trends on prices and costs</a:t>
            </a:r>
          </a:p>
          <a:p>
            <a:pPr lvl="0"/>
            <a:r>
              <a:rPr lang="en-GB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Actions of competitors should also be considered when setting prices and costs.</a:t>
            </a:r>
          </a:p>
          <a:p>
            <a:pPr lvl="0"/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04AB-C242-4EF8-AC20-3E95B1F6468F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Conversion of quantities to </a:t>
            </a: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monetary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figures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Realistic assumptions be made on: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Capacity and potential work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Inputs of works assumptions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Pricing of works assumptions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Administrative cost assumptions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Credit periods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Use of bills of materials,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BoQs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Machinery and equipment assumptions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Realistic assumptions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for key  input and outputs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60B3-05AD-4C55-A0B7-A1E43C22CB50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/>
          </a:bodyPr>
          <a:lstStyle/>
          <a:p>
            <a:pPr lvl="0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Financial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assumptions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C2D-91E0-48A8-A175-717011EA5250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667000"/>
            <a:ext cx="3822192" cy="2819400"/>
          </a:xfrm>
        </p:spPr>
        <p:txBody>
          <a:bodyPr>
            <a:normAutofit/>
          </a:bodyPr>
          <a:lstStyle/>
          <a:p>
            <a:pPr lvl="0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To forecast an income statement or cash flow statement, financial assumptions have to be made about:</a:t>
            </a:r>
          </a:p>
          <a:p>
            <a:pPr lvl="0"/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Timing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Pricing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Inflation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Credit period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Inventory levels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 and cost of capital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Capital structure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Drawings</a:t>
            </a:r>
          </a:p>
          <a:p>
            <a:pPr lvl="0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Assets replacement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pPr lvl="0"/>
            <a:r>
              <a:rPr lang="en-GB" sz="2600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Forecasting risk - probability that forecast is not correct.</a:t>
            </a:r>
          </a:p>
          <a:p>
            <a:pPr lvl="0"/>
            <a:r>
              <a:rPr lang="en-GB" sz="2600" noProof="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Be conservative in estimates because:</a:t>
            </a:r>
          </a:p>
          <a:p>
            <a:pPr lvl="1">
              <a:buFont typeface="Wingdings" charset="2"/>
              <a:buChar char="ü"/>
            </a:pPr>
            <a:r>
              <a:rPr lang="en-GB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Marketers are overly optimistic</a:t>
            </a:r>
          </a:p>
          <a:p>
            <a:pPr lvl="1">
              <a:buFont typeface="Wingdings" charset="2"/>
              <a:buChar char="ü"/>
            </a:pPr>
            <a:r>
              <a:rPr lang="en-GB" noProof="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Failure de-motivates</a:t>
            </a:r>
          </a:p>
          <a:p>
            <a:pPr lvl="1">
              <a:buFont typeface="Wingdings" charset="2"/>
              <a:buChar char="ü"/>
            </a:pPr>
            <a:r>
              <a:rPr lang="en-GB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Achievement motivates</a:t>
            </a:r>
          </a:p>
          <a:p>
            <a:pPr lvl="1">
              <a:buFont typeface="Wingdings" charset="2"/>
              <a:buChar char="ü"/>
            </a:pPr>
            <a:r>
              <a:rPr lang="en-GB" noProof="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Some decisions based on forecasts are irreversible</a:t>
            </a:r>
          </a:p>
          <a:p>
            <a:r>
              <a:rPr lang="en-GB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Weighted average could help to reduce forecasting risk.</a:t>
            </a:r>
            <a:endParaRPr lang="en-GB" sz="2600" i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GB" sz="2600" i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81D0-45E1-460E-900A-524A110C0BF1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Caution</a:t>
            </a: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on financial forecasting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39347"/>
            <a:ext cx="8229600" cy="440905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Investing in assets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Inaccurate forecasts will lead to investing in too much fixed assets and inventory leading to waste.</a:t>
            </a:r>
          </a:p>
          <a:p>
            <a:pPr lvl="0"/>
            <a:r>
              <a:rPr lang="en-GB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Inappropriate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resource mobilization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Resources such as cash and work force may be either understated or excessive, either way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Morale.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Morale of staff and management fall when forecasts cannot be achieved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 Reporting.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 budgeting is determined by the forecasts created.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External Investors.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Both loan and equity investors like to see net income and revenue forecasts before investing. Inaccurate forecasts will cause conflict with them in future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4B31-F914-4CFF-890F-796A3F582255}" type="datetime1">
              <a:rPr lang="en-US" smtClean="0"/>
              <a:pPr/>
              <a:t>8/7/12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8328"/>
            <a:ext cx="8001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Why forecasting accuracy is important for a business.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E50D6D-CAD1-4356-A9CD-B18BE0F25F10}"/>
</file>

<file path=customXml/itemProps2.xml><?xml version="1.0" encoding="utf-8"?>
<ds:datastoreItem xmlns:ds="http://schemas.openxmlformats.org/officeDocument/2006/customXml" ds:itemID="{1AF6A800-A4BF-456F-9CDB-E6ED33DAD051}"/>
</file>

<file path=customXml/itemProps3.xml><?xml version="1.0" encoding="utf-8"?>
<ds:datastoreItem xmlns:ds="http://schemas.openxmlformats.org/officeDocument/2006/customXml" ds:itemID="{379ED568-6194-48B0-9C1B-5C3244032AC7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8191</TotalTime>
  <Words>1330</Words>
  <Application>Microsoft Office PowerPoint</Application>
  <PresentationFormat>On-screen Show (4:3)</PresentationFormat>
  <Paragraphs>265</Paragraphs>
  <Slides>18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Theme2</vt:lpstr>
      <vt:lpstr>Median</vt:lpstr>
      <vt:lpstr>Waveform</vt:lpstr>
      <vt:lpstr>Module 2: Session 3</vt:lpstr>
      <vt:lpstr>Session Objectives </vt:lpstr>
      <vt:lpstr>Forecasting output</vt:lpstr>
      <vt:lpstr> Deriving other input elements</vt:lpstr>
      <vt:lpstr>Conversion of quantities to monetary figures</vt:lpstr>
      <vt:lpstr>Realistic assumptions  for key  input and outputs</vt:lpstr>
      <vt:lpstr>Financial assumptions</vt:lpstr>
      <vt:lpstr>Caution on financial forecasting</vt:lpstr>
      <vt:lpstr> Why forecasting accuracy is important for a business. </vt:lpstr>
      <vt:lpstr>Past data for projected income statement</vt:lpstr>
      <vt:lpstr>Closing the income projection gap</vt:lpstr>
      <vt:lpstr>Cash flow projection</vt:lpstr>
      <vt:lpstr>Timing difference in cash flow </vt:lpstr>
      <vt:lpstr>Closing the cash gap </vt:lpstr>
      <vt:lpstr>Group activity </vt:lpstr>
      <vt:lpstr>Group activity Q4:   Capital needs of Munaku</vt:lpstr>
      <vt:lpstr>Group activity Q4: Possible capital structure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Mr. P-Kandole</dc:creator>
  <cp:keywords>TRT009</cp:keywords>
  <cp:lastModifiedBy>Patrick Griffith</cp:lastModifiedBy>
  <cp:revision>99</cp:revision>
  <dcterms:created xsi:type="dcterms:W3CDTF">2012-08-03T09:53:20Z</dcterms:created>
  <dcterms:modified xsi:type="dcterms:W3CDTF">2012-08-07T15:01:05Z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