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rels" ContentType="application/vnd.openxmlformats-package.relationships+xml"/>
  <Default Extension="jpeg" ContentType="image/jpe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17"/>
  </p:notesMasterIdLst>
  <p:sldIdLst>
    <p:sldId id="256" r:id="rId2"/>
    <p:sldId id="289" r:id="rId3"/>
    <p:sldId id="290" r:id="rId4"/>
    <p:sldId id="291" r:id="rId5"/>
    <p:sldId id="294" r:id="rId6"/>
    <p:sldId id="295" r:id="rId7"/>
    <p:sldId id="275" r:id="rId8"/>
    <p:sldId id="276" r:id="rId9"/>
    <p:sldId id="282" r:id="rId10"/>
    <p:sldId id="277" r:id="rId11"/>
    <p:sldId id="287" r:id="rId12"/>
    <p:sldId id="285" r:id="rId13"/>
    <p:sldId id="293" r:id="rId14"/>
    <p:sldId id="288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Patrick Griffith" initials="PG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52" y="-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printerSettings" Target="printerSettings/printerSettings1.bin"/><Relationship Id="rId8" Type="http://schemas.openxmlformats.org/officeDocument/2006/relationships/slide" Target="slides/slide7.xml"/><Relationship Id="rId26" Type="http://schemas.openxmlformats.org/officeDocument/2006/relationships/customXml" Target="../customXml/item3.xml"/><Relationship Id="rId2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5" Type="http://schemas.openxmlformats.org/officeDocument/2006/relationships/customXml" Target="../customXml/item2.xml"/><Relationship Id="rId20" Type="http://schemas.openxmlformats.org/officeDocument/2006/relationships/presProps" Target="presProps.xml"/><Relationship Id="rId16" Type="http://schemas.openxmlformats.org/officeDocument/2006/relationships/slide" Target="slides/slide15.xml"/><Relationship Id="rId2" Type="http://schemas.openxmlformats.org/officeDocument/2006/relationships/slide" Target="slides/slide1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4" Type="http://schemas.openxmlformats.org/officeDocument/2006/relationships/customXml" Target="../customXml/item1.xml"/><Relationship Id="rId23" Type="http://schemas.openxmlformats.org/officeDocument/2006/relationships/tableStyles" Target="tableStyles.xml"/><Relationship Id="rId15" Type="http://schemas.openxmlformats.org/officeDocument/2006/relationships/slide" Target="slides/slide14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9" Type="http://schemas.openxmlformats.org/officeDocument/2006/relationships/slide" Target="slides/slide8.xml"/><Relationship Id="rId22" Type="http://schemas.openxmlformats.org/officeDocument/2006/relationships/theme" Target="theme/theme1.xml"/><Relationship Id="rId14" Type="http://schemas.openxmlformats.org/officeDocument/2006/relationships/slide" Target="slides/slide13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567FB-005E-439B-B48D-F8A0DE70A445}" type="datetimeFigureOut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9BCC12-260C-4A35-A58A-A320029D13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71023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wmf"/><Relationship Id="rId3" Type="http://schemas.openxmlformats.org/officeDocument/2006/relationships/image" Target="../media/image2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477EBD-724C-4781-B91B-78ED567032FA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7" name="Picture 16" descr="C:\Users\CROSSR~1\AppData\Local\Temp\CrossRoads Logo with Slogan.jpg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3038" y="228600"/>
            <a:ext cx="1881505" cy="49911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ED5AF-A964-49C8-AD7D-F0E3212B497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151B4-AA4E-43E3-91EF-39947F0EA6D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A591-60E4-4E59-87DE-D4EF0817648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8" name="Picture 7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956310" cy="88201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C:\Users\CROSSR~1\AppData\Local\Temp\CrossRoads Logo with Slogan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43037" y="170497"/>
            <a:ext cx="1881505" cy="4991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A55D6-8F5C-43C5-985E-4F5BE280980D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CC145-60ED-4986-9697-E9269FFE0C7A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C1982-7068-4EB9-BE18-A17F2FD54BDC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C74D2B-14EB-45D8-83DF-D442AAF0A2C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1C0B8-6E03-46F9-B9DA-D6BFDE95F2C7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4E2542-A8B7-4CD4-BCA8-F764682D9DD8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D2DB4-37B8-4925-955A-8954CCA5F772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E29C017-88AA-4453-9C17-7D9543180934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3B26C22-691D-47DC-B817-98446D3627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Arial" pitchFamily="34" charset="0"/>
                <a:cs typeface="Arial" pitchFamily="34" charset="0"/>
              </a:rPr>
              <a:t>Module 2: Session 4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Financial short term projections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2EC210-8C12-4E66-8F7A-2AC465E59BE9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47449145"/>
              </p:ext>
            </p:extLst>
          </p:nvPr>
        </p:nvGraphicFramePr>
        <p:xfrm>
          <a:off x="457200" y="1905001"/>
          <a:ext cx="8018463" cy="40385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6198"/>
                <a:gridCol w="1661669"/>
                <a:gridCol w="1405298"/>
                <a:gridCol w="1405298"/>
              </a:tblGrid>
              <a:tr h="44873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uantity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cost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Stationary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Office supplies 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Meetings expenses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Transport/fuel 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Repairs and maintenance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Bank</a:t>
                      </a:r>
                      <a:r>
                        <a:rPr lang="en-US" sz="2000" b="1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and Loan costs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Other sundry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44873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 b="1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>
                <a:latin typeface="Arial" pitchFamily="34" charset="0"/>
                <a:cs typeface="Arial" pitchFamily="34" charset="0"/>
              </a:rPr>
              <a:t>Projection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of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administrative costs format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DA6A95-07B9-47D8-AC08-2D3E97E1405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40230601"/>
              </p:ext>
            </p:extLst>
          </p:nvPr>
        </p:nvGraphicFramePr>
        <p:xfrm>
          <a:off x="457199" y="2438403"/>
          <a:ext cx="7942264" cy="3505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8969"/>
                <a:gridCol w="1369407"/>
                <a:gridCol w="1391944"/>
                <a:gridCol w="1391944"/>
              </a:tblGrid>
              <a:tr h="5007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uantity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cost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Depreciation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Insurance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Repairs</a:t>
                      </a:r>
                      <a:r>
                        <a:rPr lang="en-US" sz="2000" baseline="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and maintenance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Consumable tools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Light Tools and equipment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007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sz="3600" b="1" dirty="0">
                <a:latin typeface="Arial" pitchFamily="34" charset="0"/>
                <a:cs typeface="Arial" pitchFamily="34" charset="0"/>
              </a:rPr>
              <a:t>Projection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of machinery and equipment costs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41619-93A0-4924-A5A3-EA669DF4BFE2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46672127"/>
              </p:ext>
            </p:extLst>
          </p:nvPr>
        </p:nvGraphicFramePr>
        <p:xfrm>
          <a:off x="381000" y="1752606"/>
          <a:ext cx="8458201" cy="4267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71133"/>
                <a:gridCol w="931178"/>
                <a:gridCol w="931178"/>
                <a:gridCol w="931178"/>
                <a:gridCol w="931178"/>
                <a:gridCol w="931178"/>
                <a:gridCol w="931178"/>
              </a:tblGrid>
              <a:tr h="338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Expected</a:t>
                      </a:r>
                      <a:r>
                        <a:rPr lang="en-US" sz="1400" b="0" i="0" u="sng" strike="noStrike" baseline="0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 revenues 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baseline="0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 m 1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m2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m3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m4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M5 –m12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sng" strike="noStrike" dirty="0" smtClean="0">
                          <a:solidFill>
                            <a:srgbClr val="000000"/>
                          </a:solidFill>
                          <a:latin typeface="Aharoni" pitchFamily="2" charset="-79"/>
                          <a:cs typeface="Aharoni" pitchFamily="2" charset="-79"/>
                        </a:rPr>
                        <a:t>Total</a:t>
                      </a:r>
                      <a:endParaRPr lang="en-US" sz="1400" b="0" i="0" u="sng" strike="noStrike" dirty="0">
                        <a:solidFill>
                          <a:srgbClr val="000000"/>
                        </a:solidFill>
                        <a:latin typeface="Aharoni" pitchFamily="2" charset="-79"/>
                        <a:cs typeface="Aharoni" pitchFamily="2" charset="-79"/>
                      </a:endParaRPr>
                    </a:p>
                  </a:txBody>
                  <a:tcPr marL="9450" marR="9450" marT="9525" marB="0" anchor="b"/>
                </a:tc>
              </a:tr>
              <a:tr h="26695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Revenues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280054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Revenues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from other sources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Planned 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xpenditure: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Materials 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Administration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and overheads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Labour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Equipment hire/running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Depreciation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Finance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costs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  <a:tr h="338198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Projected</a:t>
                      </a:r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rofit/loss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450" marR="9450" marT="9525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Pro-forma income statement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3DED8-45D0-4A50-943F-5F6A1C33FABC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Module 2: Session 4loss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6264644"/>
              </p:ext>
            </p:extLst>
          </p:nvPr>
        </p:nvGraphicFramePr>
        <p:xfrm>
          <a:off x="609600" y="1981198"/>
          <a:ext cx="7942265" cy="443302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695997"/>
                <a:gridCol w="874378"/>
                <a:gridCol w="874378"/>
                <a:gridCol w="874378"/>
                <a:gridCol w="874378"/>
                <a:gridCol w="874378"/>
                <a:gridCol w="874378"/>
              </a:tblGrid>
              <a:tr h="47932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Expected</a:t>
                      </a:r>
                      <a:r>
                        <a:rPr lang="en-US" sz="1600" u="sng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cash receipts 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m 1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m2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m3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m4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M5 –m12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Revenues</a:t>
                      </a:r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from clients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Other sources e.g. loans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3995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9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Planned  </a:t>
                      </a:r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cash payments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Material</a:t>
                      </a:r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suppliers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500779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Administration</a:t>
                      </a:r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and overheads</a:t>
                      </a:r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u="none" strike="noStrike" dirty="0" smtClean="0">
                          <a:latin typeface="Arial" pitchFamily="34" charset="0"/>
                          <a:cs typeface="Arial" pitchFamily="34" charset="0"/>
                        </a:rPr>
                        <a:t>Salaries and wages paid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Equipment hire/running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Loan repayment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Drawings or dividends paid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lvl="1" algn="l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Tax payment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  <a:tr h="25518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 smtClean="0">
                          <a:latin typeface="Arial" pitchFamily="34" charset="0"/>
                          <a:cs typeface="Arial" pitchFamily="34" charset="0"/>
                        </a:rPr>
                        <a:t> Net change in Cash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8419" marR="8419" marT="9525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4000" b="1" dirty="0" smtClean="0">
                <a:latin typeface="Arial" pitchFamily="34" charset="0"/>
                <a:cs typeface="Arial" pitchFamily="34" charset="0"/>
              </a:rPr>
              <a:t>Cash flow projection format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995D0F-C450-41AA-9F43-2795AF6494C5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752600"/>
            <a:ext cx="7408333" cy="43735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GB" dirty="0" smtClean="0"/>
              <a:t>1.	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Basing on the case study develop an income statement for the first year.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.Develop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a cash flow projection for the initial one year.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.Discuss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the similarities or differences between the two statements. 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4. Advise </a:t>
            </a:r>
            <a:r>
              <a:rPr lang="en-GB" dirty="0" err="1" smtClean="0">
                <a:latin typeface="Arial" pitchFamily="34" charset="0"/>
                <a:cs typeface="Arial" pitchFamily="34" charset="0"/>
              </a:rPr>
              <a:t>Munaku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on what strategy he could adopt to manage profitability and liquidity for the year.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Group work  (all)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D52E7-A747-4388-9814-F417F699CD7D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END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Q &amp; A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6BFFF-8727-489D-8A63-9967409E533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1905000"/>
            <a:ext cx="7408333" cy="42211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Enabling participants to make short term profit or loss projections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Enabling participants to formulate short term cash flow  projections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Empower trainees  to identify short term financing requirements and suggest means to improve performance and liquidity.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Session objectives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2A89-07BC-4974-8116-15D1E7BC8D2F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Identify sources and revenue patterns from each contract for a year.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Indicate amounts expected in each month.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Calculate total for the period.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Add up total per month.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Add up total for year.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Evaluate the reasonableness of the figures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Income projection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A7CC8-2367-40D4-957A-AC8EED533080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3916363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Obtain works schedule and bills of quantities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Work out expenditures [materials,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labour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administration, overheads, financial costs]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Indicate expenditure incurred each month for twelve months.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Obtain total for each month.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Obtain total for the year.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Expenditure projection 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9D073A-7376-4E00-B7EC-C60C7C2389B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Deduct total costs from total revenue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Compute 30% of net income as provision for taxation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Obtain the net profit figure less taxes.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Work out key ratios based on the annual totals such as: 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Gross profit margin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ROI</a:t>
            </a:r>
          </a:p>
          <a:p>
            <a:pPr lvl="1">
              <a:buFont typeface="Wingdings" charset="2"/>
              <a:buChar char="ü"/>
            </a:pPr>
            <a:r>
              <a:rPr lang="en-GB" dirty="0" smtClean="0">
                <a:latin typeface="Arial" pitchFamily="34" charset="0"/>
                <a:cs typeface="Arial" pitchFamily="34" charset="0"/>
              </a:rPr>
              <a:t>Fixed assets turnover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Evaluate them as to reasonableness and acceptability </a:t>
            </a:r>
          </a:p>
          <a:p>
            <a:pPr lvl="1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A591-60E4-4E59-87DE-D4EF0817648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latin typeface="Arial" pitchFamily="34" charset="0"/>
                <a:cs typeface="Arial" pitchFamily="34" charset="0"/>
              </a:rPr>
              <a:t>Netting off the income statement</a:t>
            </a:r>
            <a:endParaRPr lang="en-GB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>
                <a:latin typeface="Arial" pitchFamily="34" charset="0"/>
                <a:cs typeface="Arial" pitchFamily="34" charset="0"/>
              </a:rPr>
              <a:t>Work out the receipt and payment schedules per month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Deduct payments from receipts for each month and note the monthly net cash flow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Adjust for the opening balance and carry forward the balance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Study the trend of the month end balances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Evaluate the reasonableness and acceptability.</a:t>
            </a:r>
          </a:p>
          <a:p>
            <a:r>
              <a:rPr lang="en-GB" dirty="0" smtClean="0">
                <a:latin typeface="Arial" pitchFamily="34" charset="0"/>
                <a:cs typeface="Arial" pitchFamily="34" charset="0"/>
              </a:rPr>
              <a:t>If cash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deficit,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plan how to manage the gap; if cash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surplus, 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plan how to invest it.</a:t>
            </a:r>
            <a:endParaRPr lang="en-GB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2A591-60E4-4E59-87DE-D4EF08176486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>
                <a:latin typeface="Arial" pitchFamily="34" charset="0"/>
                <a:cs typeface="Arial" pitchFamily="34" charset="0"/>
              </a:rPr>
              <a:t>Netting off cash flow</a:t>
            </a:r>
            <a:endParaRPr lang="en-GB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68946299"/>
              </p:ext>
            </p:extLst>
          </p:nvPr>
        </p:nvGraphicFramePr>
        <p:xfrm>
          <a:off x="609599" y="1676400"/>
          <a:ext cx="7924800" cy="3364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40067"/>
                <a:gridCol w="1333144"/>
                <a:gridCol w="962826"/>
                <a:gridCol w="888763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Quantity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unit cost</a:t>
                      </a:r>
                      <a:endParaRPr lang="en-US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4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Gravel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Culverts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Cement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Stones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Sand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2318" marR="62318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Arial" pitchFamily="34" charset="0"/>
                <a:cs typeface="Arial" pitchFamily="34" charset="0"/>
              </a:rPr>
              <a:t>Projection of materials format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ABC68-3682-499B-AA29-41F88C43AD78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99757439"/>
              </p:ext>
            </p:extLst>
          </p:nvPr>
        </p:nvGraphicFramePr>
        <p:xfrm>
          <a:off x="304800" y="2133599"/>
          <a:ext cx="8475664" cy="3398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2397"/>
                <a:gridCol w="1474907"/>
                <a:gridCol w="1499180"/>
                <a:gridCol w="1499180"/>
              </a:tblGrid>
              <a:tr h="58558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uantity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cost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Office/site rent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5929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Technicians &amp; supervisors</a:t>
                      </a:r>
                      <a:r>
                        <a:rPr lang="en-US" sz="20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salaries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Tools and equipment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Transport/fuel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Firewood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Insurance bonds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Bid bonds.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  <a:tr h="33621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741" marR="61741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en-US" sz="3600" b="1" dirty="0">
                <a:latin typeface="Arial" pitchFamily="34" charset="0"/>
                <a:cs typeface="Arial" pitchFamily="34" charset="0"/>
              </a:rPr>
              <a:t>Projection of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overheads costs format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299A2-0134-4315-A277-E234487763C5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117604"/>
              </p:ext>
            </p:extLst>
          </p:nvPr>
        </p:nvGraphicFramePr>
        <p:xfrm>
          <a:off x="457201" y="2438400"/>
          <a:ext cx="8018462" cy="327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25321"/>
                <a:gridCol w="1382545"/>
                <a:gridCol w="1405298"/>
                <a:gridCol w="1405298"/>
              </a:tblGrid>
              <a:tr h="5461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Type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Q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uantity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</a:t>
                      </a: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nit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cost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 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Grade operators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Dozer operators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Machine operators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Workers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  <a:tr h="546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Total</a:t>
                      </a: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1174" marR="61174" marT="0" marB="0" anchor="b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61872"/>
          </a:xfrm>
        </p:spPr>
        <p:txBody>
          <a:bodyPr>
            <a:normAutofit/>
          </a:bodyPr>
          <a:lstStyle/>
          <a:p>
            <a:pPr lvl="0"/>
            <a:r>
              <a:rPr lang="en-US" sz="3600" b="1" dirty="0">
                <a:latin typeface="Arial" pitchFamily="34" charset="0"/>
                <a:cs typeface="Arial" pitchFamily="34" charset="0"/>
              </a:rPr>
              <a:t>Projection of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labor costs </a:t>
            </a:r>
            <a:br>
              <a:rPr lang="en-US" sz="3600" b="1" dirty="0" smtClean="0">
                <a:latin typeface="Arial" pitchFamily="34" charset="0"/>
                <a:cs typeface="Arial" pitchFamily="34" charset="0"/>
              </a:rPr>
            </a:b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format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E03A1-8E37-4728-BB15-3346C35EBBD3}" type="datetime1">
              <a:rPr lang="en-US" smtClean="0"/>
              <a:pPr/>
              <a:t>8/2/12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Module 2: Session 4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26C22-691D-47DC-B817-98446D362704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7FBBE45A02FF43B2DB012F633F9BF5" ma:contentTypeVersion="0" ma:contentTypeDescription="Create a new document." ma:contentTypeScope="" ma:versionID="1cd96de4538a9ea783765af400c6966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a0bab1e00c84e9291a2a9b340ddbcd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BC6963B-C4A1-4401-AB64-4EB3BDD86889}"/>
</file>

<file path=customXml/itemProps2.xml><?xml version="1.0" encoding="utf-8"?>
<ds:datastoreItem xmlns:ds="http://schemas.openxmlformats.org/officeDocument/2006/customXml" ds:itemID="{C5C977B8-A6AB-43C3-8DBC-0EEA1274C4AF}"/>
</file>

<file path=customXml/itemProps3.xml><?xml version="1.0" encoding="utf-8"?>
<ds:datastoreItem xmlns:ds="http://schemas.openxmlformats.org/officeDocument/2006/customXml" ds:itemID="{2717E34A-8937-4CFD-9FC2-0743A791863B}"/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1994</TotalTime>
  <Words>660</Words>
  <Application>Microsoft Office PowerPoint</Application>
  <PresentationFormat>On-screen Show (4:3)</PresentationFormat>
  <Paragraphs>186</Paragraphs>
  <Slides>15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Waveform</vt:lpstr>
      <vt:lpstr>Module 2: Session 4</vt:lpstr>
      <vt:lpstr>Session objectives</vt:lpstr>
      <vt:lpstr>Income projection </vt:lpstr>
      <vt:lpstr>Expenditure projection </vt:lpstr>
      <vt:lpstr>Netting off the income statement</vt:lpstr>
      <vt:lpstr>Netting off cash flow</vt:lpstr>
      <vt:lpstr>Projection of materials format</vt:lpstr>
      <vt:lpstr>Projection of overheads costs format  </vt:lpstr>
      <vt:lpstr>Projection of labor costs  format</vt:lpstr>
      <vt:lpstr>Projection of  administrative costs format</vt:lpstr>
      <vt:lpstr>Projection of machinery and equipment costs</vt:lpstr>
      <vt:lpstr> Pro-forma income statement   </vt:lpstr>
      <vt:lpstr> Cash flow projection format  </vt:lpstr>
      <vt:lpstr>Group work  (all)</vt:lpstr>
      <vt:lpstr>END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PLANNING AND PROJECTION</dc:title>
  <dc:creator>Mr. P-Kandole</dc:creator>
  <cp:keywords>TRT009</cp:keywords>
  <cp:lastModifiedBy>Patrick Griffith</cp:lastModifiedBy>
  <cp:revision>65</cp:revision>
  <dcterms:created xsi:type="dcterms:W3CDTF">2012-08-02T15:13:28Z</dcterms:created>
  <dcterms:modified xsi:type="dcterms:W3CDTF">2012-08-02T15:23:21Z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0x010100DA7FBBE45A02FF43B2DB012F633F9BF5</vt:lpwstr>
  </property>
</Properties>
</file>