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7"/>
  </p:notesMasterIdLst>
  <p:sldIdLst>
    <p:sldId id="256" r:id="rId2"/>
    <p:sldId id="289" r:id="rId3"/>
    <p:sldId id="290" r:id="rId4"/>
    <p:sldId id="291" r:id="rId5"/>
    <p:sldId id="294" r:id="rId6"/>
    <p:sldId id="295" r:id="rId7"/>
    <p:sldId id="275" r:id="rId8"/>
    <p:sldId id="276" r:id="rId9"/>
    <p:sldId id="282" r:id="rId10"/>
    <p:sldId id="277" r:id="rId11"/>
    <p:sldId id="287" r:id="rId12"/>
    <p:sldId id="285" r:id="rId13"/>
    <p:sldId id="293" r:id="rId14"/>
    <p:sldId id="28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26" Type="http://schemas.openxmlformats.org/officeDocument/2006/relationships/customXml" Target="../customXml/item3.xml"/><Relationship Id="rId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2.xml"/><Relationship Id="rId20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1.xml"/><Relationship Id="rId23" Type="http://schemas.openxmlformats.org/officeDocument/2006/relationships/tableStyles" Target="tableStyle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9" Type="http://schemas.openxmlformats.org/officeDocument/2006/relationships/slide" Target="slides/slide8.xml"/><Relationship Id="rId22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567FB-005E-439B-B48D-F8A0DE70A445}" type="datetimeFigureOut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BCC12-260C-4A35-A58A-A320029D13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102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7EBD-724C-4781-B91B-78ED567032FA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3038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D5AF-A964-49C8-AD7D-F0E3212B497F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1B4-AA4E-43E3-91EF-39947F0EA6DF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A591-60E4-4E59-87DE-D4EF08176486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3037" y="170497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55D6-8F5C-43C5-985E-4F5BE280980D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145-60ED-4986-9697-E9269FFE0C7A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982-7068-4EB9-BE18-A17F2FD54BDC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4D2B-14EB-45D8-83DF-D442AAF0A2C6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C0B8-6E03-46F9-B9DA-D6BFDE95F2C7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2542-A8B7-4CD4-BCA8-F764682D9DD8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2DB4-37B8-4925-955A-8954CCA5F772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E29C017-88AA-4453-9C17-7D9543180934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B26C22-691D-47DC-B817-98446D3627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Module 2: Session 4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Financial short term projections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C210-8C12-4E66-8F7A-2AC465E59BE9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7449145"/>
              </p:ext>
            </p:extLst>
          </p:nvPr>
        </p:nvGraphicFramePr>
        <p:xfrm>
          <a:off x="457200" y="1905001"/>
          <a:ext cx="8018463" cy="403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6198"/>
                <a:gridCol w="1661669"/>
                <a:gridCol w="1405298"/>
                <a:gridCol w="1405298"/>
              </a:tblGrid>
              <a:tr h="448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Type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uantity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nit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cost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Stationary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Office supplies 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Meetings expenses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Transport/fuel 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Repairs and maintenance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Bank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Loan costs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Other sundry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4487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Projection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of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administrative costs format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6A95-07B9-47D8-AC08-2D3E97E14056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0230601"/>
              </p:ext>
            </p:extLst>
          </p:nvPr>
        </p:nvGraphicFramePr>
        <p:xfrm>
          <a:off x="457199" y="2438403"/>
          <a:ext cx="7942264" cy="3505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8969"/>
                <a:gridCol w="1369407"/>
                <a:gridCol w="1391944"/>
                <a:gridCol w="1391944"/>
              </a:tblGrid>
              <a:tr h="500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Type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uantity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nit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cost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00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Depreciation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00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Insurance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00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Repairs</a:t>
                      </a:r>
                      <a:r>
                        <a:rPr lang="en-US" sz="2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and maintenance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00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Consumable tools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00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Light Tools and equipment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00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Projection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of machinery and equipment costs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1619-93A0-4924-A5A3-EA669DF4BFE2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6672127"/>
              </p:ext>
            </p:extLst>
          </p:nvPr>
        </p:nvGraphicFramePr>
        <p:xfrm>
          <a:off x="381000" y="1752606"/>
          <a:ext cx="8458201" cy="426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133"/>
                <a:gridCol w="931178"/>
                <a:gridCol w="931178"/>
                <a:gridCol w="931178"/>
                <a:gridCol w="931178"/>
                <a:gridCol w="931178"/>
                <a:gridCol w="931178"/>
              </a:tblGrid>
              <a:tr h="338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Expected</a:t>
                      </a:r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 revenues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 m 1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m2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m3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m4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M5 –m12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Total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450" marR="9450" marT="9525" marB="0" anchor="b"/>
                </a:tc>
              </a:tr>
              <a:tr h="26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Revenues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80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Revenues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from other sources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Planned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xpenditure: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Materials </a:t>
                      </a: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Administration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and overheads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Labour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Equipment hire/running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costs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338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Projected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rofit/loss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50" marR="9450" marT="9525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Pro-forma income statement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DED8-45D0-4A50-943F-5F6A1C33FABC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4loss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264644"/>
              </p:ext>
            </p:extLst>
          </p:nvPr>
        </p:nvGraphicFramePr>
        <p:xfrm>
          <a:off x="609600" y="1981198"/>
          <a:ext cx="7942265" cy="44330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95997"/>
                <a:gridCol w="874378"/>
                <a:gridCol w="874378"/>
                <a:gridCol w="874378"/>
                <a:gridCol w="874378"/>
                <a:gridCol w="874378"/>
                <a:gridCol w="874378"/>
              </a:tblGrid>
              <a:tr h="4793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 smtClean="0">
                          <a:latin typeface="Arial" pitchFamily="34" charset="0"/>
                          <a:cs typeface="Arial" pitchFamily="34" charset="0"/>
                        </a:rPr>
                        <a:t>Expected</a:t>
                      </a:r>
                      <a:r>
                        <a:rPr lang="en-US" sz="1600" u="sng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cash receipts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m 1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 smtClean="0">
                          <a:latin typeface="Arial" pitchFamily="34" charset="0"/>
                          <a:cs typeface="Arial" pitchFamily="34" charset="0"/>
                        </a:rPr>
                        <a:t>m2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 smtClean="0">
                          <a:latin typeface="Arial" pitchFamily="34" charset="0"/>
                          <a:cs typeface="Arial" pitchFamily="34" charset="0"/>
                        </a:rPr>
                        <a:t>m3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 smtClean="0">
                          <a:latin typeface="Arial" pitchFamily="34" charset="0"/>
                          <a:cs typeface="Arial" pitchFamily="34" charset="0"/>
                        </a:rPr>
                        <a:t>m4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 smtClean="0">
                          <a:latin typeface="Arial" pitchFamily="34" charset="0"/>
                          <a:cs typeface="Arial" pitchFamily="34" charset="0"/>
                        </a:rPr>
                        <a:t>M5 –m12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Revenues</a:t>
                      </a:r>
                      <a:r>
                        <a:rPr lang="en-US" sz="1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from clients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Other sources e.g. loans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39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9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Planned  </a:t>
                      </a:r>
                      <a:r>
                        <a:rPr lang="en-US" sz="1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cash payments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Material</a:t>
                      </a:r>
                      <a:r>
                        <a:rPr lang="en-US" sz="1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suppliers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50077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Administration</a:t>
                      </a:r>
                      <a:r>
                        <a:rPr lang="en-US" sz="1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and overheads</a:t>
                      </a:r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Salaries and wages paid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Equipment hire/running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Loan repayment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Drawings or dividends paid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Tax payment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  <a:tr h="255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Net change in Cash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19" marR="8419" marT="9525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Cash flow projection format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5D0F-C450-41AA-9F43-2795AF6494C5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dirty="0" smtClean="0"/>
              <a:t>1.	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Basing on the case study develop an income statement for the first year.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.Develop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 cash flow projection for the initial one year.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.Discuss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similarities or differences between the two statements.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4. Advise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on what strategy he could adopt to manage profitability and liquidity for the year.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Group work  (all)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2E7-A747-4388-9814-F417F699CD7D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END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 &amp; 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FFF-8727-489D-8A63-9967409E5330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Enabling participants to make short term profit or loss projections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Enabling participants to formulate short term cash flow  projections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Empower trainees  to identify short term financing requirements and suggest means to improve performance and liquidity.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Session objectives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2A89-07BC-4974-8116-15D1E7BC8D2F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Identify sources and revenue patterns from each contract for a year.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Indicate amounts expected in each month.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Calculate total for the period.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 up total per month.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 up total for year.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Evaluate the reasonableness of the figures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Income projection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7CC8-2367-40D4-957A-AC8EED533080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Obtain works schedule and bills of quantities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Work out expenditures [materials,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administration, overheads, financial costs]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Indicate expenditure incurred each month for twelve months.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Obtain total for each month.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Obtain total for the year.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Expenditure projection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73A-7376-4E00-B7EC-C60C7C2389B6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Deduct total costs from total revenue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Compute 30% of net income as provision for taxation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Obtain the net profit figure less taxes.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Work out key ratios based on the annual totals such as: 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Gross profit margin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ROI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Fixed assets turnover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Evaluate them as to reasonableness and acceptability </a:t>
            </a:r>
          </a:p>
          <a:p>
            <a:pPr lvl="1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A591-60E4-4E59-87DE-D4EF08176486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Netting off the income statement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Work out the receipt and payment schedules per month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Deduct payments from receipts for each month and note the monthly net cash flow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Adjust for the opening balance and carry forward the balance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Study the trend of the month end balances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Evaluate the reasonableness and acceptability.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If cash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deficit,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plan how to manage the gap; if cash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surplus,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plan how to invest it.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A591-60E4-4E59-87DE-D4EF08176486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Netting off cash flow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8946299"/>
              </p:ext>
            </p:extLst>
          </p:nvPr>
        </p:nvGraphicFramePr>
        <p:xfrm>
          <a:off x="609599" y="1676400"/>
          <a:ext cx="7924800" cy="336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067"/>
                <a:gridCol w="1333144"/>
                <a:gridCol w="962826"/>
                <a:gridCol w="888763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Type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Quantity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unit cost</a:t>
                      </a:r>
                      <a:endParaRPr lang="en-US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Gravel 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Culverts 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Cement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Stones 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Sand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318" marR="62318" marT="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Projection of materials format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C68-3682-499B-AA29-41F88C43AD78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9757439"/>
              </p:ext>
            </p:extLst>
          </p:nvPr>
        </p:nvGraphicFramePr>
        <p:xfrm>
          <a:off x="304800" y="2133599"/>
          <a:ext cx="8475664" cy="3398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2397"/>
                <a:gridCol w="1474907"/>
                <a:gridCol w="1499180"/>
                <a:gridCol w="1499180"/>
              </a:tblGrid>
              <a:tr h="5855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Type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uantity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nit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cost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</a:tr>
              <a:tr h="3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Office/site rent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</a:tr>
              <a:tr h="359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Technicians &amp; supervisors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salaries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</a:tr>
              <a:tr h="3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Tools and equipment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</a:tr>
              <a:tr h="3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Transport/fuel 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</a:tr>
              <a:tr h="3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Firewood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</a:tr>
              <a:tr h="3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Insurance bonds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</a:tr>
              <a:tr h="3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Bid bonds.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</a:tr>
              <a:tr h="336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741" marR="61741" marT="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Projection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overheads costs format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99A2-0134-4315-A277-E234487763C5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117604"/>
              </p:ext>
            </p:extLst>
          </p:nvPr>
        </p:nvGraphicFramePr>
        <p:xfrm>
          <a:off x="457201" y="2438400"/>
          <a:ext cx="8018462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321"/>
                <a:gridCol w="1382545"/>
                <a:gridCol w="1405298"/>
                <a:gridCol w="1405298"/>
              </a:tblGrid>
              <a:tr h="546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Type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uantity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nit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cost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Grade operators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Dozer operators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Machine operators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Workers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174" marR="61174" marT="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61872"/>
          </a:xfrm>
        </p:spPr>
        <p:txBody>
          <a:bodyPr>
            <a:normAutofit/>
          </a:bodyPr>
          <a:lstStyle/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Projection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labor costs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format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03A1-8E37-4728-BB15-3346C35EBBD3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6C22-691D-47DC-B817-98446D3627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C6963B-C4A1-4401-AB64-4EB3BDD86889}"/>
</file>

<file path=customXml/itemProps2.xml><?xml version="1.0" encoding="utf-8"?>
<ds:datastoreItem xmlns:ds="http://schemas.openxmlformats.org/officeDocument/2006/customXml" ds:itemID="{C5C977B8-A6AB-43C3-8DBC-0EEA1274C4AF}"/>
</file>

<file path=customXml/itemProps3.xml><?xml version="1.0" encoding="utf-8"?>
<ds:datastoreItem xmlns:ds="http://schemas.openxmlformats.org/officeDocument/2006/customXml" ds:itemID="{2717E34A-8937-4CFD-9FC2-0743A791863B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1994</TotalTime>
  <Words>660</Words>
  <Application>Microsoft Office PowerPoint</Application>
  <PresentationFormat>On-screen Show (4:3)</PresentationFormat>
  <Paragraphs>186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Module 2: Session 4</vt:lpstr>
      <vt:lpstr>Session objectives</vt:lpstr>
      <vt:lpstr>Income projection </vt:lpstr>
      <vt:lpstr>Expenditure projection </vt:lpstr>
      <vt:lpstr>Netting off the income statement</vt:lpstr>
      <vt:lpstr>Netting off cash flow</vt:lpstr>
      <vt:lpstr>Projection of materials format</vt:lpstr>
      <vt:lpstr>Projection of overheads costs format  </vt:lpstr>
      <vt:lpstr>Projection of labor costs  format</vt:lpstr>
      <vt:lpstr>Projection of  administrative costs format</vt:lpstr>
      <vt:lpstr>Projection of machinery and equipment costs</vt:lpstr>
      <vt:lpstr> Pro-forma income statement   </vt:lpstr>
      <vt:lpstr> Cash flow projection format  </vt:lpstr>
      <vt:lpstr>Group work  (all)</vt:lpstr>
      <vt:lpstr>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PLANNING AND PROJECTION</dc:title>
  <dc:creator>Mr. P-Kandole</dc:creator>
  <cp:keywords>TRT009</cp:keywords>
  <cp:lastModifiedBy>Patrick Griffith</cp:lastModifiedBy>
  <cp:revision>65</cp:revision>
  <dcterms:created xsi:type="dcterms:W3CDTF">2012-08-02T15:13:28Z</dcterms:created>
  <dcterms:modified xsi:type="dcterms:W3CDTF">2012-08-02T15:23:21Z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