
<file path=[Content_Types].xml><?xml version="1.0" encoding="utf-8"?>
<Types xmlns="http://schemas.openxmlformats.org/package/2006/content-types">
  <Default Extension="bin" ContentType="application/vnd.openxmlformats-officedocument.presentationml.printerSettings"/>
  <Default Extension="rels" ContentType="application/vnd.openxmlformats-package.relationships+xml"/>
  <Default Extension="wmf" ContentType="image/x-wmf"/>
  <Default Extension="jpeg" ContentType="image/jpeg"/>
  <Default Extension="xml" ContentType="application/xml"/>
  <Override PartName="/ppt/presentation.xml" ContentType="application/vnd.openxmlformats-officedocument.presentationml.presentation.main+xml"/>
  <Override PartName="/ppt/slides/slide4.xml" ContentType="application/vnd.openxmlformats-officedocument.presentationml.slide+xml"/>
  <Override PartName="/ppt/slides/slide2.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60" r:id="rId1"/>
  </p:sldMasterIdLst>
  <p:notesMasterIdLst>
    <p:notesMasterId r:id="rId7"/>
  </p:notesMasterIdLst>
  <p:sldIdLst>
    <p:sldId id="272" r:id="rId2"/>
    <p:sldId id="275" r:id="rId3"/>
    <p:sldId id="294" r:id="rId4"/>
    <p:sldId id="295" r:id="rId5"/>
    <p:sldId id="257"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prstClr val="red"/>
    </p:penClr>
    <p:extLst>
      <p:ext uri="{EC167BDD-8182-4AB7-AECC-EB403E3ABB37}">
        <p14:laserClr xmlns:p14="http://schemas.microsoft.com/office/powerpoint/2010/main" xmlns="" xmlns:mv="urn:schemas-microsoft-com:mac:vml" xmlns:mc="http://schemas.openxmlformats.org/markup-compatibility/2006" xmlns:p="http://schemas.openxmlformats.org/presentationml/2006/main" xmlns:r="http://schemas.openxmlformats.org/officeDocument/2006/relationships" xmlns:a="http://schemas.openxmlformats.org/drawingml/2006/main">
          <a:srgbClr val="FF0000"/>
        </p14:laserClr>
      </p:ext>
      <p:ext uri="{2FDB2607-1784-4EEB-B798-7EB5836EED8A}">
        <p14:showMediaCtrls xmlns:p14="http://schemas.microsoft.com/office/powerpoint/2010/main" xmlns="" xmlns:mv="urn:schemas-microsoft-com:mac:vml" xmlns:mc="http://schemas.openxmlformats.org/markup-compatibility/2006" xmlns:p="http://schemas.openxmlformats.org/presentationml/2006/main" xmlns:r="http://schemas.openxmlformats.org/officeDocument/2006/relationships" xmlns:a="http://schemas.openxmlformats.org/drawingml/2006/main" val="1"/>
      </p:ext>
    </p:extLst>
  </p:showPr>
  <p:extLst>
    <p:ext uri="{E76CE94A-603C-4142-B9EB-6D1370010A27}">
      <p14:discardImageEditData xmlns:p14="http://schemas.microsoft.com/office/powerpoint/2010/main" xmlns="" xmlns:mv="urn:schemas-microsoft-com:mac:vml" xmlns:mc="http://schemas.openxmlformats.org/markup-compatibility/2006" xmlns:p="http://schemas.openxmlformats.org/presentationml/2006/main" xmlns:r="http://schemas.openxmlformats.org/officeDocument/2006/relationships" xmlns:a="http://schemas.openxmlformats.org/drawingml/2006/main" val="0"/>
    </p:ext>
    <p:ext uri="{D31A062A-798A-4329-ABDD-BBA856620510}">
      <p14:defaultImageDpi xmlns:p14="http://schemas.microsoft.com/office/powerpoint/2010/main" xmlns="" xmlns:mv="urn:schemas-microsoft-com:mac:vml" xmlns:mc="http://schemas.openxmlformats.org/markup-compatibility/2006" xmlns:p="http://schemas.openxmlformats.org/presentationml/2006/main" xmlns:r="http://schemas.openxmlformats.org/officeDocument/2006/relationships" xmlns:a="http://schemas.openxmlformats.org/drawingml/2006/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horzBarState="maximized">
    <p:restoredLeft sz="15620"/>
    <p:restoredTop sz="80824" autoAdjust="0"/>
  </p:normalViewPr>
  <p:slideViewPr>
    <p:cSldViewPr>
      <p:cViewPr>
        <p:scale>
          <a:sx n="100" d="100"/>
          <a:sy n="100" d="100"/>
        </p:scale>
        <p:origin x="-88" y="35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interSettings" Target="printerSettings/printerSettings1.bin"/><Relationship Id="rId13" Type="http://schemas.openxmlformats.org/officeDocument/2006/relationships/customXml" Target="../customXml/item1.xml"/><Relationship Id="rId3" Type="http://schemas.openxmlformats.org/officeDocument/2006/relationships/slide" Target="slides/slide2.xml"/><Relationship Id="rId12" Type="http://schemas.openxmlformats.org/officeDocument/2006/relationships/tableStyles" Target="tableStyles.xml"/><Relationship Id="rId7" Type="http://schemas.openxmlformats.org/officeDocument/2006/relationships/notesMaster" Target="notesMasters/notesMaster1.xml"/><Relationship Id="rId2" Type="http://schemas.openxmlformats.org/officeDocument/2006/relationships/slide" Target="slides/slide1.xml"/><Relationship Id="rId1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7A4B5D-A342-44AA-983F-3A2303968748}" type="datetimeFigureOut">
              <a:rPr lang="en-US" smtClean="0"/>
              <a:pPr/>
              <a:t>11/2/12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6A4156-4547-48C3-A254-5621492AFABE}" type="slidenum">
              <a:rPr lang="en-US" smtClean="0"/>
              <a:pPr/>
              <a:t>‹#›</a:t>
            </a:fld>
            <a:endParaRPr lang="en-US"/>
          </a:p>
        </p:txBody>
      </p:sp>
    </p:spTree>
    <p:extLst>
      <p:ext uri="{BB962C8B-B14F-4D97-AF65-F5344CB8AC3E}">
        <p14:creationId xmlns:p14="http://schemas.microsoft.com/office/powerpoint/2010/main" xmlns="" xmlns:mv="urn:schemas-microsoft-com:mac:vml" xmlns:mc="http://schemas.openxmlformats.org/markup-compatibility/2006" xmlns:p="http://schemas.openxmlformats.org/presentationml/2006/main" xmlns:r="http://schemas.openxmlformats.org/officeDocument/2006/relationships" xmlns:a="http://schemas.openxmlformats.org/drawingml/2006/main" val="17195236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 Id="rId3" Type="http://schemas.openxmlformats.org/officeDocument/2006/relationships/image" Target="../media/image3.w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 Id="rId3" Type="http://schemas.openxmlformats.org/officeDocument/2006/relationships/image" Target="../media/image3.w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C2AD08C-E280-463B-B5D8-44D9BE3D5972}" type="datetime1">
              <a:rPr lang="en-US" smtClean="0"/>
              <a:pPr/>
              <a:t>11/2/12</a:t>
            </a:fld>
            <a:endParaRPr lang="en-US"/>
          </a:p>
        </p:txBody>
      </p:sp>
      <p:sp>
        <p:nvSpPr>
          <p:cNvPr id="5" name="Footer Placeholder 4"/>
          <p:cNvSpPr>
            <a:spLocks noGrp="1"/>
          </p:cNvSpPr>
          <p:nvPr>
            <p:ph type="ftr" sz="quarter" idx="11"/>
          </p:nvPr>
        </p:nvSpPr>
        <p:spPr/>
        <p:txBody>
          <a:bodyPr/>
          <a:lstStyle/>
          <a:p>
            <a:r>
              <a:rPr lang="en-US" smtClean="0"/>
              <a:t>Module 2: Session 6</a:t>
            </a:r>
            <a:endParaRPr lang="en-US"/>
          </a:p>
        </p:txBody>
      </p:sp>
      <p:sp>
        <p:nvSpPr>
          <p:cNvPr id="6" name="Slide Number Placeholder 5"/>
          <p:cNvSpPr>
            <a:spLocks noGrp="1"/>
          </p:cNvSpPr>
          <p:nvPr>
            <p:ph type="sldNum" sz="quarter" idx="12"/>
          </p:nvPr>
        </p:nvSpPr>
        <p:spPr/>
        <p:txBody>
          <a:bodyPr/>
          <a:lstStyle/>
          <a:p>
            <a:fld id="{0F5CE0F6-67D0-47AE-9D07-C40425C40283}" type="slidenum">
              <a:rPr lang="en-US" smtClean="0"/>
              <a:pPr/>
              <a:t>‹#›</a:t>
            </a:fld>
            <a:endParaRPr lang="en-US"/>
          </a:p>
        </p:txBody>
      </p:sp>
      <p:pic>
        <p:nvPicPr>
          <p:cNvPr id="17" name="Picture 16" descr="C:\Users\CROSSR~1\AppData\Local\Temp\CrossRoads Logo with Slogan.jpg"/>
          <p:cNvPicPr/>
          <p:nvPr userDrawn="1"/>
        </p:nvPicPr>
        <p:blipFill>
          <a:blip r:embed="rId2" cstate="print">
            <a:extLst>
              <a:ext uri="{28A0092B-C50C-407E-A947-70E740481C1C}">
                <a14:useLocalDpi xmlns:a14="http://schemas.microsoft.com/office/drawing/2010/main" xmlns="" xmlns:mv="urn:schemas-microsoft-com:mac:vml" xmlns:mc="http://schemas.openxmlformats.org/markup-compatibility/2006" xmlns:p="http://schemas.openxmlformats.org/presentationml/2006/main" xmlns:r="http://schemas.openxmlformats.org/officeDocument/2006/relationships" xmlns:a="http://schemas.openxmlformats.org/drawingml/2006/main" val="0"/>
              </a:ext>
            </a:extLst>
          </a:blip>
          <a:srcRect/>
          <a:stretch>
            <a:fillRect/>
          </a:stretch>
        </p:blipFill>
        <p:spPr bwMode="auto">
          <a:xfrm>
            <a:off x="7040581" y="235974"/>
            <a:ext cx="1881505" cy="499110"/>
          </a:xfrm>
          <a:prstGeom prst="rect">
            <a:avLst/>
          </a:prstGeom>
          <a:noFill/>
          <a:ln>
            <a:noFill/>
          </a:ln>
        </p:spPr>
      </p:pic>
      <p:pic>
        <p:nvPicPr>
          <p:cNvPr id="19" name="Picture 18"/>
          <p:cNvPicPr/>
          <p:nvPr userDrawn="1"/>
        </p:nvPicPr>
        <p:blipFill>
          <a:blip r:embed="rId3" cstate="print">
            <a:extLst>
              <a:ext uri="{28A0092B-C50C-407E-A947-70E740481C1C}">
                <a14:useLocalDpi xmlns:a14="http://schemas.microsoft.com/office/drawing/2010/main" xmlns="" xmlns:mv="urn:schemas-microsoft-com:mac:vml" xmlns:mc="http://schemas.openxmlformats.org/markup-compatibility/2006" xmlns:p="http://schemas.openxmlformats.org/presentationml/2006/main" xmlns:r="http://schemas.openxmlformats.org/officeDocument/2006/relationships" xmlns:a="http://schemas.openxmlformats.org/drawingml/2006/main" val="0"/>
              </a:ext>
            </a:extLst>
          </a:blip>
          <a:srcRect/>
          <a:stretch>
            <a:fillRect/>
          </a:stretch>
        </p:blipFill>
        <p:spPr bwMode="auto">
          <a:xfrm>
            <a:off x="255639" y="228600"/>
            <a:ext cx="956310" cy="882015"/>
          </a:xfrm>
          <a:prstGeom prst="rect">
            <a:avLst/>
          </a:prstGeom>
          <a:noFill/>
          <a:ln>
            <a:noFill/>
          </a:ln>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2C9D2A-F022-483B-A954-F80DD929D0F3}" type="datetime1">
              <a:rPr lang="en-US" smtClean="0"/>
              <a:pPr/>
              <a:t>11/2/12</a:t>
            </a:fld>
            <a:endParaRPr lang="en-US"/>
          </a:p>
        </p:txBody>
      </p:sp>
      <p:sp>
        <p:nvSpPr>
          <p:cNvPr id="5" name="Footer Placeholder 4"/>
          <p:cNvSpPr>
            <a:spLocks noGrp="1"/>
          </p:cNvSpPr>
          <p:nvPr>
            <p:ph type="ftr" sz="quarter" idx="11"/>
          </p:nvPr>
        </p:nvSpPr>
        <p:spPr/>
        <p:txBody>
          <a:bodyPr/>
          <a:lstStyle/>
          <a:p>
            <a:r>
              <a:rPr lang="en-US" smtClean="0"/>
              <a:t>Module 2: Session 6</a:t>
            </a:r>
            <a:endParaRPr lang="en-US"/>
          </a:p>
        </p:txBody>
      </p:sp>
      <p:sp>
        <p:nvSpPr>
          <p:cNvPr id="6" name="Slide Number Placeholder 5"/>
          <p:cNvSpPr>
            <a:spLocks noGrp="1"/>
          </p:cNvSpPr>
          <p:nvPr>
            <p:ph type="sldNum" sz="quarter" idx="12"/>
          </p:nvPr>
        </p:nvSpPr>
        <p:spPr/>
        <p:txBody>
          <a:bodyPr/>
          <a:lstStyle/>
          <a:p>
            <a:fld id="{0F5CE0F6-67D0-47AE-9D07-C40425C4028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D2B61F10-4E91-4F04-A983-929CC1266138}" type="datetime1">
              <a:rPr lang="en-US" smtClean="0"/>
              <a:pPr/>
              <a:t>11/2/12</a:t>
            </a:fld>
            <a:endParaRPr lang="en-US"/>
          </a:p>
        </p:txBody>
      </p:sp>
      <p:sp>
        <p:nvSpPr>
          <p:cNvPr id="5" name="Footer Placeholder 4"/>
          <p:cNvSpPr>
            <a:spLocks noGrp="1"/>
          </p:cNvSpPr>
          <p:nvPr>
            <p:ph type="ftr" sz="quarter" idx="11"/>
          </p:nvPr>
        </p:nvSpPr>
        <p:spPr/>
        <p:txBody>
          <a:bodyPr/>
          <a:lstStyle/>
          <a:p>
            <a:r>
              <a:rPr lang="en-US" smtClean="0"/>
              <a:t>Module 2: Session 6</a:t>
            </a:r>
            <a:endParaRPr lang="en-US"/>
          </a:p>
        </p:txBody>
      </p:sp>
      <p:sp>
        <p:nvSpPr>
          <p:cNvPr id="6" name="Slide Number Placeholder 5"/>
          <p:cNvSpPr>
            <a:spLocks noGrp="1"/>
          </p:cNvSpPr>
          <p:nvPr>
            <p:ph type="sldNum" sz="quarter" idx="12"/>
          </p:nvPr>
        </p:nvSpPr>
        <p:spPr/>
        <p:txBody>
          <a:bodyPr/>
          <a:lstStyle/>
          <a:p>
            <a:fld id="{0F5CE0F6-67D0-47AE-9D07-C40425C40283}"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E25F4E-FED4-4511-BBAF-4385A6A49311}" type="datetime1">
              <a:rPr lang="en-US" smtClean="0"/>
              <a:pPr/>
              <a:t>11/2/12</a:t>
            </a:fld>
            <a:endParaRPr lang="en-US"/>
          </a:p>
        </p:txBody>
      </p:sp>
      <p:sp>
        <p:nvSpPr>
          <p:cNvPr id="5" name="Footer Placeholder 4"/>
          <p:cNvSpPr>
            <a:spLocks noGrp="1"/>
          </p:cNvSpPr>
          <p:nvPr>
            <p:ph type="ftr" sz="quarter" idx="11"/>
          </p:nvPr>
        </p:nvSpPr>
        <p:spPr/>
        <p:txBody>
          <a:bodyPr/>
          <a:lstStyle/>
          <a:p>
            <a:r>
              <a:rPr lang="en-US" smtClean="0"/>
              <a:t>Module 2: Session 6</a:t>
            </a:r>
            <a:endParaRPr lang="en-US"/>
          </a:p>
        </p:txBody>
      </p:sp>
      <p:sp>
        <p:nvSpPr>
          <p:cNvPr id="6" name="Slide Number Placeholder 5"/>
          <p:cNvSpPr>
            <a:spLocks noGrp="1"/>
          </p:cNvSpPr>
          <p:nvPr>
            <p:ph type="sldNum" sz="quarter" idx="12"/>
          </p:nvPr>
        </p:nvSpPr>
        <p:spPr/>
        <p:txBody>
          <a:bodyPr/>
          <a:lstStyle/>
          <a:p>
            <a:fld id="{0F5CE0F6-67D0-47AE-9D07-C40425C40283}"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pic>
        <p:nvPicPr>
          <p:cNvPr id="8" name="Picture 7" descr="C:\Users\CROSSR~1\AppData\Local\Temp\CrossRoads Logo with Slogan.jpg"/>
          <p:cNvPicPr/>
          <p:nvPr userDrawn="1"/>
        </p:nvPicPr>
        <p:blipFill>
          <a:blip r:embed="rId2" cstate="print">
            <a:extLst>
              <a:ext uri="{28A0092B-C50C-407E-A947-70E740481C1C}">
                <a14:useLocalDpi xmlns:a14="http://schemas.microsoft.com/office/drawing/2010/main" xmlns="" xmlns:mv="urn:schemas-microsoft-com:mac:vml" xmlns:mc="http://schemas.openxmlformats.org/markup-compatibility/2006" xmlns:p="http://schemas.openxmlformats.org/presentationml/2006/main" xmlns:r="http://schemas.openxmlformats.org/officeDocument/2006/relationships" xmlns:a="http://schemas.openxmlformats.org/drawingml/2006/main" val="0"/>
              </a:ext>
            </a:extLst>
          </a:blip>
          <a:srcRect/>
          <a:stretch>
            <a:fillRect/>
          </a:stretch>
        </p:blipFill>
        <p:spPr bwMode="auto">
          <a:xfrm>
            <a:off x="7086600" y="228600"/>
            <a:ext cx="1881505" cy="499110"/>
          </a:xfrm>
          <a:prstGeom prst="rect">
            <a:avLst/>
          </a:prstGeom>
          <a:noFill/>
          <a:ln>
            <a:noFill/>
          </a:ln>
        </p:spPr>
      </p:pic>
      <p:pic>
        <p:nvPicPr>
          <p:cNvPr id="9" name="Picture 8"/>
          <p:cNvPicPr/>
          <p:nvPr userDrawn="1"/>
        </p:nvPicPr>
        <p:blipFill>
          <a:blip r:embed="rId3" cstate="print">
            <a:extLst>
              <a:ext uri="{28A0092B-C50C-407E-A947-70E740481C1C}">
                <a14:useLocalDpi xmlns:a14="http://schemas.microsoft.com/office/drawing/2010/main" xmlns="" xmlns:mv="urn:schemas-microsoft-com:mac:vml" xmlns:mc="http://schemas.openxmlformats.org/markup-compatibility/2006" xmlns:p="http://schemas.openxmlformats.org/presentationml/2006/main" xmlns:r="http://schemas.openxmlformats.org/officeDocument/2006/relationships" xmlns:a="http://schemas.openxmlformats.org/drawingml/2006/main" val="0"/>
              </a:ext>
            </a:extLst>
          </a:blip>
          <a:srcRect/>
          <a:stretch>
            <a:fillRect/>
          </a:stretch>
        </p:blipFill>
        <p:spPr bwMode="auto">
          <a:xfrm>
            <a:off x="228600" y="228600"/>
            <a:ext cx="956310" cy="882015"/>
          </a:xfrm>
          <a:prstGeom prst="rect">
            <a:avLst/>
          </a:prstGeom>
          <a:noFill/>
          <a:ln>
            <a:noFill/>
          </a:ln>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73CD05-12AE-451E-8E3C-76241C3E6FE0}" type="datetime1">
              <a:rPr lang="en-US" smtClean="0"/>
              <a:pPr/>
              <a:t>11/2/12</a:t>
            </a:fld>
            <a:endParaRPr lang="en-US"/>
          </a:p>
        </p:txBody>
      </p:sp>
      <p:sp>
        <p:nvSpPr>
          <p:cNvPr id="5" name="Footer Placeholder 4"/>
          <p:cNvSpPr>
            <a:spLocks noGrp="1"/>
          </p:cNvSpPr>
          <p:nvPr>
            <p:ph type="ftr" sz="quarter" idx="11"/>
          </p:nvPr>
        </p:nvSpPr>
        <p:spPr/>
        <p:txBody>
          <a:bodyPr/>
          <a:lstStyle/>
          <a:p>
            <a:r>
              <a:rPr lang="en-US" smtClean="0"/>
              <a:t>Module 2: Session 6</a:t>
            </a:r>
            <a:endParaRPr lang="en-US"/>
          </a:p>
        </p:txBody>
      </p:sp>
      <p:sp>
        <p:nvSpPr>
          <p:cNvPr id="6" name="Slide Number Placeholder 5"/>
          <p:cNvSpPr>
            <a:spLocks noGrp="1"/>
          </p:cNvSpPr>
          <p:nvPr>
            <p:ph type="sldNum" sz="quarter" idx="12"/>
          </p:nvPr>
        </p:nvSpPr>
        <p:spPr/>
        <p:txBody>
          <a:bodyPr/>
          <a:lstStyle/>
          <a:p>
            <a:fld id="{0F5CE0F6-67D0-47AE-9D07-C40425C40283}"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811D8040-FE8E-45B4-AD47-2CA3D99F6E93}" type="datetime1">
              <a:rPr lang="en-US" smtClean="0"/>
              <a:pPr/>
              <a:t>11/2/12</a:t>
            </a:fld>
            <a:endParaRPr lang="en-US"/>
          </a:p>
        </p:txBody>
      </p:sp>
      <p:sp>
        <p:nvSpPr>
          <p:cNvPr id="6" name="Footer Placeholder 5"/>
          <p:cNvSpPr>
            <a:spLocks noGrp="1"/>
          </p:cNvSpPr>
          <p:nvPr>
            <p:ph type="ftr" sz="quarter" idx="11"/>
          </p:nvPr>
        </p:nvSpPr>
        <p:spPr/>
        <p:txBody>
          <a:bodyPr/>
          <a:lstStyle/>
          <a:p>
            <a:r>
              <a:rPr lang="en-US" smtClean="0"/>
              <a:t>Module 2: Session 6</a:t>
            </a:r>
            <a:endParaRPr lang="en-US"/>
          </a:p>
        </p:txBody>
      </p:sp>
      <p:sp>
        <p:nvSpPr>
          <p:cNvPr id="7" name="Slide Number Placeholder 6"/>
          <p:cNvSpPr>
            <a:spLocks noGrp="1"/>
          </p:cNvSpPr>
          <p:nvPr>
            <p:ph type="sldNum" sz="quarter" idx="12"/>
          </p:nvPr>
        </p:nvSpPr>
        <p:spPr/>
        <p:txBody>
          <a:bodyPr/>
          <a:lstStyle/>
          <a:p>
            <a:fld id="{0F5CE0F6-67D0-47AE-9D07-C40425C40283}"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1679C8D-F194-4B98-BFD7-1C5197FC91FD}" type="datetime1">
              <a:rPr lang="en-US" smtClean="0"/>
              <a:pPr/>
              <a:t>11/2/12</a:t>
            </a:fld>
            <a:endParaRPr lang="en-US"/>
          </a:p>
        </p:txBody>
      </p:sp>
      <p:sp>
        <p:nvSpPr>
          <p:cNvPr id="8" name="Footer Placeholder 7"/>
          <p:cNvSpPr>
            <a:spLocks noGrp="1"/>
          </p:cNvSpPr>
          <p:nvPr>
            <p:ph type="ftr" sz="quarter" idx="11"/>
          </p:nvPr>
        </p:nvSpPr>
        <p:spPr/>
        <p:txBody>
          <a:bodyPr/>
          <a:lstStyle/>
          <a:p>
            <a:r>
              <a:rPr lang="en-US" smtClean="0"/>
              <a:t>Module 2: Session 6</a:t>
            </a:r>
            <a:endParaRPr lang="en-US"/>
          </a:p>
        </p:txBody>
      </p:sp>
      <p:sp>
        <p:nvSpPr>
          <p:cNvPr id="9" name="Slide Number Placeholder 8"/>
          <p:cNvSpPr>
            <a:spLocks noGrp="1"/>
          </p:cNvSpPr>
          <p:nvPr>
            <p:ph type="sldNum" sz="quarter" idx="12"/>
          </p:nvPr>
        </p:nvSpPr>
        <p:spPr/>
        <p:txBody>
          <a:bodyPr/>
          <a:lstStyle/>
          <a:p>
            <a:fld id="{0F5CE0F6-67D0-47AE-9D07-C40425C40283}"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63C4A96-CC38-4B69-B273-4B6FCE20473E}" type="datetime1">
              <a:rPr lang="en-US" smtClean="0"/>
              <a:pPr/>
              <a:t>11/2/12</a:t>
            </a:fld>
            <a:endParaRPr lang="en-US"/>
          </a:p>
        </p:txBody>
      </p:sp>
      <p:sp>
        <p:nvSpPr>
          <p:cNvPr id="4" name="Footer Placeholder 3"/>
          <p:cNvSpPr>
            <a:spLocks noGrp="1"/>
          </p:cNvSpPr>
          <p:nvPr>
            <p:ph type="ftr" sz="quarter" idx="11"/>
          </p:nvPr>
        </p:nvSpPr>
        <p:spPr/>
        <p:txBody>
          <a:bodyPr/>
          <a:lstStyle/>
          <a:p>
            <a:r>
              <a:rPr lang="en-US" smtClean="0"/>
              <a:t>Module 2: Session 6</a:t>
            </a:r>
            <a:endParaRPr lang="en-US"/>
          </a:p>
        </p:txBody>
      </p:sp>
      <p:sp>
        <p:nvSpPr>
          <p:cNvPr id="5" name="Slide Number Placeholder 4"/>
          <p:cNvSpPr>
            <a:spLocks noGrp="1"/>
          </p:cNvSpPr>
          <p:nvPr>
            <p:ph type="sldNum" sz="quarter" idx="12"/>
          </p:nvPr>
        </p:nvSpPr>
        <p:spPr/>
        <p:txBody>
          <a:bodyPr/>
          <a:lstStyle/>
          <a:p>
            <a:fld id="{0F5CE0F6-67D0-47AE-9D07-C40425C4028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9C066B01-B0D9-400F-A8F8-73F55E59DC67}" type="datetime1">
              <a:rPr lang="en-US" smtClean="0"/>
              <a:pPr/>
              <a:t>11/2/12</a:t>
            </a:fld>
            <a:endParaRPr lang="en-US"/>
          </a:p>
        </p:txBody>
      </p:sp>
      <p:sp>
        <p:nvSpPr>
          <p:cNvPr id="3" name="Footer Placeholder 2"/>
          <p:cNvSpPr>
            <a:spLocks noGrp="1"/>
          </p:cNvSpPr>
          <p:nvPr>
            <p:ph type="ftr" sz="quarter" idx="11"/>
          </p:nvPr>
        </p:nvSpPr>
        <p:spPr/>
        <p:txBody>
          <a:bodyPr/>
          <a:lstStyle/>
          <a:p>
            <a:r>
              <a:rPr lang="en-US" smtClean="0"/>
              <a:t>Module 2: Session 6</a:t>
            </a:r>
            <a:endParaRPr lang="en-US"/>
          </a:p>
        </p:txBody>
      </p:sp>
      <p:sp>
        <p:nvSpPr>
          <p:cNvPr id="4" name="Slide Number Placeholder 3"/>
          <p:cNvSpPr>
            <a:spLocks noGrp="1"/>
          </p:cNvSpPr>
          <p:nvPr>
            <p:ph type="sldNum" sz="quarter" idx="12"/>
          </p:nvPr>
        </p:nvSpPr>
        <p:spPr/>
        <p:txBody>
          <a:bodyPr/>
          <a:lstStyle/>
          <a:p>
            <a:fld id="{0F5CE0F6-67D0-47AE-9D07-C40425C4028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A42851F-9212-484B-9825-3BC08D8F38F1}" type="datetime1">
              <a:rPr lang="en-US" smtClean="0"/>
              <a:pPr/>
              <a:t>11/2/12</a:t>
            </a:fld>
            <a:endParaRPr lang="en-US"/>
          </a:p>
        </p:txBody>
      </p:sp>
      <p:sp>
        <p:nvSpPr>
          <p:cNvPr id="6" name="Footer Placeholder 5"/>
          <p:cNvSpPr>
            <a:spLocks noGrp="1"/>
          </p:cNvSpPr>
          <p:nvPr>
            <p:ph type="ftr" sz="quarter" idx="11"/>
          </p:nvPr>
        </p:nvSpPr>
        <p:spPr/>
        <p:txBody>
          <a:bodyPr/>
          <a:lstStyle/>
          <a:p>
            <a:r>
              <a:rPr lang="en-US" smtClean="0"/>
              <a:t>Module 2: Session 6</a:t>
            </a:r>
            <a:endParaRPr lang="en-US"/>
          </a:p>
        </p:txBody>
      </p:sp>
      <p:sp>
        <p:nvSpPr>
          <p:cNvPr id="7" name="Slide Number Placeholder 6"/>
          <p:cNvSpPr>
            <a:spLocks noGrp="1"/>
          </p:cNvSpPr>
          <p:nvPr>
            <p:ph type="sldNum" sz="quarter" idx="12"/>
          </p:nvPr>
        </p:nvSpPr>
        <p:spPr/>
        <p:txBody>
          <a:bodyPr/>
          <a:lstStyle/>
          <a:p>
            <a:fld id="{0F5CE0F6-67D0-47AE-9D07-C40425C40283}"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3B4088-C314-4AA5-95BE-2524D4C41D83}" type="datetime1">
              <a:rPr lang="en-US" smtClean="0"/>
              <a:pPr/>
              <a:t>11/2/12</a:t>
            </a:fld>
            <a:endParaRPr lang="en-US"/>
          </a:p>
        </p:txBody>
      </p:sp>
      <p:sp>
        <p:nvSpPr>
          <p:cNvPr id="6" name="Footer Placeholder 5"/>
          <p:cNvSpPr>
            <a:spLocks noGrp="1"/>
          </p:cNvSpPr>
          <p:nvPr>
            <p:ph type="ftr" sz="quarter" idx="11"/>
          </p:nvPr>
        </p:nvSpPr>
        <p:spPr/>
        <p:txBody>
          <a:bodyPr/>
          <a:lstStyle/>
          <a:p>
            <a:r>
              <a:rPr lang="en-US" smtClean="0"/>
              <a:t>Module 2: Session 6</a:t>
            </a:r>
            <a:endParaRPr lang="en-US"/>
          </a:p>
        </p:txBody>
      </p:sp>
      <p:sp>
        <p:nvSpPr>
          <p:cNvPr id="7" name="Slide Number Placeholder 6"/>
          <p:cNvSpPr>
            <a:spLocks noGrp="1"/>
          </p:cNvSpPr>
          <p:nvPr>
            <p:ph type="sldNum" sz="quarter" idx="12"/>
          </p:nvPr>
        </p:nvSpPr>
        <p:spPr/>
        <p:txBody>
          <a:bodyPr/>
          <a:lstStyle/>
          <a:p>
            <a:fld id="{0F5CE0F6-67D0-47AE-9D07-C40425C40283}"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E919DCAC-0A80-4D63-9EDB-E07D0CB108BE}" type="datetime1">
              <a:rPr lang="en-US" smtClean="0"/>
              <a:pPr/>
              <a:t>11/2/12</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r>
              <a:rPr lang="en-US" smtClean="0"/>
              <a:t>Module 2: Session 6</a:t>
            </a:r>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0F5CE0F6-67D0-47AE-9D07-C40425C40283}"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normAutofit/>
          </a:bodyPr>
          <a:lstStyle/>
          <a:p>
            <a:r>
              <a:rPr lang="en-US" sz="3600" dirty="0" smtClean="0">
                <a:latin typeface="Arial" pitchFamily="34" charset="0"/>
                <a:cs typeface="Arial" pitchFamily="34" charset="0"/>
              </a:rPr>
              <a:t>Module 2: Session 6</a:t>
            </a:r>
            <a:endParaRPr lang="en-US" sz="3600" dirty="0">
              <a:latin typeface="Arial" pitchFamily="34" charset="0"/>
              <a:cs typeface="Arial" pitchFamily="34" charset="0"/>
            </a:endParaRPr>
          </a:p>
        </p:txBody>
      </p:sp>
      <p:sp>
        <p:nvSpPr>
          <p:cNvPr id="5" name="Text Placeholder 4"/>
          <p:cNvSpPr>
            <a:spLocks noGrp="1"/>
          </p:cNvSpPr>
          <p:nvPr>
            <p:ph type="subTitle" idx="1"/>
          </p:nvPr>
        </p:nvSpPr>
        <p:spPr/>
        <p:txBody>
          <a:bodyPr>
            <a:normAutofit/>
          </a:bodyPr>
          <a:lstStyle/>
          <a:p>
            <a:r>
              <a:rPr lang="en-US" sz="3600" b="1" dirty="0" smtClean="0">
                <a:latin typeface="Arial" pitchFamily="34" charset="0"/>
                <a:cs typeface="Arial" pitchFamily="34" charset="0"/>
              </a:rPr>
              <a:t>Scenario analysis</a:t>
            </a:r>
            <a:endParaRPr lang="en-US" sz="3600" b="1" dirty="0">
              <a:latin typeface="Arial" pitchFamily="34" charset="0"/>
              <a:cs typeface="Arial" pitchFamily="34" charset="0"/>
            </a:endParaRPr>
          </a:p>
        </p:txBody>
      </p:sp>
      <p:sp>
        <p:nvSpPr>
          <p:cNvPr id="7170" name="AutoShape 2" descr="http://urssiuganda.webs.com/IMG_0103.JPG"/>
          <p:cNvSpPr>
            <a:spLocks noChangeAspect="1" noChangeArrowheads="1"/>
          </p:cNvSpPr>
          <p:nvPr/>
        </p:nvSpPr>
        <p:spPr bwMode="auto">
          <a:xfrm>
            <a:off x="63500" y="-136525"/>
            <a:ext cx="7686675" cy="62579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 name="Date Placeholder 1"/>
          <p:cNvSpPr>
            <a:spLocks noGrp="1"/>
          </p:cNvSpPr>
          <p:nvPr>
            <p:ph type="dt" sz="half" idx="10"/>
          </p:nvPr>
        </p:nvSpPr>
        <p:spPr/>
        <p:txBody>
          <a:bodyPr/>
          <a:lstStyle/>
          <a:p>
            <a:fld id="{13474A98-BFB1-46B8-B2DA-1F00927F6729}" type="datetime1">
              <a:rPr lang="en-US" smtClean="0"/>
              <a:pPr/>
              <a:t>11/2/12</a:t>
            </a:fld>
            <a:endParaRPr lang="en-US"/>
          </a:p>
        </p:txBody>
      </p:sp>
      <p:sp>
        <p:nvSpPr>
          <p:cNvPr id="3" name="Footer Placeholder 2"/>
          <p:cNvSpPr>
            <a:spLocks noGrp="1"/>
          </p:cNvSpPr>
          <p:nvPr>
            <p:ph type="ftr" sz="quarter" idx="11"/>
          </p:nvPr>
        </p:nvSpPr>
        <p:spPr/>
        <p:txBody>
          <a:bodyPr/>
          <a:lstStyle/>
          <a:p>
            <a:r>
              <a:rPr lang="en-US" smtClean="0"/>
              <a:t>Module 2: Session 6</a:t>
            </a:r>
            <a:endParaRPr lang="en-US"/>
          </a:p>
        </p:txBody>
      </p:sp>
      <p:sp>
        <p:nvSpPr>
          <p:cNvPr id="4" name="Slide Number Placeholder 3"/>
          <p:cNvSpPr>
            <a:spLocks noGrp="1"/>
          </p:cNvSpPr>
          <p:nvPr>
            <p:ph type="sldNum" sz="quarter" idx="12"/>
          </p:nvPr>
        </p:nvSpPr>
        <p:spPr/>
        <p:txBody>
          <a:bodyPr/>
          <a:lstStyle/>
          <a:p>
            <a:fld id="{0F5CE0F6-67D0-47AE-9D07-C40425C40283}" type="slidenum">
              <a:rPr lang="en-US" smtClean="0"/>
              <a:pPr/>
              <a:t>1</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067" y="2057400"/>
            <a:ext cx="7408333" cy="4068763"/>
          </a:xfrm>
        </p:spPr>
        <p:txBody>
          <a:bodyPr>
            <a:normAutofit fontScale="92500" lnSpcReduction="10000"/>
          </a:bodyPr>
          <a:lstStyle/>
          <a:p>
            <a:r>
              <a:rPr lang="en-US" sz="3600" dirty="0" smtClean="0">
                <a:latin typeface="Arial" pitchFamily="34" charset="0"/>
                <a:cs typeface="Arial" pitchFamily="34" charset="0"/>
              </a:rPr>
              <a:t>Demonstrating the effect of managerial decisions on profitability and cash flow  in areas of credit, asset acquisition, capital injection, drawings, margins and  borrowing. </a:t>
            </a:r>
          </a:p>
          <a:p>
            <a:r>
              <a:rPr lang="en-US" sz="3600" dirty="0" smtClean="0">
                <a:latin typeface="Arial" pitchFamily="34" charset="0"/>
                <a:cs typeface="Arial" pitchFamily="34" charset="0"/>
              </a:rPr>
              <a:t>This session is best done using computers (or word schedules provided).</a:t>
            </a:r>
          </a:p>
          <a:p>
            <a:endParaRPr lang="en-US" sz="3600" dirty="0"/>
          </a:p>
        </p:txBody>
      </p:sp>
      <p:sp>
        <p:nvSpPr>
          <p:cNvPr id="4" name="Date Placeholder 3"/>
          <p:cNvSpPr>
            <a:spLocks noGrp="1"/>
          </p:cNvSpPr>
          <p:nvPr>
            <p:ph type="dt" sz="half" idx="10"/>
          </p:nvPr>
        </p:nvSpPr>
        <p:spPr/>
        <p:txBody>
          <a:bodyPr/>
          <a:lstStyle/>
          <a:p>
            <a:fld id="{6FFC91E5-9604-4AA1-94E6-1A0BEBB5D055}" type="datetime1">
              <a:rPr lang="en-US" smtClean="0"/>
              <a:pPr/>
              <a:t>11/2/12</a:t>
            </a:fld>
            <a:endParaRPr lang="en-US"/>
          </a:p>
        </p:txBody>
      </p:sp>
      <p:sp>
        <p:nvSpPr>
          <p:cNvPr id="5" name="Footer Placeholder 4"/>
          <p:cNvSpPr>
            <a:spLocks noGrp="1"/>
          </p:cNvSpPr>
          <p:nvPr>
            <p:ph type="ftr" sz="quarter" idx="11"/>
          </p:nvPr>
        </p:nvSpPr>
        <p:spPr/>
        <p:txBody>
          <a:bodyPr/>
          <a:lstStyle/>
          <a:p>
            <a:r>
              <a:rPr lang="en-US" smtClean="0"/>
              <a:t>Module 2: Session 6</a:t>
            </a:r>
            <a:endParaRPr lang="en-US"/>
          </a:p>
        </p:txBody>
      </p:sp>
      <p:sp>
        <p:nvSpPr>
          <p:cNvPr id="6" name="Slide Number Placeholder 5"/>
          <p:cNvSpPr>
            <a:spLocks noGrp="1"/>
          </p:cNvSpPr>
          <p:nvPr>
            <p:ph type="sldNum" sz="quarter" idx="12"/>
          </p:nvPr>
        </p:nvSpPr>
        <p:spPr/>
        <p:txBody>
          <a:bodyPr/>
          <a:lstStyle/>
          <a:p>
            <a:fld id="{0F5CE0F6-67D0-47AE-9D07-C40425C40283}" type="slidenum">
              <a:rPr lang="en-US" smtClean="0"/>
              <a:pPr/>
              <a:t>2</a:t>
            </a:fld>
            <a:endParaRPr lang="en-US"/>
          </a:p>
        </p:txBody>
      </p:sp>
      <p:sp>
        <p:nvSpPr>
          <p:cNvPr id="2" name="Title 1"/>
          <p:cNvSpPr>
            <a:spLocks noGrp="1"/>
          </p:cNvSpPr>
          <p:nvPr>
            <p:ph type="title"/>
          </p:nvPr>
        </p:nvSpPr>
        <p:spPr/>
        <p:txBody>
          <a:bodyPr>
            <a:normAutofit/>
          </a:bodyPr>
          <a:lstStyle/>
          <a:p>
            <a:r>
              <a:rPr lang="en-US" sz="4000" b="1" dirty="0" smtClean="0">
                <a:latin typeface="Arial" pitchFamily="34" charset="0"/>
                <a:cs typeface="Arial" pitchFamily="34" charset="0"/>
              </a:rPr>
              <a:t>Session Objectives </a:t>
            </a:r>
            <a:endParaRPr lang="en-US" sz="4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lvl="0">
              <a:buNone/>
            </a:pPr>
            <a:r>
              <a:rPr lang="en-GB" sz="2600" dirty="0" smtClean="0"/>
              <a:t>1.</a:t>
            </a:r>
            <a:r>
              <a:rPr lang="en-GB" dirty="0" smtClean="0"/>
              <a:t>	</a:t>
            </a:r>
            <a:r>
              <a:rPr lang="en-GB" dirty="0" smtClean="0">
                <a:latin typeface="Arial" pitchFamily="34" charset="0"/>
                <a:cs typeface="Arial" pitchFamily="34" charset="0"/>
              </a:rPr>
              <a:t>Comparison of Income Statement and Cash Flow Projections.</a:t>
            </a:r>
            <a:endParaRPr lang="en-US" dirty="0" smtClean="0">
              <a:latin typeface="Arial" pitchFamily="34" charset="0"/>
              <a:cs typeface="Arial" pitchFamily="34" charset="0"/>
            </a:endParaRPr>
          </a:p>
          <a:p>
            <a:pPr lvl="0">
              <a:buNone/>
            </a:pPr>
            <a:r>
              <a:rPr lang="en-GB" dirty="0" smtClean="0">
                <a:latin typeface="Arial" pitchFamily="34" charset="0"/>
                <a:cs typeface="Arial" pitchFamily="34" charset="0"/>
              </a:rPr>
              <a:t>2.	If the price limit of </a:t>
            </a:r>
            <a:r>
              <a:rPr lang="en-GB" dirty="0" err="1" smtClean="0">
                <a:latin typeface="Arial" pitchFamily="34" charset="0"/>
                <a:cs typeface="Arial" pitchFamily="34" charset="0"/>
              </a:rPr>
              <a:t>shs</a:t>
            </a:r>
            <a:r>
              <a:rPr lang="en-GB" dirty="0" smtClean="0">
                <a:latin typeface="Arial" pitchFamily="34" charset="0"/>
                <a:cs typeface="Arial" pitchFamily="34" charset="0"/>
              </a:rPr>
              <a:t>. 450m/kms did not apply </a:t>
            </a:r>
            <a:endParaRPr lang="en-US" dirty="0" smtClean="0">
              <a:latin typeface="Arial" pitchFamily="34" charset="0"/>
              <a:cs typeface="Arial" pitchFamily="34" charset="0"/>
            </a:endParaRPr>
          </a:p>
          <a:p>
            <a:pPr lvl="0">
              <a:buNone/>
            </a:pPr>
            <a:r>
              <a:rPr lang="en-GB" dirty="0" smtClean="0">
                <a:latin typeface="Arial" pitchFamily="34" charset="0"/>
                <a:cs typeface="Arial" pitchFamily="34" charset="0"/>
              </a:rPr>
              <a:t>3.	Taking no drawings per month. </a:t>
            </a:r>
            <a:endParaRPr lang="en-US" dirty="0" smtClean="0">
              <a:latin typeface="Arial" pitchFamily="34" charset="0"/>
              <a:cs typeface="Arial" pitchFamily="34" charset="0"/>
            </a:endParaRPr>
          </a:p>
          <a:p>
            <a:pPr lvl="0">
              <a:buNone/>
            </a:pPr>
            <a:r>
              <a:rPr lang="en-GB" dirty="0" smtClean="0">
                <a:latin typeface="Arial" pitchFamily="34" charset="0"/>
                <a:cs typeface="Arial" pitchFamily="34" charset="0"/>
              </a:rPr>
              <a:t>4.	Certified work paid for after two months instead of one. </a:t>
            </a:r>
            <a:endParaRPr lang="en-US" dirty="0" smtClean="0">
              <a:latin typeface="Arial" pitchFamily="34" charset="0"/>
              <a:cs typeface="Arial" pitchFamily="34" charset="0"/>
            </a:endParaRPr>
          </a:p>
          <a:p>
            <a:pPr lvl="0">
              <a:buNone/>
            </a:pPr>
            <a:r>
              <a:rPr lang="en-GB" dirty="0" smtClean="0">
                <a:latin typeface="Arial" pitchFamily="34" charset="0"/>
                <a:cs typeface="Arial" pitchFamily="34" charset="0"/>
              </a:rPr>
              <a:t>5.	Deferring the land purchase and hiring all the equipment instead of buying it (assume additional rental per month of </a:t>
            </a:r>
            <a:r>
              <a:rPr lang="en-GB" dirty="0" err="1" smtClean="0">
                <a:latin typeface="Arial" pitchFamily="34" charset="0"/>
                <a:cs typeface="Arial" pitchFamily="34" charset="0"/>
              </a:rPr>
              <a:t>shs</a:t>
            </a:r>
            <a:r>
              <a:rPr lang="en-GB" dirty="0" smtClean="0">
                <a:latin typeface="Arial" pitchFamily="34" charset="0"/>
                <a:cs typeface="Arial" pitchFamily="34" charset="0"/>
              </a:rPr>
              <a:t>. 6m). </a:t>
            </a:r>
            <a:endParaRPr lang="en-US" dirty="0" smtClean="0">
              <a:latin typeface="Arial" pitchFamily="34" charset="0"/>
              <a:cs typeface="Arial" pitchFamily="34" charset="0"/>
            </a:endParaRPr>
          </a:p>
          <a:p>
            <a:pPr lvl="0">
              <a:buNone/>
            </a:pPr>
            <a:endParaRPr lang="en-US" dirty="0">
              <a:latin typeface="Arial" pitchFamily="34" charset="0"/>
              <a:cs typeface="Arial" pitchFamily="34" charset="0"/>
            </a:endParaRPr>
          </a:p>
        </p:txBody>
      </p:sp>
      <p:sp>
        <p:nvSpPr>
          <p:cNvPr id="3" name="Date Placeholder 2"/>
          <p:cNvSpPr>
            <a:spLocks noGrp="1"/>
          </p:cNvSpPr>
          <p:nvPr>
            <p:ph type="dt" sz="half" idx="10"/>
          </p:nvPr>
        </p:nvSpPr>
        <p:spPr/>
        <p:txBody>
          <a:bodyPr/>
          <a:lstStyle/>
          <a:p>
            <a:fld id="{94E25F4E-FED4-4511-BBAF-4385A6A49311}" type="datetime1">
              <a:rPr lang="en-US" smtClean="0"/>
              <a:pPr/>
              <a:t>11/2/12</a:t>
            </a:fld>
            <a:endParaRPr lang="en-US" dirty="0"/>
          </a:p>
        </p:txBody>
      </p:sp>
      <p:sp>
        <p:nvSpPr>
          <p:cNvPr id="4" name="Footer Placeholder 3"/>
          <p:cNvSpPr>
            <a:spLocks noGrp="1"/>
          </p:cNvSpPr>
          <p:nvPr>
            <p:ph type="ftr" sz="quarter" idx="11"/>
          </p:nvPr>
        </p:nvSpPr>
        <p:spPr/>
        <p:txBody>
          <a:bodyPr/>
          <a:lstStyle/>
          <a:p>
            <a:r>
              <a:rPr lang="en-US" dirty="0" smtClean="0"/>
              <a:t>Module 2: Session 6</a:t>
            </a:r>
            <a:endParaRPr lang="en-US" dirty="0"/>
          </a:p>
        </p:txBody>
      </p:sp>
      <p:sp>
        <p:nvSpPr>
          <p:cNvPr id="5" name="Slide Number Placeholder 4"/>
          <p:cNvSpPr>
            <a:spLocks noGrp="1"/>
          </p:cNvSpPr>
          <p:nvPr>
            <p:ph type="sldNum" sz="quarter" idx="12"/>
          </p:nvPr>
        </p:nvSpPr>
        <p:spPr/>
        <p:txBody>
          <a:bodyPr/>
          <a:lstStyle/>
          <a:p>
            <a:fld id="{0F5CE0F6-67D0-47AE-9D07-C40425C40283}" type="slidenum">
              <a:rPr lang="en-US" smtClean="0"/>
              <a:pPr/>
              <a:t>3</a:t>
            </a:fld>
            <a:endParaRPr lang="en-US"/>
          </a:p>
        </p:txBody>
      </p:sp>
      <p:sp>
        <p:nvSpPr>
          <p:cNvPr id="6" name="Title 5"/>
          <p:cNvSpPr>
            <a:spLocks noGrp="1"/>
          </p:cNvSpPr>
          <p:nvPr>
            <p:ph type="title"/>
          </p:nvPr>
        </p:nvSpPr>
        <p:spPr/>
        <p:txBody>
          <a:bodyPr/>
          <a:lstStyle/>
          <a:p>
            <a:r>
              <a:rPr lang="en-GB" dirty="0" smtClean="0"/>
              <a:t>Scenario Analysis (all)</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lvl="0">
              <a:buNone/>
            </a:pPr>
            <a:r>
              <a:rPr lang="en-GB" dirty="0" smtClean="0">
                <a:latin typeface="Arial" pitchFamily="34" charset="0"/>
                <a:cs typeface="Arial" pitchFamily="34" charset="0"/>
              </a:rPr>
              <a:t>6. Buying materials and fuel and hiring equipment on credit  of one month. </a:t>
            </a:r>
            <a:endParaRPr lang="en-US" dirty="0" smtClean="0">
              <a:latin typeface="Arial" pitchFamily="34" charset="0"/>
              <a:cs typeface="Arial" pitchFamily="34" charset="0"/>
            </a:endParaRPr>
          </a:p>
          <a:p>
            <a:pPr lvl="0">
              <a:buNone/>
            </a:pPr>
            <a:r>
              <a:rPr lang="en-GB" dirty="0" smtClean="0">
                <a:latin typeface="Arial" pitchFamily="34" charset="0"/>
                <a:cs typeface="Arial" pitchFamily="34" charset="0"/>
              </a:rPr>
              <a:t>7.	Deferring purchase of land and equipment and hiring it at an extra 6m per month, taking no drawings and purchasing material and fuel at 30 days credit.</a:t>
            </a:r>
            <a:endParaRPr lang="en-US" dirty="0" smtClean="0">
              <a:latin typeface="Arial" pitchFamily="34" charset="0"/>
              <a:cs typeface="Arial" pitchFamily="34" charset="0"/>
            </a:endParaRPr>
          </a:p>
          <a:p>
            <a:pPr lvl="0">
              <a:buNone/>
            </a:pPr>
            <a:r>
              <a:rPr lang="en-GB" dirty="0" smtClean="0">
                <a:latin typeface="Arial" pitchFamily="34" charset="0"/>
                <a:cs typeface="Arial" pitchFamily="34" charset="0"/>
              </a:rPr>
              <a:t>8.	A 20% margin on cost without the price limit of </a:t>
            </a:r>
            <a:r>
              <a:rPr lang="en-GB" dirty="0" err="1" smtClean="0">
                <a:latin typeface="Arial" pitchFamily="34" charset="0"/>
                <a:cs typeface="Arial" pitchFamily="34" charset="0"/>
              </a:rPr>
              <a:t>shs</a:t>
            </a:r>
            <a:r>
              <a:rPr lang="en-GB" dirty="0" smtClean="0">
                <a:latin typeface="Arial" pitchFamily="34" charset="0"/>
                <a:cs typeface="Arial" pitchFamily="34" charset="0"/>
              </a:rPr>
              <a:t> 450m, certification done monthly and paid for after 30 days, deferring purchase of land and equipment and hiring it at an extra 6m per month, taking no drawings and purchasing material and fuel at 30 days credit.</a:t>
            </a:r>
            <a:endParaRPr lang="en-US" dirty="0">
              <a:latin typeface="Arial" pitchFamily="34" charset="0"/>
              <a:cs typeface="Arial" pitchFamily="34" charset="0"/>
            </a:endParaRPr>
          </a:p>
        </p:txBody>
      </p:sp>
      <p:sp>
        <p:nvSpPr>
          <p:cNvPr id="3" name="Date Placeholder 2"/>
          <p:cNvSpPr>
            <a:spLocks noGrp="1"/>
          </p:cNvSpPr>
          <p:nvPr>
            <p:ph type="dt" sz="half" idx="10"/>
          </p:nvPr>
        </p:nvSpPr>
        <p:spPr/>
        <p:txBody>
          <a:bodyPr/>
          <a:lstStyle/>
          <a:p>
            <a:fld id="{94E25F4E-FED4-4511-BBAF-4385A6A49311}" type="datetime1">
              <a:rPr lang="en-US" smtClean="0"/>
              <a:pPr/>
              <a:t>11/2/12</a:t>
            </a:fld>
            <a:endParaRPr lang="en-US"/>
          </a:p>
        </p:txBody>
      </p:sp>
      <p:sp>
        <p:nvSpPr>
          <p:cNvPr id="4" name="Footer Placeholder 3"/>
          <p:cNvSpPr>
            <a:spLocks noGrp="1"/>
          </p:cNvSpPr>
          <p:nvPr>
            <p:ph type="ftr" sz="quarter" idx="11"/>
          </p:nvPr>
        </p:nvSpPr>
        <p:spPr/>
        <p:txBody>
          <a:bodyPr/>
          <a:lstStyle/>
          <a:p>
            <a:r>
              <a:rPr lang="en-US" smtClean="0"/>
              <a:t>Module 2: Session 6</a:t>
            </a:r>
            <a:endParaRPr lang="en-US"/>
          </a:p>
        </p:txBody>
      </p:sp>
      <p:sp>
        <p:nvSpPr>
          <p:cNvPr id="5" name="Slide Number Placeholder 4"/>
          <p:cNvSpPr>
            <a:spLocks noGrp="1"/>
          </p:cNvSpPr>
          <p:nvPr>
            <p:ph type="sldNum" sz="quarter" idx="12"/>
          </p:nvPr>
        </p:nvSpPr>
        <p:spPr/>
        <p:txBody>
          <a:bodyPr/>
          <a:lstStyle/>
          <a:p>
            <a:fld id="{0F5CE0F6-67D0-47AE-9D07-C40425C40283}" type="slidenum">
              <a:rPr lang="en-US" smtClean="0"/>
              <a:pPr/>
              <a:t>4</a:t>
            </a:fld>
            <a:endParaRPr lang="en-US"/>
          </a:p>
        </p:txBody>
      </p:sp>
      <p:sp>
        <p:nvSpPr>
          <p:cNvPr id="6" name="Title 5"/>
          <p:cNvSpPr>
            <a:spLocks noGrp="1"/>
          </p:cNvSpPr>
          <p:nvPr>
            <p:ph type="title"/>
          </p:nvPr>
        </p:nvSpPr>
        <p:spPr/>
        <p:txBody>
          <a:bodyPr/>
          <a:lstStyle/>
          <a:p>
            <a:r>
              <a:rPr lang="en-GB" dirty="0" smtClean="0"/>
              <a:t>Scenario Analysis continued</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600" dirty="0" smtClean="0">
                <a:latin typeface="Arial" pitchFamily="34" charset="0"/>
                <a:cs typeface="Arial" pitchFamily="34" charset="0"/>
              </a:rPr>
              <a:t>Q&amp;A</a:t>
            </a:r>
            <a:endParaRPr lang="en-US" sz="1800" dirty="0">
              <a:latin typeface="Arial" pitchFamily="34" charset="0"/>
              <a:cs typeface="Arial" pitchFamily="34" charset="0"/>
            </a:endParaRPr>
          </a:p>
        </p:txBody>
      </p:sp>
      <p:sp>
        <p:nvSpPr>
          <p:cNvPr id="6" name="Text Placeholder 5"/>
          <p:cNvSpPr>
            <a:spLocks noGrp="1"/>
          </p:cNvSpPr>
          <p:nvPr>
            <p:ph type="body" idx="1"/>
          </p:nvPr>
        </p:nvSpPr>
        <p:spPr/>
        <p:txBody>
          <a:bodyPr>
            <a:normAutofit/>
          </a:bodyPr>
          <a:lstStyle/>
          <a:p>
            <a:r>
              <a:rPr lang="en-US" sz="3600" b="1" dirty="0" smtClean="0">
                <a:latin typeface="Arial" pitchFamily="34" charset="0"/>
                <a:cs typeface="Arial" pitchFamily="34" charset="0"/>
              </a:rPr>
              <a:t>THE END</a:t>
            </a:r>
            <a:endParaRPr lang="en-US" sz="3600" b="1" dirty="0">
              <a:latin typeface="Arial" pitchFamily="34" charset="0"/>
              <a:cs typeface="Arial" pitchFamily="34" charset="0"/>
            </a:endParaRPr>
          </a:p>
        </p:txBody>
      </p:sp>
      <p:sp>
        <p:nvSpPr>
          <p:cNvPr id="8" name="Date Placeholder 7"/>
          <p:cNvSpPr>
            <a:spLocks noGrp="1"/>
          </p:cNvSpPr>
          <p:nvPr>
            <p:ph type="dt" sz="half" idx="10"/>
          </p:nvPr>
        </p:nvSpPr>
        <p:spPr/>
        <p:txBody>
          <a:bodyPr/>
          <a:lstStyle/>
          <a:p>
            <a:fld id="{8C1EED7B-E85F-4A56-BA55-F4659F265D26}" type="datetime1">
              <a:rPr lang="en-US" smtClean="0"/>
              <a:pPr/>
              <a:t>11/2/12</a:t>
            </a:fld>
            <a:endParaRPr lang="en-US"/>
          </a:p>
        </p:txBody>
      </p:sp>
      <p:sp>
        <p:nvSpPr>
          <p:cNvPr id="10" name="Footer Placeholder 9"/>
          <p:cNvSpPr>
            <a:spLocks noGrp="1"/>
          </p:cNvSpPr>
          <p:nvPr>
            <p:ph type="ftr" sz="quarter" idx="11"/>
          </p:nvPr>
        </p:nvSpPr>
        <p:spPr/>
        <p:txBody>
          <a:bodyPr/>
          <a:lstStyle/>
          <a:p>
            <a:r>
              <a:rPr lang="en-US" smtClean="0"/>
              <a:t>Module 2: Session 6</a:t>
            </a:r>
            <a:endParaRPr lang="en-US"/>
          </a:p>
        </p:txBody>
      </p:sp>
      <p:sp>
        <p:nvSpPr>
          <p:cNvPr id="9" name="Slide Number Placeholder 8"/>
          <p:cNvSpPr>
            <a:spLocks noGrp="1"/>
          </p:cNvSpPr>
          <p:nvPr>
            <p:ph type="sldNum" sz="quarter" idx="12"/>
          </p:nvPr>
        </p:nvSpPr>
        <p:spPr/>
        <p:txBody>
          <a:bodyPr/>
          <a:lstStyle/>
          <a:p>
            <a:fld id="{0F5CE0F6-67D0-47AE-9D07-C40425C40283}" type="slidenum">
              <a:rPr lang="en-US" smtClean="0"/>
              <a:pPr/>
              <a:t>5</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A7FBBE45A02FF43B2DB012F633F9BF5" ma:contentTypeVersion="0" ma:contentTypeDescription="Create a new document." ma:contentTypeScope="" ma:versionID="1cd96de4538a9ea783765af400c69665">
  <xsd:schema xmlns:xsd="http://www.w3.org/2001/XMLSchema" xmlns:xs="http://www.w3.org/2001/XMLSchema" xmlns:p="http://schemas.microsoft.com/office/2006/metadata/properties" targetNamespace="http://schemas.microsoft.com/office/2006/metadata/properties" ma:root="true" ma:fieldsID="5da0bab1e00c84e9291a2a9b340ddbcd">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273DC9C-028C-4ACC-9D2B-E37C22DB9270}"/>
</file>

<file path=customXml/itemProps2.xml><?xml version="1.0" encoding="utf-8"?>
<ds:datastoreItem xmlns:ds="http://schemas.openxmlformats.org/officeDocument/2006/customXml" ds:itemID="{39A06C7C-B281-4F8A-A84F-DB503EA449F9}"/>
</file>

<file path=customXml/itemProps3.xml><?xml version="1.0" encoding="utf-8"?>
<ds:datastoreItem xmlns:ds="http://schemas.openxmlformats.org/officeDocument/2006/customXml" ds:itemID="{9AA71EA6-A6BE-4528-9E54-AA70E3788460}"/>
</file>

<file path=docProps/app.xml><?xml version="1.0" encoding="utf-8"?>
<Properties xmlns="http://schemas.openxmlformats.org/officeDocument/2006/extended-properties" xmlns:vt="http://schemas.openxmlformats.org/officeDocument/2006/docPropsVTypes">
  <Template>Waveform</Template>
  <TotalTime>1230</TotalTime>
  <Words>281</Words>
  <Application>Microsoft Office PowerPoint</Application>
  <PresentationFormat>On-screen Show (4:3)</PresentationFormat>
  <Paragraphs>32</Paragraphs>
  <Slides>5</Slides>
  <Notes>0</Notes>
  <HiddenSlides>0</HiddenSlides>
  <MMClips>0</MMClips>
  <ScaleCrop>false</ScaleCrop>
  <HeadingPairs>
    <vt:vector size="4" baseType="variant">
      <vt:variant>
        <vt:lpstr>Design Template</vt:lpstr>
      </vt:variant>
      <vt:variant>
        <vt:i4>1</vt:i4>
      </vt:variant>
      <vt:variant>
        <vt:lpstr>Slide Titles</vt:lpstr>
      </vt:variant>
      <vt:variant>
        <vt:i4>5</vt:i4>
      </vt:variant>
    </vt:vector>
  </HeadingPairs>
  <TitlesOfParts>
    <vt:vector size="6" baseType="lpstr">
      <vt:lpstr>Waveform</vt:lpstr>
      <vt:lpstr>Module 2: Session 6</vt:lpstr>
      <vt:lpstr>Session Objectives </vt:lpstr>
      <vt:lpstr>Scenario Analysis (all)</vt:lpstr>
      <vt:lpstr>Scenario Analysis continued</vt:lpstr>
      <vt:lpstr>Q&amp;A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Definitions</dc:title>
  <dc:creator>Mr. P-Kandole</dc:creator>
  <cp:keywords>TRT009</cp:keywords>
  <cp:lastModifiedBy>Patrick Griffith</cp:lastModifiedBy>
  <cp:revision>38</cp:revision>
  <dcterms:created xsi:type="dcterms:W3CDTF">2012-11-02T11:37:02Z</dcterms:created>
  <dcterms:modified xsi:type="dcterms:W3CDTF">2012-11-02T11:37:55Z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0x010100DA7FBBE45A02FF43B2DB012F633F9BF5</vt:lpwstr>
  </property>
</Properties>
</file>