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4"/>
    <p:sldMasterId id="2147484212" r:id="rId5"/>
  </p:sldMasterIdLst>
  <p:notesMasterIdLst>
    <p:notesMasterId r:id="rId22"/>
  </p:notesMasterIdLst>
  <p:handoutMasterIdLst>
    <p:handoutMasterId r:id="rId23"/>
  </p:handoutMasterIdLst>
  <p:sldIdLst>
    <p:sldId id="256" r:id="rId6"/>
    <p:sldId id="257" r:id="rId7"/>
    <p:sldId id="259" r:id="rId8"/>
    <p:sldId id="283" r:id="rId9"/>
    <p:sldId id="262" r:id="rId10"/>
    <p:sldId id="284" r:id="rId11"/>
    <p:sldId id="263" r:id="rId12"/>
    <p:sldId id="285" r:id="rId13"/>
    <p:sldId id="279" r:id="rId14"/>
    <p:sldId id="264" r:id="rId15"/>
    <p:sldId id="265" r:id="rId16"/>
    <p:sldId id="286" r:id="rId17"/>
    <p:sldId id="270" r:id="rId18"/>
    <p:sldId id="269" r:id="rId19"/>
    <p:sldId id="268" r:id="rId20"/>
    <p:sldId id="282" r:id="rId21"/>
  </p:sldIdLst>
  <p:sldSz cx="9144000" cy="6858000" type="screen4x3"/>
  <p:notesSz cx="6669088" cy="9928225"/>
  <p:defaultTextStyle>
    <a:defPPr>
      <a:defRPr lang="en-US"/>
    </a:defPPr>
    <a:lvl1pPr algn="l" rtl="0" fontAlgn="base">
      <a:spcBef>
        <a:spcPct val="0"/>
      </a:spcBef>
      <a:spcAft>
        <a:spcPct val="0"/>
      </a:spcAft>
      <a:defRPr kern="1200">
        <a:solidFill>
          <a:schemeClr val="tx1"/>
        </a:solidFill>
        <a:latin typeface="Arial Narrow" pitchFamily="34" charset="0"/>
        <a:ea typeface="+mn-ea"/>
        <a:cs typeface="Arial" pitchFamily="34" charset="0"/>
      </a:defRPr>
    </a:lvl1pPr>
    <a:lvl2pPr marL="457200" algn="l" rtl="0" fontAlgn="base">
      <a:spcBef>
        <a:spcPct val="0"/>
      </a:spcBef>
      <a:spcAft>
        <a:spcPct val="0"/>
      </a:spcAft>
      <a:defRPr kern="1200">
        <a:solidFill>
          <a:schemeClr val="tx1"/>
        </a:solidFill>
        <a:latin typeface="Arial Narrow" pitchFamily="34" charset="0"/>
        <a:ea typeface="+mn-ea"/>
        <a:cs typeface="Arial" pitchFamily="34" charset="0"/>
      </a:defRPr>
    </a:lvl2pPr>
    <a:lvl3pPr marL="914400" algn="l" rtl="0" fontAlgn="base">
      <a:spcBef>
        <a:spcPct val="0"/>
      </a:spcBef>
      <a:spcAft>
        <a:spcPct val="0"/>
      </a:spcAft>
      <a:defRPr kern="1200">
        <a:solidFill>
          <a:schemeClr val="tx1"/>
        </a:solidFill>
        <a:latin typeface="Arial Narrow"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Narrow"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Narrow" pitchFamily="34" charset="0"/>
        <a:ea typeface="+mn-ea"/>
        <a:cs typeface="Arial" pitchFamily="34" charset="0"/>
      </a:defRPr>
    </a:lvl5pPr>
    <a:lvl6pPr marL="2286000" algn="l" defTabSz="914400" rtl="0" eaLnBrk="1" latinLnBrk="0" hangingPunct="1">
      <a:defRPr kern="1200">
        <a:solidFill>
          <a:schemeClr val="tx1"/>
        </a:solidFill>
        <a:latin typeface="Arial Narrow" pitchFamily="34" charset="0"/>
        <a:ea typeface="+mn-ea"/>
        <a:cs typeface="Arial" pitchFamily="34" charset="0"/>
      </a:defRPr>
    </a:lvl6pPr>
    <a:lvl7pPr marL="2743200" algn="l" defTabSz="914400" rtl="0" eaLnBrk="1" latinLnBrk="0" hangingPunct="1">
      <a:defRPr kern="1200">
        <a:solidFill>
          <a:schemeClr val="tx1"/>
        </a:solidFill>
        <a:latin typeface="Arial Narrow" pitchFamily="34" charset="0"/>
        <a:ea typeface="+mn-ea"/>
        <a:cs typeface="Arial" pitchFamily="34" charset="0"/>
      </a:defRPr>
    </a:lvl7pPr>
    <a:lvl8pPr marL="3200400" algn="l" defTabSz="914400" rtl="0" eaLnBrk="1" latinLnBrk="0" hangingPunct="1">
      <a:defRPr kern="1200">
        <a:solidFill>
          <a:schemeClr val="tx1"/>
        </a:solidFill>
        <a:latin typeface="Arial Narrow" pitchFamily="34" charset="0"/>
        <a:ea typeface="+mn-ea"/>
        <a:cs typeface="Arial" pitchFamily="34" charset="0"/>
      </a:defRPr>
    </a:lvl8pPr>
    <a:lvl9pPr marL="3657600" algn="l" defTabSz="914400" rtl="0" eaLnBrk="1" latinLnBrk="0" hangingPunct="1">
      <a:defRPr kern="1200">
        <a:solidFill>
          <a:schemeClr val="tx1"/>
        </a:solidFill>
        <a:latin typeface="Arial Narrow"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DEB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5" autoAdjust="0"/>
  </p:normalViewPr>
  <p:slideViewPr>
    <p:cSldViewPr>
      <p:cViewPr>
        <p:scale>
          <a:sx n="82" d="100"/>
          <a:sy n="82" d="100"/>
        </p:scale>
        <p:origin x="-714" y="4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2784" y="-90"/>
      </p:cViewPr>
      <p:guideLst>
        <p:guide orient="horz" pos="3127"/>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29C5C57-0C08-40CB-8750-7F9749413A7F}" type="datetimeFigureOut">
              <a:rPr lang="en-GB"/>
              <a:pPr>
                <a:defRPr/>
              </a:pPr>
              <a:t>01/07/2014</a:t>
            </a:fld>
            <a:endParaRPr lang="en-GB"/>
          </a:p>
        </p:txBody>
      </p:sp>
      <p:sp>
        <p:nvSpPr>
          <p:cNvPr id="4" name="Footer Placehold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BA5E431-3301-4D2F-840F-4CE4B214186C}" type="slidenum">
              <a:rPr lang="en-GB"/>
              <a:pPr>
                <a:defRPr/>
              </a:pPr>
              <a:t>‹#›</a:t>
            </a:fld>
            <a:endParaRPr lang="en-GB"/>
          </a:p>
        </p:txBody>
      </p:sp>
    </p:spTree>
    <p:extLst>
      <p:ext uri="{BB962C8B-B14F-4D97-AF65-F5344CB8AC3E}">
        <p14:creationId xmlns:p14="http://schemas.microsoft.com/office/powerpoint/2010/main" val="3478722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135688" cy="496888"/>
          </a:xfrm>
          <a:prstGeom prst="rect">
            <a:avLst/>
          </a:prstGeom>
        </p:spPr>
        <p:txBody>
          <a:bodyPr vert="horz" lIns="91440" tIns="45720" rIns="91440" bIns="45720" rtlCol="0"/>
          <a:lstStyle>
            <a:lvl1pPr algn="l" fontAlgn="auto">
              <a:spcBef>
                <a:spcPts val="0"/>
              </a:spcBef>
              <a:spcAft>
                <a:spcPts val="0"/>
              </a:spcAft>
              <a:defRPr sz="1200" b="1">
                <a:latin typeface="+mn-lt"/>
                <a:cs typeface="+mn-cs"/>
              </a:defRPr>
            </a:lvl1pPr>
          </a:lstStyle>
          <a:p>
            <a:pPr>
              <a:defRPr/>
            </a:pPr>
            <a:r>
              <a:rPr lang="en-US"/>
              <a:t>PRINCIPLES FOR DRAFTING OF THE NATIONAL ROAD SAFETY AUTHORITY BILL</a:t>
            </a:r>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8E12B57-038B-4681-BC86-558C08B559F0}" type="datetimeFigureOut">
              <a:rPr lang="en-GB"/>
              <a:pPr>
                <a:defRPr/>
              </a:pPr>
              <a:t>01/07/2014</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9750"/>
            <a:ext cx="54356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marL="0" indent="0" algn="r" fontAlgn="auto">
              <a:spcBef>
                <a:spcPts val="0"/>
              </a:spcBef>
              <a:spcAft>
                <a:spcPts val="0"/>
              </a:spcAft>
              <a:buFont typeface="+mj-lt"/>
              <a:buNone/>
              <a:defRPr sz="1200">
                <a:latin typeface="+mn-lt"/>
                <a:cs typeface="+mn-cs"/>
              </a:defRPr>
            </a:lvl1pPr>
          </a:lstStyle>
          <a:p>
            <a:pPr>
              <a:defRPr/>
            </a:pPr>
            <a:fld id="{07764CD9-54D4-43D3-8F4F-D4D233199F41}" type="slidenum">
              <a:rPr lang="en-GB"/>
              <a:pPr>
                <a:defRPr/>
              </a:pPr>
              <a:t>‹#›</a:t>
            </a:fld>
            <a:endParaRPr lang="en-GB" dirty="0"/>
          </a:p>
        </p:txBody>
      </p:sp>
    </p:spTree>
    <p:extLst>
      <p:ext uri="{BB962C8B-B14F-4D97-AF65-F5344CB8AC3E}">
        <p14:creationId xmlns:p14="http://schemas.microsoft.com/office/powerpoint/2010/main" val="22801447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773A1A85-F3CC-467B-AC51-CD04EABE3FEC}" type="slidenum">
              <a:rPr lang="en-GB" smtClean="0"/>
              <a:pPr>
                <a:defRPr/>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7CCACDA8-16E3-4849-B5F9-31B18D8D7B98}" type="slidenum">
              <a:rPr lang="en-GB" smtClean="0"/>
              <a:pPr>
                <a:defRPr/>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513094AE-279A-49B9-AAFF-DB77D639B778}" type="slidenum">
              <a:rPr lang="en-GB" smtClean="0"/>
              <a:pPr>
                <a:defRPr/>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6146E4BC-7EE2-4405-909C-A8BF8268D88C}" type="slidenum">
              <a:rPr lang="en-GB" smtClean="0"/>
              <a:pPr>
                <a:defRPr/>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BB636883-A108-406D-92E8-0E1633B82B1D}" type="slidenum">
              <a:rPr lang="en-GB" smtClean="0"/>
              <a:pPr>
                <a:defRPr/>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BB7EF03A-F9D5-4820-B0C6-77E30F64A004}" type="slidenum">
              <a:rPr lang="en-GB" smtClean="0"/>
              <a:pPr>
                <a:defRPr/>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B9589DFE-A5EE-437D-AF52-F2B976F63462}" type="slidenum">
              <a:rPr lang="en-GB" smtClean="0"/>
              <a:pPr>
                <a:defRPr/>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621ABB2A-3ADE-4288-85A8-C7B23C7F6F89}" type="slidenum">
              <a:rPr lang="en-GB" smtClean="0"/>
              <a:pPr>
                <a:defRPr/>
              </a:pPr>
              <a:t>16</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CE6FB0-C56A-4798-A0B9-D043AE702EA7}" type="slidenum">
              <a:rPr lang="en-GB" smtClean="0"/>
              <a:pPr fontAlgn="base">
                <a:spcBef>
                  <a:spcPct val="0"/>
                </a:spcBef>
                <a:spcAft>
                  <a:spcPct val="0"/>
                </a:spcAft>
                <a:defRPr/>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369EEDD3-0BD5-4E5F-BB1D-11D8B2A851E1}" type="slidenum">
              <a:rPr lang="en-GB" smtClean="0"/>
              <a:pPr>
                <a:defRPr/>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7A13F3-4370-43BF-979A-4FA2734FA4CE}" type="slidenum">
              <a:rPr lang="en-GB" smtClean="0"/>
              <a:pPr fontAlgn="base">
                <a:spcBef>
                  <a:spcPct val="0"/>
                </a:spcBef>
                <a:spcAft>
                  <a:spcPct val="0"/>
                </a:spcAft>
                <a:defRPr/>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9FB06FE8-C8A1-4C37-B9BD-00A43DBC4F97}" type="slidenum">
              <a:rPr lang="en-GB" smtClean="0"/>
              <a:pPr>
                <a:defRPr/>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55869894-A5CF-4934-9EA7-051115905EED}" type="slidenum">
              <a:rPr lang="en-GB" smtClean="0"/>
              <a:pPr>
                <a:defRPr/>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90BC9E56-7D10-439B-A1F4-3B4D33A6C89B}" type="slidenum">
              <a:rPr lang="en-GB" smtClean="0"/>
              <a:pPr>
                <a:defRPr/>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76315956-4812-4A18-8577-BD305E0126F9}" type="slidenum">
              <a:rPr lang="en-GB" smtClean="0"/>
              <a:pPr>
                <a:defRPr/>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85FBABBD-81A4-4471-9424-94FDE6841C8D}" type="slidenum">
              <a:rPr lang="en-GB" smtClean="0"/>
              <a:pPr>
                <a:defRPr/>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horizon.png"/>
          <p:cNvPicPr>
            <a:picLocks noChangeAspect="1"/>
          </p:cNvPicPr>
          <p:nvPr/>
        </p:nvPicPr>
        <p:blipFill>
          <a:blip r:embed="rId2">
            <a:extLst>
              <a:ext uri="{28A0092B-C50C-407E-A947-70E740481C1C}">
                <a14:useLocalDpi xmlns:a14="http://schemas.microsoft.com/office/drawing/2010/main" val="0"/>
              </a:ext>
            </a:extLst>
          </a:blip>
          <a:srcRect t="33333"/>
          <a:stretch>
            <a:fillRect/>
          </a:stretch>
        </p:blipFill>
        <p:spPr bwMode="auto">
          <a:xfrm>
            <a:off x="0" y="0"/>
            <a:ext cx="9144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219200" y="3886200"/>
            <a:ext cx="6400800" cy="1752600"/>
          </a:xfrm>
        </p:spPr>
        <p:txBody>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F5A6B8D4-F240-489C-BFF7-73ECB1E39CF4}" type="datetime1">
              <a:rPr lang="en-GB"/>
              <a:pPr>
                <a:defRPr/>
              </a:pPr>
              <a:t>01/07/2014</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ROAD SAFETY IN UGANDA</a:t>
            </a:r>
          </a:p>
        </p:txBody>
      </p:sp>
      <p:sp>
        <p:nvSpPr>
          <p:cNvPr id="7" name="Slide Number Placeholder 5"/>
          <p:cNvSpPr>
            <a:spLocks noGrp="1"/>
          </p:cNvSpPr>
          <p:nvPr>
            <p:ph type="sldNum" sz="quarter" idx="12"/>
          </p:nvPr>
        </p:nvSpPr>
        <p:spPr/>
        <p:txBody>
          <a:bodyPr/>
          <a:lstStyle>
            <a:lvl1pPr>
              <a:defRPr/>
            </a:lvl1pPr>
          </a:lstStyle>
          <a:p>
            <a:pPr>
              <a:defRPr/>
            </a:pPr>
            <a:fld id="{05958E5C-B5E8-46E4-8C35-8A90522797C3}" type="slidenum">
              <a:rPr lang="en-GB"/>
              <a:pPr>
                <a:defRPr/>
              </a:pPr>
              <a:t>‹#›</a:t>
            </a:fld>
            <a:endParaRPr lang="en-GB"/>
          </a:p>
        </p:txBody>
      </p:sp>
    </p:spTree>
    <p:extLst>
      <p:ext uri="{BB962C8B-B14F-4D97-AF65-F5344CB8AC3E}">
        <p14:creationId xmlns:p14="http://schemas.microsoft.com/office/powerpoint/2010/main" val="3777032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AEC1CEF-5595-4964-AEBB-B0A6DB44DF03}" type="datetime1">
              <a:rPr lang="en-GB"/>
              <a:pPr>
                <a:defRPr/>
              </a:pPr>
              <a:t>01/07/2014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ROAD SAFETY IN UGANDA</a:t>
            </a:r>
          </a:p>
        </p:txBody>
      </p:sp>
      <p:sp>
        <p:nvSpPr>
          <p:cNvPr id="6" name="Slide Number Placeholder 5"/>
          <p:cNvSpPr>
            <a:spLocks noGrp="1"/>
          </p:cNvSpPr>
          <p:nvPr>
            <p:ph type="sldNum" sz="quarter" idx="12"/>
          </p:nvPr>
        </p:nvSpPr>
        <p:spPr/>
        <p:txBody>
          <a:bodyPr/>
          <a:lstStyle>
            <a:lvl1pPr>
              <a:defRPr/>
            </a:lvl1pPr>
          </a:lstStyle>
          <a:p>
            <a:pPr>
              <a:defRPr/>
            </a:pPr>
            <a:fld id="{7F49641D-F324-40DA-9AE6-00FD3DFE5C33}" type="slidenum">
              <a:rPr lang="en-GB"/>
              <a:pPr>
                <a:defRPr/>
              </a:pPr>
              <a:t>‹#›</a:t>
            </a:fld>
            <a:endParaRPr lang="en-GB"/>
          </a:p>
        </p:txBody>
      </p:sp>
    </p:spTree>
    <p:extLst>
      <p:ext uri="{BB962C8B-B14F-4D97-AF65-F5344CB8AC3E}">
        <p14:creationId xmlns:p14="http://schemas.microsoft.com/office/powerpoint/2010/main" val="3091423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5CD7C2C-B484-4B52-9AF9-6AE02DEFF791}" type="datetime1">
              <a:rPr lang="en-GB"/>
              <a:pPr>
                <a:defRPr/>
              </a:pPr>
              <a:t>01/07/2014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ROAD SAFETY IN UGANDA</a:t>
            </a:r>
          </a:p>
        </p:txBody>
      </p:sp>
      <p:sp>
        <p:nvSpPr>
          <p:cNvPr id="6" name="Slide Number Placeholder 5"/>
          <p:cNvSpPr>
            <a:spLocks noGrp="1"/>
          </p:cNvSpPr>
          <p:nvPr>
            <p:ph type="sldNum" sz="quarter" idx="12"/>
          </p:nvPr>
        </p:nvSpPr>
        <p:spPr/>
        <p:txBody>
          <a:bodyPr/>
          <a:lstStyle>
            <a:lvl1pPr>
              <a:defRPr/>
            </a:lvl1pPr>
          </a:lstStyle>
          <a:p>
            <a:pPr>
              <a:defRPr/>
            </a:pPr>
            <a:fld id="{1C6003FA-2395-4DB8-AF50-74BB385E44C4}" type="slidenum">
              <a:rPr lang="en-GB"/>
              <a:pPr>
                <a:defRPr/>
              </a:pPr>
              <a:t>‹#›</a:t>
            </a:fld>
            <a:endParaRPr lang="en-GB"/>
          </a:p>
        </p:txBody>
      </p:sp>
    </p:spTree>
    <p:extLst>
      <p:ext uri="{BB962C8B-B14F-4D97-AF65-F5344CB8AC3E}">
        <p14:creationId xmlns:p14="http://schemas.microsoft.com/office/powerpoint/2010/main" val="1683885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BDAC1BBA-32F8-4B2C-B8E9-BF7891192C1C}" type="datetime1">
              <a:rPr lang="en-GB"/>
              <a:pPr>
                <a:defRPr/>
              </a:pPr>
              <a:t>01/07/2014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4D341147-7CE1-46CD-85D8-738BA470D730}" type="slidenum">
              <a:rPr lang="en-GB"/>
              <a:pPr>
                <a:defRPr/>
              </a:pPr>
              <a:t>‹#›</a:t>
            </a:fld>
            <a:endParaRPr lang="en-GB" dirty="0"/>
          </a:p>
        </p:txBody>
      </p:sp>
    </p:spTree>
    <p:extLst>
      <p:ext uri="{BB962C8B-B14F-4D97-AF65-F5344CB8AC3E}">
        <p14:creationId xmlns:p14="http://schemas.microsoft.com/office/powerpoint/2010/main" val="12513301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217E1ED-FACE-4751-AAC3-69CCA6FD2A8A}" type="datetime1">
              <a:rPr lang="en-GB"/>
              <a:pPr>
                <a:defRPr/>
              </a:pPr>
              <a:t>01/07/2014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83085488-7E5C-4161-AA7A-602138FCAE5A}" type="slidenum">
              <a:rPr lang="en-GB"/>
              <a:pPr>
                <a:defRPr/>
              </a:pPr>
              <a:t>‹#›</a:t>
            </a:fld>
            <a:endParaRPr lang="en-GB" dirty="0"/>
          </a:p>
        </p:txBody>
      </p:sp>
    </p:spTree>
    <p:extLst>
      <p:ext uri="{BB962C8B-B14F-4D97-AF65-F5344CB8AC3E}">
        <p14:creationId xmlns:p14="http://schemas.microsoft.com/office/powerpoint/2010/main" val="2556063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CE06BFD-135A-49AF-83C9-76B503CD4267}" type="datetime1">
              <a:rPr lang="en-GB"/>
              <a:pPr>
                <a:defRPr/>
              </a:pPr>
              <a:t>01/07/2014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80B97E3-7A10-4E4F-934F-75CF45AE8DA2}" type="slidenum">
              <a:rPr lang="en-GB"/>
              <a:pPr>
                <a:defRPr/>
              </a:pPr>
              <a:t>‹#›</a:t>
            </a:fld>
            <a:endParaRPr lang="en-GB" dirty="0"/>
          </a:p>
        </p:txBody>
      </p:sp>
    </p:spTree>
    <p:extLst>
      <p:ext uri="{BB962C8B-B14F-4D97-AF65-F5344CB8AC3E}">
        <p14:creationId xmlns:p14="http://schemas.microsoft.com/office/powerpoint/2010/main" val="498790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8B4772C6-D108-4D78-AF91-E97344A0CF94}" type="datetime1">
              <a:rPr lang="en-GB"/>
              <a:pPr>
                <a:defRPr/>
              </a:pPr>
              <a:t>01/07/2014</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0A34C6D2-6F4F-4268-AC3A-91591E33364B}" type="slidenum">
              <a:rPr lang="en-GB"/>
              <a:pPr>
                <a:defRPr/>
              </a:pPr>
              <a:t>‹#›</a:t>
            </a:fld>
            <a:endParaRPr lang="en-GB" dirty="0"/>
          </a:p>
        </p:txBody>
      </p:sp>
    </p:spTree>
    <p:extLst>
      <p:ext uri="{BB962C8B-B14F-4D97-AF65-F5344CB8AC3E}">
        <p14:creationId xmlns:p14="http://schemas.microsoft.com/office/powerpoint/2010/main" val="527519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BF44F91-B4DC-437C-B2E6-DBA3E2FAD172}" type="datetime1">
              <a:rPr lang="en-GB"/>
              <a:pPr>
                <a:defRPr/>
              </a:pPr>
              <a:t>01/07/2014</a:t>
            </a:fld>
            <a:endParaRPr lang="en-GB"/>
          </a:p>
        </p:txBody>
      </p:sp>
      <p:sp>
        <p:nvSpPr>
          <p:cNvPr id="8"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8CD7379F-BC66-4F51-8999-F1D793B728FF}" type="slidenum">
              <a:rPr lang="en-GB"/>
              <a:pPr>
                <a:defRPr/>
              </a:pPr>
              <a:t>‹#›</a:t>
            </a:fld>
            <a:endParaRPr lang="en-GB" dirty="0"/>
          </a:p>
        </p:txBody>
      </p:sp>
    </p:spTree>
    <p:extLst>
      <p:ext uri="{BB962C8B-B14F-4D97-AF65-F5344CB8AC3E}">
        <p14:creationId xmlns:p14="http://schemas.microsoft.com/office/powerpoint/2010/main" val="729191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C40E271-CAC8-44BE-ABB7-5603839A5E5D}" type="datetime1">
              <a:rPr lang="en-GB"/>
              <a:pPr>
                <a:defRPr/>
              </a:pPr>
              <a:t>01/07/2014</a:t>
            </a:fld>
            <a:endParaRPr lang="en-GB"/>
          </a:p>
        </p:txBody>
      </p:sp>
      <p:sp>
        <p:nvSpPr>
          <p:cNvPr id="4"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A5D1BAFC-E6CD-489E-B441-ED8892CB649A}" type="slidenum">
              <a:rPr lang="en-GB"/>
              <a:pPr>
                <a:defRPr/>
              </a:pPr>
              <a:t>‹#›</a:t>
            </a:fld>
            <a:endParaRPr lang="en-GB" dirty="0"/>
          </a:p>
        </p:txBody>
      </p:sp>
    </p:spTree>
    <p:extLst>
      <p:ext uri="{BB962C8B-B14F-4D97-AF65-F5344CB8AC3E}">
        <p14:creationId xmlns:p14="http://schemas.microsoft.com/office/powerpoint/2010/main" val="14861152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66B5F3-23A8-4BDF-A3DE-CF013AAD7B4C}" type="datetime1">
              <a:rPr lang="en-GB"/>
              <a:pPr>
                <a:defRPr/>
              </a:pPr>
              <a:t>01/07/2014</a:t>
            </a:fld>
            <a:endParaRPr lang="en-GB"/>
          </a:p>
        </p:txBody>
      </p:sp>
      <p:sp>
        <p:nvSpPr>
          <p:cNvPr id="3"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A5C0EB7B-EF90-48DE-917F-63AA2448169D}" type="slidenum">
              <a:rPr lang="en-GB"/>
              <a:pPr>
                <a:defRPr/>
              </a:pPr>
              <a:t>‹#›</a:t>
            </a:fld>
            <a:endParaRPr lang="en-GB" dirty="0"/>
          </a:p>
        </p:txBody>
      </p:sp>
    </p:spTree>
    <p:extLst>
      <p:ext uri="{BB962C8B-B14F-4D97-AF65-F5344CB8AC3E}">
        <p14:creationId xmlns:p14="http://schemas.microsoft.com/office/powerpoint/2010/main" val="8158565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DC8A090-32AF-40C3-8F5F-4604EF55A225}" type="datetime1">
              <a:rPr lang="en-GB"/>
              <a:pPr>
                <a:defRPr/>
              </a:pPr>
              <a:t>01/07/2014</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D6F2C7F3-74C2-4B11-ADEF-DC036084E933}" type="slidenum">
              <a:rPr lang="en-GB"/>
              <a:pPr>
                <a:defRPr/>
              </a:pPr>
              <a:t>‹#›</a:t>
            </a:fld>
            <a:endParaRPr lang="en-GB" dirty="0"/>
          </a:p>
        </p:txBody>
      </p:sp>
    </p:spTree>
    <p:extLst>
      <p:ext uri="{BB962C8B-B14F-4D97-AF65-F5344CB8AC3E}">
        <p14:creationId xmlns:p14="http://schemas.microsoft.com/office/powerpoint/2010/main" val="1091760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dirty="0" smtClean="0"/>
              <a:t>Click to edit Master title style</a:t>
            </a:r>
            <a:endParaRPr lang="en-US" dirty="0"/>
          </a:p>
        </p:txBody>
      </p:sp>
      <p:sp>
        <p:nvSpPr>
          <p:cNvPr id="8" name="Content Placeholder 7"/>
          <p:cNvSpPr>
            <a:spLocks noGrp="1"/>
          </p:cNvSpPr>
          <p:nvPr>
            <p:ph sz="quarter" idx="13"/>
          </p:nvPr>
        </p:nvSpPr>
        <p:spPr>
          <a:xfrm>
            <a:off x="609600" y="1600200"/>
            <a:ext cx="7924800" cy="4114800"/>
          </a:xfrm>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1C1A89D0-1886-4AC9-8FBB-49682E36D814}" type="datetime1">
              <a:rPr lang="en-GB"/>
              <a:pPr>
                <a:defRPr/>
              </a:pPr>
              <a:t>01/07/2014</a:t>
            </a:fld>
            <a:endParaRPr lang="en-GB" dirty="0"/>
          </a:p>
        </p:txBody>
      </p:sp>
      <p:sp>
        <p:nvSpPr>
          <p:cNvPr id="5" name="Footer Placeholder 4"/>
          <p:cNvSpPr>
            <a:spLocks noGrp="1"/>
          </p:cNvSpPr>
          <p:nvPr>
            <p:ph type="ftr" sz="quarter" idx="15"/>
          </p:nvPr>
        </p:nvSpPr>
        <p:spPr>
          <a:xfrm>
            <a:off x="539750" y="6381750"/>
            <a:ext cx="5111750" cy="365125"/>
          </a:xfrm>
          <a:solidFill>
            <a:schemeClr val="tx2">
              <a:lumMod val="75000"/>
            </a:schemeClr>
          </a:solidFill>
        </p:spPr>
        <p:txBody>
          <a:bodyPr/>
          <a:lstStyle>
            <a:lvl1pPr>
              <a:defRPr b="1" i="1">
                <a:effectLst>
                  <a:outerShdw blurRad="38100" dist="38100" dir="2700000" algn="tl">
                    <a:srgbClr val="000000">
                      <a:alpha val="43137"/>
                    </a:srgbClr>
                  </a:outerShdw>
                </a:effectLst>
              </a:defRPr>
            </a:lvl1pPr>
          </a:lstStyle>
          <a:p>
            <a:pPr>
              <a:defRPr/>
            </a:pPr>
            <a:r>
              <a:rPr lang="en-US"/>
              <a:t>ROAD SAFETY IN UGANDA</a:t>
            </a:r>
            <a:endParaRPr lang="en-GB" dirty="0"/>
          </a:p>
        </p:txBody>
      </p:sp>
      <p:sp>
        <p:nvSpPr>
          <p:cNvPr id="6" name="Slide Number Placeholder 5"/>
          <p:cNvSpPr>
            <a:spLocks noGrp="1"/>
          </p:cNvSpPr>
          <p:nvPr>
            <p:ph type="sldNum" sz="quarter" idx="16"/>
          </p:nvPr>
        </p:nvSpPr>
        <p:spPr/>
        <p:txBody>
          <a:bodyPr/>
          <a:lstStyle>
            <a:lvl1pPr>
              <a:defRPr/>
            </a:lvl1pPr>
          </a:lstStyle>
          <a:p>
            <a:pPr>
              <a:defRPr/>
            </a:pPr>
            <a:fld id="{665C3F74-691A-420F-9704-DC7806730A3F}" type="slidenum">
              <a:rPr lang="en-GB"/>
              <a:pPr>
                <a:defRPr/>
              </a:pPr>
              <a:t>‹#›</a:t>
            </a:fld>
            <a:endParaRPr lang="en-GB" dirty="0"/>
          </a:p>
        </p:txBody>
      </p:sp>
    </p:spTree>
    <p:extLst>
      <p:ext uri="{BB962C8B-B14F-4D97-AF65-F5344CB8AC3E}">
        <p14:creationId xmlns:p14="http://schemas.microsoft.com/office/powerpoint/2010/main" val="279419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0227E51-B17E-4AFF-A6D9-882A5F280CDE}" type="datetime1">
              <a:rPr lang="en-GB"/>
              <a:pPr>
                <a:defRPr/>
              </a:pPr>
              <a:t>01/07/2014</a:t>
            </a:fld>
            <a:endParaRPr lang="en-GB"/>
          </a:p>
        </p:txBody>
      </p:sp>
      <p:sp>
        <p:nvSpPr>
          <p:cNvPr id="6"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0015AC79-83D4-4D11-8D1D-1E2279DA0C1E}" type="slidenum">
              <a:rPr lang="en-GB"/>
              <a:pPr>
                <a:defRPr/>
              </a:pPr>
              <a:t>‹#›</a:t>
            </a:fld>
            <a:endParaRPr lang="en-GB" dirty="0"/>
          </a:p>
        </p:txBody>
      </p:sp>
    </p:spTree>
    <p:extLst>
      <p:ext uri="{BB962C8B-B14F-4D97-AF65-F5344CB8AC3E}">
        <p14:creationId xmlns:p14="http://schemas.microsoft.com/office/powerpoint/2010/main" val="10432198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D28EA6E-45F9-42AF-9739-17805D163AE6}" type="datetime1">
              <a:rPr lang="en-GB"/>
              <a:pPr>
                <a:defRPr/>
              </a:pPr>
              <a:t>01/07/2014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146882F8-C119-4F53-8886-9FD3380832DE}" type="slidenum">
              <a:rPr lang="en-GB"/>
              <a:pPr>
                <a:defRPr/>
              </a:pPr>
              <a:t>‹#›</a:t>
            </a:fld>
            <a:endParaRPr lang="en-GB" dirty="0"/>
          </a:p>
        </p:txBody>
      </p:sp>
    </p:spTree>
    <p:extLst>
      <p:ext uri="{BB962C8B-B14F-4D97-AF65-F5344CB8AC3E}">
        <p14:creationId xmlns:p14="http://schemas.microsoft.com/office/powerpoint/2010/main" val="6418588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62B4DA0-4785-423F-905F-0BA75A2DE820}" type="datetime1">
              <a:rPr lang="en-GB"/>
              <a:pPr>
                <a:defRPr/>
              </a:pPr>
              <a:t>01/07/2014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ROAD SAFETY IN UGANDA</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82F0D603-02C3-4FBF-BB1D-FBD9CEB868FD}" type="slidenum">
              <a:rPr lang="en-GB"/>
              <a:pPr>
                <a:defRPr/>
              </a:pPr>
              <a:t>‹#›</a:t>
            </a:fld>
            <a:endParaRPr lang="en-GB" dirty="0"/>
          </a:p>
        </p:txBody>
      </p:sp>
    </p:spTree>
    <p:extLst>
      <p:ext uri="{BB962C8B-B14F-4D97-AF65-F5344CB8AC3E}">
        <p14:creationId xmlns:p14="http://schemas.microsoft.com/office/powerpoint/2010/main" val="279388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4A5B6AE-7FC0-4ED3-B75F-D5403136A863}" type="datetime1">
              <a:rPr lang="en-GB"/>
              <a:pPr>
                <a:defRPr/>
              </a:pPr>
              <a:t>01/07/2014</a:t>
            </a:fld>
            <a:endParaRPr lang="en-GB"/>
          </a:p>
        </p:txBody>
      </p:sp>
      <p:sp>
        <p:nvSpPr>
          <p:cNvPr id="5" name="Footer Placeholder 4"/>
          <p:cNvSpPr>
            <a:spLocks noGrp="1"/>
          </p:cNvSpPr>
          <p:nvPr>
            <p:ph type="ftr" sz="quarter" idx="11"/>
          </p:nvPr>
        </p:nvSpPr>
        <p:spPr/>
        <p:txBody>
          <a:bodyPr/>
          <a:lstStyle>
            <a:lvl1pPr>
              <a:defRPr/>
            </a:lvl1pPr>
          </a:lstStyle>
          <a:p>
            <a:pPr>
              <a:defRPr/>
            </a:pPr>
            <a:r>
              <a:rPr lang="en-GB"/>
              <a:t>ROAD SAFETY IN UGANDA</a:t>
            </a:r>
          </a:p>
        </p:txBody>
      </p:sp>
      <p:sp>
        <p:nvSpPr>
          <p:cNvPr id="6" name="Slide Number Placeholder 5"/>
          <p:cNvSpPr>
            <a:spLocks noGrp="1"/>
          </p:cNvSpPr>
          <p:nvPr>
            <p:ph type="sldNum" sz="quarter" idx="12"/>
          </p:nvPr>
        </p:nvSpPr>
        <p:spPr/>
        <p:txBody>
          <a:bodyPr/>
          <a:lstStyle>
            <a:lvl1pPr>
              <a:defRPr/>
            </a:lvl1pPr>
          </a:lstStyle>
          <a:p>
            <a:pPr>
              <a:defRPr/>
            </a:pPr>
            <a:fld id="{FD33A9AB-64EF-44F5-AFF0-C47B737402DC}" type="slidenum">
              <a:rPr lang="en-GB"/>
              <a:pPr>
                <a:defRPr/>
              </a:pPr>
              <a:t>‹#›</a:t>
            </a:fld>
            <a:endParaRPr lang="en-GB"/>
          </a:p>
        </p:txBody>
      </p:sp>
    </p:spTree>
    <p:extLst>
      <p:ext uri="{BB962C8B-B14F-4D97-AF65-F5344CB8AC3E}">
        <p14:creationId xmlns:p14="http://schemas.microsoft.com/office/powerpoint/2010/main" val="390130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3"/>
          <p:cNvSpPr>
            <a:spLocks noGrp="1"/>
          </p:cNvSpPr>
          <p:nvPr>
            <p:ph type="dt" sz="half" idx="15"/>
          </p:nvPr>
        </p:nvSpPr>
        <p:spPr/>
        <p:txBody>
          <a:bodyPr/>
          <a:lstStyle>
            <a:lvl1pPr>
              <a:defRPr/>
            </a:lvl1pPr>
          </a:lstStyle>
          <a:p>
            <a:pPr>
              <a:defRPr/>
            </a:pPr>
            <a:fld id="{F64509FF-7061-4F10-9C2F-71F5DC4D82B8}" type="datetime1">
              <a:rPr lang="en-GB"/>
              <a:pPr>
                <a:defRPr/>
              </a:pPr>
              <a:t>01/07/2014</a:t>
            </a:fld>
            <a:endParaRPr lang="en-GB"/>
          </a:p>
        </p:txBody>
      </p:sp>
      <p:sp>
        <p:nvSpPr>
          <p:cNvPr id="6" name="Footer Placeholder 4"/>
          <p:cNvSpPr>
            <a:spLocks noGrp="1"/>
          </p:cNvSpPr>
          <p:nvPr>
            <p:ph type="ftr" sz="quarter" idx="16"/>
          </p:nvPr>
        </p:nvSpPr>
        <p:spPr/>
        <p:txBody>
          <a:bodyPr/>
          <a:lstStyle>
            <a:lvl1pPr>
              <a:defRPr/>
            </a:lvl1pPr>
          </a:lstStyle>
          <a:p>
            <a:pPr>
              <a:defRPr/>
            </a:pPr>
            <a:r>
              <a:rPr lang="en-GB"/>
              <a:t>ROAD SAFETY IN UGANDA</a:t>
            </a:r>
          </a:p>
        </p:txBody>
      </p:sp>
      <p:sp>
        <p:nvSpPr>
          <p:cNvPr id="7" name="Slide Number Placeholder 5"/>
          <p:cNvSpPr>
            <a:spLocks noGrp="1"/>
          </p:cNvSpPr>
          <p:nvPr>
            <p:ph type="sldNum" sz="quarter" idx="17"/>
          </p:nvPr>
        </p:nvSpPr>
        <p:spPr/>
        <p:txBody>
          <a:bodyPr/>
          <a:lstStyle>
            <a:lvl1pPr>
              <a:defRPr/>
            </a:lvl1pPr>
          </a:lstStyle>
          <a:p>
            <a:pPr>
              <a:defRPr/>
            </a:pPr>
            <a:fld id="{B5A23195-43DC-4037-B06B-9CF2A9FDECCB}" type="slidenum">
              <a:rPr lang="en-GB"/>
              <a:pPr>
                <a:defRPr/>
              </a:pPr>
              <a:t>‹#›</a:t>
            </a:fld>
            <a:endParaRPr lang="en-GB"/>
          </a:p>
        </p:txBody>
      </p:sp>
    </p:spTree>
    <p:extLst>
      <p:ext uri="{BB962C8B-B14F-4D97-AF65-F5344CB8AC3E}">
        <p14:creationId xmlns:p14="http://schemas.microsoft.com/office/powerpoint/2010/main" val="3132341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3"/>
          <p:cNvSpPr>
            <a:spLocks noGrp="1"/>
          </p:cNvSpPr>
          <p:nvPr>
            <p:ph type="dt" sz="half" idx="15"/>
          </p:nvPr>
        </p:nvSpPr>
        <p:spPr/>
        <p:txBody>
          <a:bodyPr/>
          <a:lstStyle>
            <a:lvl1pPr>
              <a:defRPr/>
            </a:lvl1pPr>
          </a:lstStyle>
          <a:p>
            <a:pPr>
              <a:defRPr/>
            </a:pPr>
            <a:fld id="{4D921B3C-801A-4F9E-97A7-358FEFB421BE}" type="datetime1">
              <a:rPr lang="en-GB"/>
              <a:pPr>
                <a:defRPr/>
              </a:pPr>
              <a:t>01/07/2014</a:t>
            </a:fld>
            <a:endParaRPr lang="en-GB"/>
          </a:p>
        </p:txBody>
      </p:sp>
      <p:sp>
        <p:nvSpPr>
          <p:cNvPr id="8" name="Footer Placeholder 4"/>
          <p:cNvSpPr>
            <a:spLocks noGrp="1"/>
          </p:cNvSpPr>
          <p:nvPr>
            <p:ph type="ftr" sz="quarter" idx="16"/>
          </p:nvPr>
        </p:nvSpPr>
        <p:spPr/>
        <p:txBody>
          <a:bodyPr/>
          <a:lstStyle>
            <a:lvl1pPr>
              <a:defRPr/>
            </a:lvl1pPr>
          </a:lstStyle>
          <a:p>
            <a:pPr>
              <a:defRPr/>
            </a:pPr>
            <a:r>
              <a:rPr lang="en-GB"/>
              <a:t>ROAD SAFETY IN UGANDA</a:t>
            </a:r>
          </a:p>
        </p:txBody>
      </p:sp>
      <p:sp>
        <p:nvSpPr>
          <p:cNvPr id="9" name="Slide Number Placeholder 5"/>
          <p:cNvSpPr>
            <a:spLocks noGrp="1"/>
          </p:cNvSpPr>
          <p:nvPr>
            <p:ph type="sldNum" sz="quarter" idx="17"/>
          </p:nvPr>
        </p:nvSpPr>
        <p:spPr/>
        <p:txBody>
          <a:bodyPr/>
          <a:lstStyle>
            <a:lvl1pPr>
              <a:defRPr/>
            </a:lvl1pPr>
          </a:lstStyle>
          <a:p>
            <a:pPr>
              <a:defRPr/>
            </a:pPr>
            <a:fld id="{6A0694FB-8168-434C-B728-AEC54693B413}" type="slidenum">
              <a:rPr lang="en-GB"/>
              <a:pPr>
                <a:defRPr/>
              </a:pPr>
              <a:t>‹#›</a:t>
            </a:fld>
            <a:endParaRPr lang="en-GB"/>
          </a:p>
        </p:txBody>
      </p:sp>
    </p:spTree>
    <p:extLst>
      <p:ext uri="{BB962C8B-B14F-4D97-AF65-F5344CB8AC3E}">
        <p14:creationId xmlns:p14="http://schemas.microsoft.com/office/powerpoint/2010/main" val="1749398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4C7CFCF-830E-4391-8843-05446D7114D8}" type="datetime1">
              <a:rPr lang="en-GB"/>
              <a:pPr>
                <a:defRPr/>
              </a:pPr>
              <a:t>01/07/2014</a:t>
            </a:fld>
            <a:endParaRPr lang="en-GB"/>
          </a:p>
        </p:txBody>
      </p:sp>
      <p:sp>
        <p:nvSpPr>
          <p:cNvPr id="4" name="Footer Placeholder 4"/>
          <p:cNvSpPr>
            <a:spLocks noGrp="1"/>
          </p:cNvSpPr>
          <p:nvPr>
            <p:ph type="ftr" sz="quarter" idx="11"/>
          </p:nvPr>
        </p:nvSpPr>
        <p:spPr/>
        <p:txBody>
          <a:bodyPr/>
          <a:lstStyle>
            <a:lvl1pPr>
              <a:defRPr/>
            </a:lvl1pPr>
          </a:lstStyle>
          <a:p>
            <a:pPr>
              <a:defRPr/>
            </a:pPr>
            <a:r>
              <a:rPr lang="en-GB"/>
              <a:t>ROAD SAFETY IN UGANDA</a:t>
            </a:r>
          </a:p>
        </p:txBody>
      </p:sp>
      <p:sp>
        <p:nvSpPr>
          <p:cNvPr id="5" name="Slide Number Placeholder 5"/>
          <p:cNvSpPr>
            <a:spLocks noGrp="1"/>
          </p:cNvSpPr>
          <p:nvPr>
            <p:ph type="sldNum" sz="quarter" idx="12"/>
          </p:nvPr>
        </p:nvSpPr>
        <p:spPr/>
        <p:txBody>
          <a:bodyPr/>
          <a:lstStyle>
            <a:lvl1pPr>
              <a:defRPr/>
            </a:lvl1pPr>
          </a:lstStyle>
          <a:p>
            <a:pPr>
              <a:defRPr/>
            </a:pPr>
            <a:fld id="{A02ED37D-FB64-46E4-8780-BA91F58F069B}" type="slidenum">
              <a:rPr lang="en-GB"/>
              <a:pPr>
                <a:defRPr/>
              </a:pPr>
              <a:t>‹#›</a:t>
            </a:fld>
            <a:endParaRPr lang="en-GB"/>
          </a:p>
        </p:txBody>
      </p:sp>
    </p:spTree>
    <p:extLst>
      <p:ext uri="{BB962C8B-B14F-4D97-AF65-F5344CB8AC3E}">
        <p14:creationId xmlns:p14="http://schemas.microsoft.com/office/powerpoint/2010/main" val="2966225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8646A71-31F9-4C80-923F-381C68C6ECAF}" type="datetime1">
              <a:rPr lang="en-GB"/>
              <a:pPr>
                <a:defRPr/>
              </a:pPr>
              <a:t>01/07/2014</a:t>
            </a:fld>
            <a:endParaRPr lang="en-GB"/>
          </a:p>
        </p:txBody>
      </p:sp>
      <p:sp>
        <p:nvSpPr>
          <p:cNvPr id="3" name="Footer Placeholder 4"/>
          <p:cNvSpPr>
            <a:spLocks noGrp="1"/>
          </p:cNvSpPr>
          <p:nvPr>
            <p:ph type="ftr" sz="quarter" idx="11"/>
          </p:nvPr>
        </p:nvSpPr>
        <p:spPr/>
        <p:txBody>
          <a:bodyPr/>
          <a:lstStyle>
            <a:lvl1pPr>
              <a:defRPr/>
            </a:lvl1pPr>
          </a:lstStyle>
          <a:p>
            <a:pPr>
              <a:defRPr/>
            </a:pPr>
            <a:r>
              <a:rPr lang="en-GB"/>
              <a:t>ROAD SAFETY IN UGANDA</a:t>
            </a:r>
          </a:p>
        </p:txBody>
      </p:sp>
      <p:sp>
        <p:nvSpPr>
          <p:cNvPr id="4" name="Slide Number Placeholder 5"/>
          <p:cNvSpPr>
            <a:spLocks noGrp="1"/>
          </p:cNvSpPr>
          <p:nvPr>
            <p:ph type="sldNum" sz="quarter" idx="12"/>
          </p:nvPr>
        </p:nvSpPr>
        <p:spPr/>
        <p:txBody>
          <a:bodyPr/>
          <a:lstStyle>
            <a:lvl1pPr>
              <a:defRPr/>
            </a:lvl1pPr>
          </a:lstStyle>
          <a:p>
            <a:pPr>
              <a:defRPr/>
            </a:pPr>
            <a:fld id="{CE707771-8A0B-4295-9486-E9D7B3E6A72E}" type="slidenum">
              <a:rPr lang="en-GB"/>
              <a:pPr>
                <a:defRPr/>
              </a:pPr>
              <a:t>‹#›</a:t>
            </a:fld>
            <a:endParaRPr lang="en-GB"/>
          </a:p>
        </p:txBody>
      </p:sp>
    </p:spTree>
    <p:extLst>
      <p:ext uri="{BB962C8B-B14F-4D97-AF65-F5344CB8AC3E}">
        <p14:creationId xmlns:p14="http://schemas.microsoft.com/office/powerpoint/2010/main" val="3257778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fld id="{265D671C-BD02-42F8-B282-0529F0F0E48D}" type="datetime1">
              <a:rPr lang="en-GB"/>
              <a:pPr>
                <a:defRPr/>
              </a:pPr>
              <a:t>01/07/2014</a:t>
            </a:fld>
            <a:endParaRPr lang="en-GB"/>
          </a:p>
        </p:txBody>
      </p:sp>
      <p:sp>
        <p:nvSpPr>
          <p:cNvPr id="6" name="Footer Placeholder 4"/>
          <p:cNvSpPr>
            <a:spLocks noGrp="1"/>
          </p:cNvSpPr>
          <p:nvPr>
            <p:ph type="ftr" sz="quarter" idx="15"/>
          </p:nvPr>
        </p:nvSpPr>
        <p:spPr/>
        <p:txBody>
          <a:bodyPr/>
          <a:lstStyle>
            <a:lvl1pPr>
              <a:defRPr/>
            </a:lvl1pPr>
          </a:lstStyle>
          <a:p>
            <a:pPr>
              <a:defRPr/>
            </a:pPr>
            <a:r>
              <a:rPr lang="en-GB"/>
              <a:t>ROAD SAFETY IN UGANDA</a:t>
            </a:r>
          </a:p>
        </p:txBody>
      </p:sp>
      <p:sp>
        <p:nvSpPr>
          <p:cNvPr id="7" name="Slide Number Placeholder 5"/>
          <p:cNvSpPr>
            <a:spLocks noGrp="1"/>
          </p:cNvSpPr>
          <p:nvPr>
            <p:ph type="sldNum" sz="quarter" idx="16"/>
          </p:nvPr>
        </p:nvSpPr>
        <p:spPr/>
        <p:txBody>
          <a:bodyPr/>
          <a:lstStyle>
            <a:lvl1pPr>
              <a:defRPr/>
            </a:lvl1pPr>
          </a:lstStyle>
          <a:p>
            <a:pPr>
              <a:defRPr/>
            </a:pPr>
            <a:fld id="{80717849-21A5-4413-B215-D486BA80E770}" type="slidenum">
              <a:rPr lang="en-GB"/>
              <a:pPr>
                <a:defRPr/>
              </a:pPr>
              <a:t>‹#›</a:t>
            </a:fld>
            <a:endParaRPr lang="en-GB"/>
          </a:p>
        </p:txBody>
      </p:sp>
    </p:spTree>
    <p:extLst>
      <p:ext uri="{BB962C8B-B14F-4D97-AF65-F5344CB8AC3E}">
        <p14:creationId xmlns:p14="http://schemas.microsoft.com/office/powerpoint/2010/main" val="173291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Picture with Caption">
    <p:spTree>
      <p:nvGrpSpPr>
        <p:cNvPr id="1" name=""/>
        <p:cNvGrpSpPr/>
        <p:nvPr/>
      </p:nvGrpSpPr>
      <p:grpSpPr>
        <a:xfrm>
          <a:off x="0" y="0"/>
          <a:ext cx="0" cy="0"/>
          <a:chOff x="0" y="0"/>
          <a:chExt cx="0" cy="0"/>
        </a:xfrm>
      </p:grpSpPr>
      <p:pic>
        <p:nvPicPr>
          <p:cNvPr id="5" name="Picture 6" descr="horiz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0" y="1447800"/>
            <a:ext cx="2971800" cy="1097280"/>
          </a:xfrm>
        </p:spPr>
        <p:txBody>
          <a:bodyPr/>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9600" y="2547890"/>
            <a:ext cx="2971800" cy="2405109"/>
          </a:xfrm>
        </p:spPr>
        <p:txBody>
          <a:bodyPr tIns="9144"/>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9A86A142-D067-45F3-AB7A-0916A2D5BB02}" type="datetime1">
              <a:rPr lang="en-GB"/>
              <a:pPr>
                <a:defRPr/>
              </a:pPr>
              <a:t>01/07/2014</a:t>
            </a:fld>
            <a:endParaRPr lang="en-GB"/>
          </a:p>
        </p:txBody>
      </p:sp>
      <p:sp>
        <p:nvSpPr>
          <p:cNvPr id="7" name="Footer Placeholder 5"/>
          <p:cNvSpPr>
            <a:spLocks noGrp="1"/>
          </p:cNvSpPr>
          <p:nvPr>
            <p:ph type="ftr" sz="quarter" idx="11"/>
          </p:nvPr>
        </p:nvSpPr>
        <p:spPr/>
        <p:txBody>
          <a:bodyPr/>
          <a:lstStyle>
            <a:lvl1pPr>
              <a:defRPr/>
            </a:lvl1pPr>
          </a:lstStyle>
          <a:p>
            <a:pPr>
              <a:defRPr/>
            </a:pPr>
            <a:r>
              <a:rPr lang="en-GB"/>
              <a:t>ROAD SAFETY IN UGANDA</a:t>
            </a:r>
          </a:p>
        </p:txBody>
      </p:sp>
      <p:sp>
        <p:nvSpPr>
          <p:cNvPr id="8" name="Slide Number Placeholder 6"/>
          <p:cNvSpPr>
            <a:spLocks noGrp="1"/>
          </p:cNvSpPr>
          <p:nvPr>
            <p:ph type="sldNum" sz="quarter" idx="12"/>
          </p:nvPr>
        </p:nvSpPr>
        <p:spPr/>
        <p:txBody>
          <a:bodyPr/>
          <a:lstStyle>
            <a:lvl1pPr>
              <a:defRPr/>
            </a:lvl1pPr>
          </a:lstStyle>
          <a:p>
            <a:pPr>
              <a:defRPr/>
            </a:pPr>
            <a:fld id="{AC207D57-22B9-4776-9580-D72047F399E7}" type="slidenum">
              <a:rPr lang="en-GB"/>
              <a:pPr>
                <a:defRPr/>
              </a:pPr>
              <a:t>‹#›</a:t>
            </a:fld>
            <a:endParaRPr lang="en-GB"/>
          </a:p>
        </p:txBody>
      </p:sp>
    </p:spTree>
    <p:extLst>
      <p:ext uri="{BB962C8B-B14F-4D97-AF65-F5344CB8AC3E}">
        <p14:creationId xmlns:p14="http://schemas.microsoft.com/office/powerpoint/2010/main" val="647071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6" descr="horizon.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fontAlgn="auto">
              <a:spcBef>
                <a:spcPts val="0"/>
              </a:spcBef>
              <a:spcAft>
                <a:spcPts val="0"/>
              </a:spcAft>
              <a:defRPr sz="1000" strike="noStrike" spc="60" baseline="0">
                <a:solidFill>
                  <a:schemeClr val="tx1"/>
                </a:solidFill>
                <a:latin typeface="+mn-lt"/>
                <a:cs typeface="+mn-cs"/>
              </a:defRPr>
            </a:lvl1pPr>
          </a:lstStyle>
          <a:p>
            <a:pPr>
              <a:defRPr/>
            </a:pPr>
            <a:fld id="{5FA5BAE3-C0DF-4A54-996B-1D58399DD587}" type="datetime1">
              <a:rPr lang="en-GB"/>
              <a:pPr>
                <a:defRPr/>
              </a:pPr>
              <a:t>01/07/2014</a:t>
            </a:fld>
            <a:endParaRPr lang="en-GB"/>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fontAlgn="auto">
              <a:spcBef>
                <a:spcPts val="0"/>
              </a:spcBef>
              <a:spcAft>
                <a:spcPts val="0"/>
              </a:spcAft>
              <a:defRPr sz="1000" cap="all" spc="60" baseline="0">
                <a:solidFill>
                  <a:schemeClr val="tx1"/>
                </a:solidFill>
                <a:latin typeface="+mn-lt"/>
                <a:cs typeface="+mn-cs"/>
              </a:defRPr>
            </a:lvl1pPr>
          </a:lstStyle>
          <a:p>
            <a:pPr>
              <a:defRPr/>
            </a:pPr>
            <a:r>
              <a:rPr lang="en-GB"/>
              <a:t>ROAD SAFETY IN UGANDA</a:t>
            </a: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fontAlgn="auto">
              <a:spcBef>
                <a:spcPts val="0"/>
              </a:spcBef>
              <a:spcAft>
                <a:spcPts val="0"/>
              </a:spcAft>
              <a:defRPr sz="1100" baseline="0">
                <a:solidFill>
                  <a:schemeClr val="tx1"/>
                </a:solidFill>
                <a:latin typeface="+mn-lt"/>
                <a:cs typeface="+mn-cs"/>
              </a:defRPr>
            </a:lvl1pPr>
          </a:lstStyle>
          <a:p>
            <a:pPr>
              <a:defRPr/>
            </a:pPr>
            <a:fld id="{60AF38D7-C034-4E7C-A504-C1F686CF7E78}" type="slidenum">
              <a:rPr lang="en-GB"/>
              <a:pPr>
                <a:defRPr/>
              </a:pPr>
              <a:t>‹#›</a:t>
            </a:fld>
            <a:endParaRPr lang="en-GB"/>
          </a:p>
        </p:txBody>
      </p:sp>
    </p:spTree>
  </p:cSld>
  <p:clrMap bg1="dk1" tx1="lt1" bg2="dk2" tx2="lt2" accent1="accent1" accent2="accent2" accent3="accent3" accent4="accent4" accent5="accent5" accent6="accent6" hlink="hlink" folHlink="folHlink"/>
  <p:sldLayoutIdLst>
    <p:sldLayoutId id="2147484298" r:id="rId1"/>
    <p:sldLayoutId id="2147484299" r:id="rId2"/>
    <p:sldLayoutId id="2147484300" r:id="rId3"/>
    <p:sldLayoutId id="2147484280" r:id="rId4"/>
    <p:sldLayoutId id="2147484281" r:id="rId5"/>
    <p:sldLayoutId id="2147484282" r:id="rId6"/>
    <p:sldLayoutId id="2147484283" r:id="rId7"/>
    <p:sldLayoutId id="2147484284" r:id="rId8"/>
    <p:sldLayoutId id="2147484301" r:id="rId9"/>
    <p:sldLayoutId id="2147484285" r:id="rId10"/>
    <p:sldLayoutId id="2147484286" r:id="rId11"/>
  </p:sldLayoutIdLst>
  <p:hf hdr="0"/>
  <p:txStyles>
    <p:titleStyle>
      <a:lvl1pPr algn="l" rtl="0" eaLnBrk="0" fontAlgn="base" hangingPunct="0">
        <a:spcBef>
          <a:spcPct val="0"/>
        </a:spcBef>
        <a:spcAft>
          <a:spcPct val="0"/>
        </a:spcAft>
        <a:defRPr sz="3000" kern="1200" cap="all" spc="50">
          <a:solidFill>
            <a:schemeClr val="tx1"/>
          </a:solidFill>
          <a:latin typeface="+mj-lt"/>
          <a:ea typeface="+mj-ea"/>
          <a:cs typeface="+mj-cs"/>
        </a:defRPr>
      </a:lvl1pPr>
      <a:lvl2pPr algn="l" rtl="0" eaLnBrk="0" fontAlgn="base" hangingPunct="0">
        <a:spcBef>
          <a:spcPct val="0"/>
        </a:spcBef>
        <a:spcAft>
          <a:spcPct val="0"/>
        </a:spcAft>
        <a:defRPr sz="3000">
          <a:solidFill>
            <a:schemeClr val="tx1"/>
          </a:solidFill>
          <a:latin typeface="Arial Narrow" pitchFamily="34" charset="0"/>
        </a:defRPr>
      </a:lvl2pPr>
      <a:lvl3pPr algn="l" rtl="0" eaLnBrk="0" fontAlgn="base" hangingPunct="0">
        <a:spcBef>
          <a:spcPct val="0"/>
        </a:spcBef>
        <a:spcAft>
          <a:spcPct val="0"/>
        </a:spcAft>
        <a:defRPr sz="3000">
          <a:solidFill>
            <a:schemeClr val="tx1"/>
          </a:solidFill>
          <a:latin typeface="Arial Narrow" pitchFamily="34" charset="0"/>
        </a:defRPr>
      </a:lvl3pPr>
      <a:lvl4pPr algn="l" rtl="0" eaLnBrk="0" fontAlgn="base" hangingPunct="0">
        <a:spcBef>
          <a:spcPct val="0"/>
        </a:spcBef>
        <a:spcAft>
          <a:spcPct val="0"/>
        </a:spcAft>
        <a:defRPr sz="3000">
          <a:solidFill>
            <a:schemeClr val="tx1"/>
          </a:solidFill>
          <a:latin typeface="Arial Narrow" pitchFamily="34" charset="0"/>
        </a:defRPr>
      </a:lvl4pPr>
      <a:lvl5pPr algn="l" rtl="0" eaLnBrk="0" fontAlgn="base" hangingPunct="0">
        <a:spcBef>
          <a:spcPct val="0"/>
        </a:spcBef>
        <a:spcAft>
          <a:spcPct val="0"/>
        </a:spcAft>
        <a:defRPr sz="3000">
          <a:solidFill>
            <a:schemeClr val="tx1"/>
          </a:solidFill>
          <a:latin typeface="Arial Narrow"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eaLnBrk="0" fontAlgn="base" hangingPunct="0">
        <a:spcBef>
          <a:spcPct val="20000"/>
        </a:spcBef>
        <a:spcAft>
          <a:spcPts val="600"/>
        </a:spcAft>
        <a:buClr>
          <a:schemeClr val="tx2"/>
        </a:buClr>
        <a:buFont typeface="Arial" pitchFamily="34" charset="0"/>
        <a:buChar char="•"/>
        <a:defRPr sz="1700" kern="1200" spc="30">
          <a:solidFill>
            <a:schemeClr val="tx1"/>
          </a:solidFill>
          <a:latin typeface="+mn-lt"/>
          <a:ea typeface="+mn-ea"/>
          <a:cs typeface="+mn-cs"/>
        </a:defRPr>
      </a:lvl1pPr>
      <a:lvl2pPr marL="742950" indent="-285750" algn="l" rtl="0" eaLnBrk="0" fontAlgn="base" hangingPunct="0">
        <a:spcBef>
          <a:spcPct val="20000"/>
        </a:spcBef>
        <a:spcAft>
          <a:spcPts val="600"/>
        </a:spcAft>
        <a:buClr>
          <a:schemeClr val="tx2"/>
        </a:buClr>
        <a:buFont typeface="Arial" pitchFamily="34" charset="0"/>
        <a:buChar char="•"/>
        <a:defRPr sz="1700" kern="1200" spc="30">
          <a:solidFill>
            <a:schemeClr val="tx1"/>
          </a:solidFill>
          <a:latin typeface="+mn-lt"/>
          <a:ea typeface="+mn-ea"/>
          <a:cs typeface="+mn-cs"/>
        </a:defRPr>
      </a:lvl2pPr>
      <a:lvl3pPr marL="1143000" indent="-228600" algn="l" rtl="0" eaLnBrk="0" fontAlgn="base" hangingPunct="0">
        <a:spcBef>
          <a:spcPct val="20000"/>
        </a:spcBef>
        <a:spcAft>
          <a:spcPts val="600"/>
        </a:spcAft>
        <a:buClr>
          <a:schemeClr val="tx2"/>
        </a:buClr>
        <a:buFont typeface="Arial" pitchFamily="34" charset="0"/>
        <a:buChar char="•"/>
        <a:defRPr sz="1700" kern="1200" spc="30">
          <a:solidFill>
            <a:schemeClr val="tx1"/>
          </a:solidFill>
          <a:latin typeface="+mn-lt"/>
          <a:ea typeface="+mn-ea"/>
          <a:cs typeface="+mn-cs"/>
        </a:defRPr>
      </a:lvl3pPr>
      <a:lvl4pPr marL="1600200" indent="-228600" algn="l" rtl="0" eaLnBrk="0" fontAlgn="base" hangingPunct="0">
        <a:spcBef>
          <a:spcPct val="20000"/>
        </a:spcBef>
        <a:spcAft>
          <a:spcPts val="600"/>
        </a:spcAft>
        <a:buClr>
          <a:schemeClr val="tx2"/>
        </a:buClr>
        <a:buFont typeface="Arial" pitchFamily="34" charset="0"/>
        <a:buChar char="•"/>
        <a:defRPr sz="1700" kern="1200" spc="30">
          <a:solidFill>
            <a:schemeClr val="tx1"/>
          </a:solidFill>
          <a:latin typeface="+mn-lt"/>
          <a:ea typeface="+mn-ea"/>
          <a:cs typeface="+mn-cs"/>
        </a:defRPr>
      </a:lvl4pPr>
      <a:lvl5pPr marL="2057400" indent="-228600" algn="l" rtl="0" eaLnBrk="0" fontAlgn="base" hangingPunct="0">
        <a:spcBef>
          <a:spcPct val="20000"/>
        </a:spcBef>
        <a:spcAft>
          <a:spcPts val="600"/>
        </a:spcAft>
        <a:buClr>
          <a:schemeClr val="tx2"/>
        </a:buClr>
        <a:buFont typeface="Arial" pitchFamily="34" charset="0"/>
        <a:buChar char="•"/>
        <a:defRPr sz="1700" kern="1200" spc="3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3C26F30-8F18-4E56-959E-611A6E7782B2}" type="datetime1">
              <a:rPr lang="en-GB"/>
              <a:pPr>
                <a:defRPr/>
              </a:pPr>
              <a:t>01/07/2014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GB"/>
              <a:t>ROAD SAFETY IN UGANDA</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D3FCC32-0CE2-41DF-8DE1-D4E4FDD731FD}"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8" y="2205038"/>
            <a:ext cx="7772400" cy="2336800"/>
          </a:xfrm>
        </p:spPr>
        <p:txBody>
          <a:bodyPr/>
          <a:lstStyle/>
          <a:p>
            <a:pPr eaLnBrk="1" fontAlgn="auto" hangingPunct="1">
              <a:defRPr/>
            </a:pPr>
            <a:r>
              <a:rPr lang="en-GB" dirty="0" smtClean="0"/>
              <a:t>Presented  by</a:t>
            </a:r>
          </a:p>
          <a:p>
            <a:pPr eaLnBrk="1" fontAlgn="auto" hangingPunct="1">
              <a:defRPr/>
            </a:pPr>
            <a:r>
              <a:rPr lang="en-GB" sz="3600" dirty="0" smtClean="0">
                <a:solidFill>
                  <a:schemeClr val="tx1">
                    <a:lumMod val="95000"/>
                    <a:lumOff val="5000"/>
                  </a:schemeClr>
                </a:solidFill>
              </a:rPr>
              <a:t>PATRICK SANYA</a:t>
            </a:r>
          </a:p>
          <a:p>
            <a:pPr eaLnBrk="1" fontAlgn="auto" hangingPunct="1">
              <a:defRPr/>
            </a:pPr>
            <a:r>
              <a:rPr lang="en-GB" dirty="0" smtClean="0"/>
              <a:t>COMMISSIONER TRANSPORT REGULATION </a:t>
            </a:r>
            <a:endParaRPr lang="en-GB" dirty="0"/>
          </a:p>
          <a:p>
            <a:pPr eaLnBrk="1" fontAlgn="auto" hangingPunct="1">
              <a:defRPr/>
            </a:pPr>
            <a:r>
              <a:rPr lang="en-GB" dirty="0" smtClean="0">
                <a:solidFill>
                  <a:schemeClr val="tx1">
                    <a:lumMod val="95000"/>
                    <a:lumOff val="5000"/>
                  </a:schemeClr>
                </a:solidFill>
              </a:rPr>
              <a:t>MINISTRY OF WORKS AND TRANSPORT</a:t>
            </a:r>
          </a:p>
          <a:p>
            <a:pPr eaLnBrk="1" fontAlgn="auto" hangingPunct="1">
              <a:defRPr/>
            </a:pPr>
            <a:endParaRPr lang="en-GB" dirty="0">
              <a:solidFill>
                <a:schemeClr val="tx1">
                  <a:lumMod val="95000"/>
                  <a:lumOff val="5000"/>
                </a:schemeClr>
              </a:solidFill>
            </a:endParaRPr>
          </a:p>
        </p:txBody>
      </p:sp>
      <p:sp>
        <p:nvSpPr>
          <p:cNvPr id="2" name="Title 1"/>
          <p:cNvSpPr>
            <a:spLocks noGrp="1"/>
          </p:cNvSpPr>
          <p:nvPr>
            <p:ph type="ctrTitle"/>
          </p:nvPr>
        </p:nvSpPr>
        <p:spPr>
          <a:xfrm>
            <a:off x="684213" y="476250"/>
            <a:ext cx="7772400" cy="2016125"/>
          </a:xfrm>
        </p:spPr>
        <p:txBody>
          <a:bodyPr/>
          <a:lstStyle/>
          <a:p>
            <a:pPr eaLnBrk="1" fontAlgn="auto" hangingPunct="1">
              <a:spcAft>
                <a:spcPts val="0"/>
              </a:spcAft>
              <a:defRPr/>
            </a:pPr>
            <a:r>
              <a:rPr lang="en-US" b="1" dirty="0"/>
              <a:t>ROAD SAFETY IN UGANDA</a:t>
            </a:r>
            <a:r>
              <a:rPr lang="en-GB" dirty="0"/>
              <a:t/>
            </a:r>
            <a:br>
              <a:rPr lang="en-GB" dirty="0"/>
            </a:br>
            <a:r>
              <a:rPr lang="en-GB" dirty="0">
                <a:solidFill>
                  <a:srgbClr val="FFFF00"/>
                </a:solidFill>
              </a:rPr>
              <a:t/>
            </a:r>
            <a:br>
              <a:rPr lang="en-GB" dirty="0">
                <a:solidFill>
                  <a:srgbClr val="FFFF00"/>
                </a:solidFill>
              </a:rPr>
            </a:br>
            <a:endParaRPr lang="en-GB" dirty="0">
              <a:solidFill>
                <a:srgbClr val="FFFF00"/>
              </a:solidFill>
            </a:endParaRPr>
          </a:p>
        </p:txBody>
      </p:sp>
      <p:sp>
        <p:nvSpPr>
          <p:cNvPr id="7175" name="Slide Number Placeholder 6"/>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F77EDF-58BB-4052-8205-4E07603CCA43}" type="slidenum">
              <a:rPr lang="en-GB" smtClean="0"/>
              <a:pPr fontAlgn="base">
                <a:spcBef>
                  <a:spcPct val="0"/>
                </a:spcBef>
                <a:spcAft>
                  <a:spcPct val="0"/>
                </a:spcAft>
                <a:defRPr/>
              </a:pPr>
              <a:t>1</a:t>
            </a:fld>
            <a:endParaRPr lang="en-GB" smtClean="0"/>
          </a:p>
        </p:txBody>
      </p:sp>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77875"/>
          </a:xfrm>
        </p:spPr>
        <p:txBody>
          <a:bodyPr/>
          <a:lstStyle/>
          <a:p>
            <a:pPr algn="ctr" eaLnBrk="1" fontAlgn="auto" hangingPunct="1">
              <a:spcAft>
                <a:spcPts val="0"/>
              </a:spcAft>
              <a:defRPr/>
            </a:pPr>
            <a:r>
              <a:rPr lang="en-US" sz="2400" b="1" u="sng" dirty="0"/>
              <a:t>INITIATIVES TAKEN IN UGANDA TO REDUCE ROAD ACCIDENTS </a:t>
            </a:r>
            <a:r>
              <a:rPr lang="en-US" sz="2000" b="1" u="sng" dirty="0"/>
              <a:t>(Contd.)</a:t>
            </a:r>
            <a:endParaRPr lang="en-GB" sz="2000" u="sng" dirty="0">
              <a:solidFill>
                <a:srgbClr val="FFFF00"/>
              </a:solidFill>
            </a:endParaRPr>
          </a:p>
        </p:txBody>
      </p:sp>
      <p:sp>
        <p:nvSpPr>
          <p:cNvPr id="3" name="Content Placeholder 2"/>
          <p:cNvSpPr>
            <a:spLocks noGrp="1"/>
          </p:cNvSpPr>
          <p:nvPr>
            <p:ph sz="quarter" idx="13"/>
          </p:nvPr>
        </p:nvSpPr>
        <p:spPr>
          <a:xfrm>
            <a:off x="609600" y="1341438"/>
            <a:ext cx="7924800" cy="4535487"/>
          </a:xfrm>
        </p:spPr>
        <p:txBody>
          <a:bodyPr>
            <a:normAutofit fontScale="70000" lnSpcReduction="20000"/>
          </a:bodyPr>
          <a:lstStyle/>
          <a:p>
            <a:pPr marL="0" lvl="1" indent="0" eaLnBrk="1" fontAlgn="auto" hangingPunct="1">
              <a:spcBef>
                <a:spcPts val="600"/>
              </a:spcBef>
              <a:buSzPct val="70000"/>
              <a:buFont typeface="Arial" pitchFamily="34" charset="0"/>
              <a:buNone/>
              <a:defRPr/>
            </a:pPr>
            <a:r>
              <a:rPr lang="en-US" sz="2400" b="1" dirty="0" smtClean="0"/>
              <a:t>ENGINEERING </a:t>
            </a:r>
          </a:p>
          <a:p>
            <a:pPr marL="457200" lvl="1" indent="-457200" eaLnBrk="1" fontAlgn="auto" hangingPunct="1">
              <a:spcBef>
                <a:spcPts val="600"/>
              </a:spcBef>
              <a:buSzPct val="70000"/>
              <a:buFont typeface="+mj-lt"/>
              <a:buAutoNum type="arabicPeriod"/>
              <a:defRPr/>
            </a:pPr>
            <a:r>
              <a:rPr lang="en-US" sz="2400" b="1" dirty="0" smtClean="0"/>
              <a:t>Road Condition</a:t>
            </a:r>
          </a:p>
          <a:p>
            <a:pPr marL="742950" lvl="2" indent="-342900" eaLnBrk="1" fontAlgn="auto" hangingPunct="1">
              <a:spcBef>
                <a:spcPts val="600"/>
              </a:spcBef>
              <a:buSzPct val="70000"/>
              <a:defRPr/>
            </a:pPr>
            <a:r>
              <a:rPr lang="en-US" sz="1900" dirty="0"/>
              <a:t>Government takes the road sector as one of its key priorities, many new roads have been constructed and old ones rehabilitated to improve on the efficiency and safety of transport in </a:t>
            </a:r>
            <a:r>
              <a:rPr lang="en-US" sz="1900" dirty="0" smtClean="0"/>
              <a:t>Uganda</a:t>
            </a:r>
            <a:r>
              <a:rPr lang="en-US" sz="1900" dirty="0"/>
              <a:t>;</a:t>
            </a:r>
            <a:endParaRPr lang="en-US" sz="1900" dirty="0" smtClean="0"/>
          </a:p>
          <a:p>
            <a:pPr marL="742950" lvl="2" indent="-342900" eaLnBrk="1" fontAlgn="auto" hangingPunct="1">
              <a:spcBef>
                <a:spcPts val="600"/>
              </a:spcBef>
              <a:buSzPct val="70000"/>
              <a:defRPr/>
            </a:pPr>
            <a:r>
              <a:rPr lang="en-US" sz="1900" dirty="0" smtClean="0"/>
              <a:t>Road </a:t>
            </a:r>
            <a:r>
              <a:rPr lang="en-US" sz="1900" dirty="0"/>
              <a:t>markings and signs have been put in </a:t>
            </a:r>
            <a:r>
              <a:rPr lang="en-US" sz="1900" dirty="0" smtClean="0"/>
              <a:t>place</a:t>
            </a:r>
            <a:r>
              <a:rPr lang="en-US" sz="1900" dirty="0"/>
              <a:t>;</a:t>
            </a:r>
            <a:endParaRPr lang="en-US" sz="1900" dirty="0" smtClean="0"/>
          </a:p>
          <a:p>
            <a:pPr marL="742950" lvl="2" indent="-342900" eaLnBrk="1" fontAlgn="auto" hangingPunct="1">
              <a:spcBef>
                <a:spcPts val="600"/>
              </a:spcBef>
              <a:buSzPct val="70000"/>
              <a:defRPr/>
            </a:pPr>
            <a:r>
              <a:rPr lang="en-US" sz="1900" dirty="0" smtClean="0"/>
              <a:t>There </a:t>
            </a:r>
            <a:r>
              <a:rPr lang="en-US" sz="1900" dirty="0"/>
              <a:t>is also a programme to improve on the black spots along our major road </a:t>
            </a:r>
            <a:r>
              <a:rPr lang="en-US" sz="1900" dirty="0" smtClean="0"/>
              <a:t>corridors; and</a:t>
            </a:r>
          </a:p>
          <a:p>
            <a:pPr marL="742950" lvl="2" indent="-342900" eaLnBrk="1" fontAlgn="auto" hangingPunct="1">
              <a:spcBef>
                <a:spcPts val="600"/>
              </a:spcBef>
              <a:buSzPct val="70000"/>
              <a:defRPr/>
            </a:pPr>
            <a:r>
              <a:rPr lang="en-US" sz="1900" dirty="0" smtClean="0"/>
              <a:t>Currently </a:t>
            </a:r>
            <a:r>
              <a:rPr lang="en-US" sz="1900" dirty="0"/>
              <a:t>14.4% of our National Budget is earmarked for the Works and Transport sector </a:t>
            </a:r>
            <a:r>
              <a:rPr lang="en-US" sz="1900" dirty="0" err="1"/>
              <a:t>programmes</a:t>
            </a:r>
            <a:r>
              <a:rPr lang="en-US" sz="1900" dirty="0"/>
              <a:t> and </a:t>
            </a:r>
            <a:r>
              <a:rPr lang="en-US" sz="1900" dirty="0" smtClean="0"/>
              <a:t>activities</a:t>
            </a:r>
          </a:p>
          <a:p>
            <a:pPr marL="400050" lvl="2" indent="0" eaLnBrk="1" fontAlgn="auto" hangingPunct="1">
              <a:spcBef>
                <a:spcPts val="600"/>
              </a:spcBef>
              <a:buSzPct val="70000"/>
              <a:buFont typeface="Arial" pitchFamily="34" charset="0"/>
              <a:buNone/>
              <a:defRPr/>
            </a:pPr>
            <a:endParaRPr lang="en-US" sz="1900" b="1" dirty="0"/>
          </a:p>
          <a:p>
            <a:pPr marL="457200" lvl="1" indent="-457200" eaLnBrk="1" fontAlgn="auto" hangingPunct="1">
              <a:spcBef>
                <a:spcPts val="600"/>
              </a:spcBef>
              <a:buSzPct val="70000"/>
              <a:buFont typeface="+mj-lt"/>
              <a:buAutoNum type="arabicPeriod"/>
              <a:defRPr/>
            </a:pPr>
            <a:r>
              <a:rPr lang="en-US" sz="2400" b="1" dirty="0" smtClean="0"/>
              <a:t>Vehicle Condition</a:t>
            </a:r>
          </a:p>
          <a:p>
            <a:pPr marL="742950" lvl="2" indent="-342900" eaLnBrk="1" fontAlgn="auto" hangingPunct="1">
              <a:spcBef>
                <a:spcPts val="600"/>
              </a:spcBef>
              <a:buSzPct val="70000"/>
              <a:defRPr/>
            </a:pPr>
            <a:r>
              <a:rPr lang="en-US" sz="2100" dirty="0" smtClean="0"/>
              <a:t>The Transport Licensing Board (TLB) inspects and licenses Public Service vehicles</a:t>
            </a:r>
          </a:p>
          <a:p>
            <a:pPr marL="742950" lvl="2" indent="-342900" eaLnBrk="1" fontAlgn="auto" hangingPunct="1">
              <a:spcBef>
                <a:spcPts val="600"/>
              </a:spcBef>
              <a:buSzPct val="70000"/>
              <a:defRPr/>
            </a:pPr>
            <a:r>
              <a:rPr lang="en-US" sz="2100" dirty="0" smtClean="0"/>
              <a:t>Procurement in advanced stage for a private concessionaire to undertake pre-registration inspection of all motor vehicles.</a:t>
            </a:r>
          </a:p>
          <a:p>
            <a:pPr marL="0" lvl="1" indent="0" eaLnBrk="1" fontAlgn="auto" hangingPunct="1">
              <a:spcBef>
                <a:spcPts val="600"/>
              </a:spcBef>
              <a:buSzPct val="70000"/>
              <a:buFont typeface="Arial" pitchFamily="34" charset="0"/>
              <a:buNone/>
              <a:defRPr/>
            </a:pPr>
            <a:r>
              <a:rPr lang="en-US" dirty="0" smtClean="0"/>
              <a:t>.</a:t>
            </a:r>
            <a:endParaRPr lang="en-GB" dirty="0"/>
          </a:p>
          <a:p>
            <a:pPr marL="0" lvl="1" indent="0" eaLnBrk="1" fontAlgn="auto" hangingPunct="1">
              <a:spcBef>
                <a:spcPts val="600"/>
              </a:spcBef>
              <a:buSzPct val="70000"/>
              <a:buFont typeface="Arial" pitchFamily="34" charset="0"/>
              <a:buNone/>
              <a:defRPr/>
            </a:pPr>
            <a:endParaRPr lang="en-GB" dirty="0"/>
          </a:p>
        </p:txBody>
      </p:sp>
      <p:sp>
        <p:nvSpPr>
          <p:cNvPr id="4" name="Date Placeholder 3"/>
          <p:cNvSpPr>
            <a:spLocks noGrp="1"/>
          </p:cNvSpPr>
          <p:nvPr>
            <p:ph type="dt" sz="quarter" idx="14"/>
          </p:nvPr>
        </p:nvSpPr>
        <p:spPr/>
        <p:txBody>
          <a:bodyPr/>
          <a:lstStyle/>
          <a:p>
            <a:pPr>
              <a:defRPr/>
            </a:pPr>
            <a:fld id="{2F2821DB-B2E6-4DD4-BF78-326A261BBD07}"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16390"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E43A3A-016B-4E42-88AC-BCF539E85A4B}" type="slidenum">
              <a:rPr lang="en-GB" smtClean="0"/>
              <a:pPr fontAlgn="base">
                <a:spcBef>
                  <a:spcPct val="0"/>
                </a:spcBef>
                <a:spcAft>
                  <a:spcPct val="0"/>
                </a:spcAft>
                <a:defRPr/>
              </a:pPr>
              <a:t>10</a:t>
            </a:fld>
            <a:endParaRPr lang="en-GB"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850900"/>
          </a:xfrm>
        </p:spPr>
        <p:txBody>
          <a:bodyPr/>
          <a:lstStyle/>
          <a:p>
            <a:pPr algn="ctr" eaLnBrk="1" fontAlgn="auto" hangingPunct="1">
              <a:spcAft>
                <a:spcPts val="0"/>
              </a:spcAft>
              <a:defRPr/>
            </a:pPr>
            <a:r>
              <a:rPr lang="en-US" sz="2000" b="1" u="sng" dirty="0"/>
              <a:t>INITIATIVES TAKEN IN UGANDA TO REDUCE ROAD ACCIDENTS (Contd.)</a:t>
            </a:r>
            <a:endParaRPr lang="en-GB" sz="2000" u="sng" dirty="0">
              <a:solidFill>
                <a:srgbClr val="FFFF00"/>
              </a:solidFill>
            </a:endParaRPr>
          </a:p>
        </p:txBody>
      </p:sp>
      <p:sp>
        <p:nvSpPr>
          <p:cNvPr id="3" name="Content Placeholder 2"/>
          <p:cNvSpPr>
            <a:spLocks noGrp="1"/>
          </p:cNvSpPr>
          <p:nvPr>
            <p:ph sz="quarter" idx="13"/>
          </p:nvPr>
        </p:nvSpPr>
        <p:spPr>
          <a:xfrm>
            <a:off x="609600" y="1268413"/>
            <a:ext cx="7924800" cy="5040312"/>
          </a:xfrm>
        </p:spPr>
        <p:txBody>
          <a:bodyPr/>
          <a:lstStyle/>
          <a:p>
            <a:pPr eaLnBrk="1" fontAlgn="auto" hangingPunct="1">
              <a:defRPr/>
            </a:pPr>
            <a:r>
              <a:rPr lang="en-GB" dirty="0" smtClean="0"/>
              <a:t>LEGISLATION AND ENFORCEMENT</a:t>
            </a:r>
          </a:p>
          <a:p>
            <a:pPr lvl="1" algn="just" eaLnBrk="1" fontAlgn="auto" hangingPunct="1">
              <a:defRPr/>
            </a:pPr>
            <a:r>
              <a:rPr lang="en-US" sz="2000" dirty="0" smtClean="0"/>
              <a:t>The </a:t>
            </a:r>
            <a:r>
              <a:rPr lang="en-US" sz="2000" dirty="0"/>
              <a:t>Ministry of Works and Transport supplements the Ministry for Internal Affairs (Police) to strengthen and improve on enforcement of the traffic regulations and to ensure high levels of compliance of the regulations. </a:t>
            </a:r>
            <a:endParaRPr lang="en-US" sz="2000" dirty="0" smtClean="0"/>
          </a:p>
          <a:p>
            <a:pPr lvl="1" algn="just" eaLnBrk="1" fontAlgn="auto" hangingPunct="1">
              <a:defRPr/>
            </a:pPr>
            <a:r>
              <a:rPr lang="en-US" sz="2000" dirty="0" smtClean="0"/>
              <a:t>The </a:t>
            </a:r>
            <a:r>
              <a:rPr lang="en-US" sz="2000" dirty="0"/>
              <a:t>use of speed guns, breathalyzers, increased personnel and traffic control vehicles have gone a long way to reduce speeds and race of carnage on our roads. </a:t>
            </a:r>
            <a:endParaRPr lang="en-US" sz="2000" dirty="0" smtClean="0"/>
          </a:p>
          <a:p>
            <a:pPr lvl="1" algn="just" eaLnBrk="1" fontAlgn="auto" hangingPunct="1">
              <a:defRPr/>
            </a:pPr>
            <a:r>
              <a:rPr lang="en-US" sz="2000" dirty="0" smtClean="0"/>
              <a:t>The </a:t>
            </a:r>
            <a:r>
              <a:rPr lang="en-US" sz="2000" dirty="0"/>
              <a:t>Traffic and Road Safety Act, 1998 provisions and road safety regulations when strictly enforced will greatly mitigate accident occurrence and improve road safety.  </a:t>
            </a:r>
            <a:endParaRPr lang="en-US" sz="2000" dirty="0" smtClean="0"/>
          </a:p>
          <a:p>
            <a:pPr lvl="1" algn="just" eaLnBrk="1" fontAlgn="auto" hangingPunct="1">
              <a:defRPr/>
            </a:pPr>
            <a:r>
              <a:rPr lang="en-US" sz="2000" dirty="0" smtClean="0"/>
              <a:t>A number of regulations have been formulated and </a:t>
            </a:r>
            <a:r>
              <a:rPr lang="en-US" sz="2000" dirty="0" err="1" smtClean="0"/>
              <a:t>gazetted</a:t>
            </a:r>
            <a:endParaRPr lang="en-GB" sz="2000" dirty="0"/>
          </a:p>
          <a:p>
            <a:pPr eaLnBrk="1" fontAlgn="auto" hangingPunct="1">
              <a:defRPr/>
            </a:pPr>
            <a:endParaRPr lang="en-GB" dirty="0"/>
          </a:p>
        </p:txBody>
      </p:sp>
      <p:sp>
        <p:nvSpPr>
          <p:cNvPr id="4" name="Date Placeholder 3"/>
          <p:cNvSpPr>
            <a:spLocks noGrp="1"/>
          </p:cNvSpPr>
          <p:nvPr>
            <p:ph type="dt" sz="quarter" idx="14"/>
          </p:nvPr>
        </p:nvSpPr>
        <p:spPr/>
        <p:txBody>
          <a:bodyPr/>
          <a:lstStyle/>
          <a:p>
            <a:pPr>
              <a:defRPr/>
            </a:pPr>
            <a:fld id="{29FADEA8-86B7-4A37-80A6-8E7F78FD6122}"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17414"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2EAEC6-F6A0-4232-912D-5ED6C6BB36E7}" type="slidenum">
              <a:rPr lang="en-GB" smtClean="0"/>
              <a:pPr fontAlgn="base">
                <a:spcBef>
                  <a:spcPct val="0"/>
                </a:spcBef>
                <a:spcAft>
                  <a:spcPct val="0"/>
                </a:spcAft>
                <a:defRPr/>
              </a:pPr>
              <a:t>11</a:t>
            </a:fld>
            <a:endParaRPr lang="en-GB"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22337"/>
          </a:xfrm>
        </p:spPr>
        <p:txBody>
          <a:bodyPr/>
          <a:lstStyle/>
          <a:p>
            <a:pPr algn="ctr" eaLnBrk="1" fontAlgn="auto" hangingPunct="1">
              <a:spcAft>
                <a:spcPts val="0"/>
              </a:spcAft>
              <a:defRPr/>
            </a:pPr>
            <a:r>
              <a:rPr lang="en-US" sz="2400" b="1" u="sng" dirty="0"/>
              <a:t>INITIATIVES TAKEN IN UGANDA TO REDUCE ROAD ACCIDENTS (Contd.)</a:t>
            </a:r>
            <a:endParaRPr lang="en-GB" sz="2400" u="sng" dirty="0"/>
          </a:p>
        </p:txBody>
      </p:sp>
      <p:sp>
        <p:nvSpPr>
          <p:cNvPr id="3" name="Content Placeholder 2"/>
          <p:cNvSpPr>
            <a:spLocks noGrp="1"/>
          </p:cNvSpPr>
          <p:nvPr>
            <p:ph sz="quarter" idx="13"/>
          </p:nvPr>
        </p:nvSpPr>
        <p:spPr>
          <a:xfrm>
            <a:off x="609600" y="1412875"/>
            <a:ext cx="7924800" cy="4824413"/>
          </a:xfrm>
        </p:spPr>
        <p:txBody>
          <a:bodyPr>
            <a:normAutofit fontScale="85000" lnSpcReduction="20000"/>
          </a:bodyPr>
          <a:lstStyle/>
          <a:p>
            <a:pPr marL="0" indent="0" algn="ctr" eaLnBrk="1" fontAlgn="auto" hangingPunct="1">
              <a:buFont typeface="Arial" pitchFamily="34" charset="0"/>
              <a:buNone/>
              <a:defRPr/>
            </a:pPr>
            <a:r>
              <a:rPr lang="en-GB" dirty="0" smtClean="0"/>
              <a:t>REGULATIONS GAZETTED</a:t>
            </a:r>
          </a:p>
          <a:p>
            <a:pPr lvl="2" eaLnBrk="1" fontAlgn="auto" hangingPunct="1">
              <a:defRPr/>
            </a:pPr>
            <a:r>
              <a:rPr lang="en-US" dirty="0"/>
              <a:t>Traffic and Road Safety (Vehicle Registration) Regulations, 1998</a:t>
            </a:r>
            <a:endParaRPr lang="en-GB" dirty="0"/>
          </a:p>
          <a:p>
            <a:pPr lvl="2" eaLnBrk="1" fontAlgn="auto" hangingPunct="1">
              <a:defRPr/>
            </a:pPr>
            <a:r>
              <a:rPr lang="en-US" dirty="0"/>
              <a:t>Traffic and Road Safety (Public Service Vehicles) Regulations Amendments, 1998</a:t>
            </a:r>
            <a:endParaRPr lang="en-GB" dirty="0"/>
          </a:p>
          <a:p>
            <a:pPr lvl="2" eaLnBrk="1" fontAlgn="auto" hangingPunct="1">
              <a:defRPr/>
            </a:pPr>
            <a:r>
              <a:rPr lang="en-US" dirty="0"/>
              <a:t>Traffic and Road Safety (Parking of Motor Vehicles) Regulations, 2001</a:t>
            </a:r>
            <a:endParaRPr lang="en-GB" dirty="0"/>
          </a:p>
          <a:p>
            <a:pPr lvl="2" eaLnBrk="1" fontAlgn="auto" hangingPunct="1">
              <a:defRPr/>
            </a:pPr>
            <a:r>
              <a:rPr lang="en-US" dirty="0"/>
              <a:t>Traffic and Road Safety (Speed Limits) Regulations, 2004</a:t>
            </a:r>
            <a:endParaRPr lang="en-GB" dirty="0"/>
          </a:p>
          <a:p>
            <a:pPr lvl="2" eaLnBrk="1" fontAlgn="auto" hangingPunct="1">
              <a:defRPr/>
            </a:pPr>
            <a:r>
              <a:rPr lang="en-US" dirty="0"/>
              <a:t>Traffic and Road Safety (Use of mobile phones) Regulations, 2004</a:t>
            </a:r>
            <a:endParaRPr lang="en-GB" dirty="0"/>
          </a:p>
          <a:p>
            <a:pPr lvl="2" eaLnBrk="1" fontAlgn="auto" hangingPunct="1">
              <a:defRPr/>
            </a:pPr>
            <a:r>
              <a:rPr lang="en-US" dirty="0"/>
              <a:t>Traffic and Road Safety (Motor cycle) Regulations, 2004</a:t>
            </a:r>
            <a:endParaRPr lang="en-GB" dirty="0"/>
          </a:p>
          <a:p>
            <a:pPr lvl="2" eaLnBrk="1" fontAlgn="auto" hangingPunct="1">
              <a:defRPr/>
            </a:pPr>
            <a:r>
              <a:rPr lang="en-US" dirty="0"/>
              <a:t>Traffic and Road Safety (Rules of road) Regulations, 2004</a:t>
            </a:r>
            <a:endParaRPr lang="en-GB" dirty="0"/>
          </a:p>
          <a:p>
            <a:pPr lvl="2" eaLnBrk="1" fontAlgn="auto" hangingPunct="1">
              <a:defRPr/>
            </a:pPr>
            <a:r>
              <a:rPr lang="en-US" dirty="0"/>
              <a:t>Traffic and Road Safety (Prescribed Alcohol Limits) Regulations, 2004</a:t>
            </a:r>
            <a:endParaRPr lang="en-GB" dirty="0"/>
          </a:p>
          <a:p>
            <a:pPr lvl="2" eaLnBrk="1" fontAlgn="auto" hangingPunct="1">
              <a:defRPr/>
            </a:pPr>
            <a:r>
              <a:rPr lang="en-US" dirty="0"/>
              <a:t>Traffic and Road Safety (Express Penalty Scheme) Regulations, 2004</a:t>
            </a:r>
            <a:endParaRPr lang="en-GB" dirty="0"/>
          </a:p>
          <a:p>
            <a:pPr lvl="2" eaLnBrk="1" fontAlgn="auto" hangingPunct="1">
              <a:defRPr/>
            </a:pPr>
            <a:r>
              <a:rPr lang="en-US" dirty="0"/>
              <a:t>Traffic and Road Safety (Speed Governors) Regulations, 2004</a:t>
            </a:r>
            <a:endParaRPr lang="en-GB" dirty="0"/>
          </a:p>
          <a:p>
            <a:pPr lvl="2" eaLnBrk="1" fontAlgn="auto" hangingPunct="1">
              <a:defRPr/>
            </a:pPr>
            <a:r>
              <a:rPr lang="en-US" dirty="0"/>
              <a:t>Traffic and Road Safety (Wearing Safety Belts) Regulations, 2004</a:t>
            </a:r>
            <a:endParaRPr lang="en-GB" dirty="0"/>
          </a:p>
          <a:p>
            <a:pPr lvl="2" eaLnBrk="1" fontAlgn="auto" hangingPunct="1">
              <a:defRPr/>
            </a:pPr>
            <a:r>
              <a:rPr lang="en-US" dirty="0"/>
              <a:t>Traffic and Road Safety (Driving Permits) Regulations, 2005</a:t>
            </a:r>
            <a:endParaRPr lang="en-GB" dirty="0"/>
          </a:p>
          <a:p>
            <a:pPr lvl="2" eaLnBrk="1" fontAlgn="auto" hangingPunct="1">
              <a:defRPr/>
            </a:pPr>
            <a:r>
              <a:rPr lang="en-US" dirty="0"/>
              <a:t>Traffic and Road Safety (Weighbridges) Regulations, 2009</a:t>
            </a:r>
            <a:endParaRPr lang="en-GB" dirty="0"/>
          </a:p>
          <a:p>
            <a:pPr lvl="2" eaLnBrk="1" fontAlgn="auto" hangingPunct="1">
              <a:defRPr/>
            </a:pPr>
            <a:r>
              <a:rPr lang="en-US" dirty="0"/>
              <a:t>Traffic and Road Safety (Driving Schools) Regulations 2010</a:t>
            </a:r>
            <a:endParaRPr lang="en-GB" dirty="0"/>
          </a:p>
          <a:p>
            <a:pPr lvl="2" eaLnBrk="1" fontAlgn="auto" hangingPunct="1">
              <a:defRPr/>
            </a:pPr>
            <a:r>
              <a:rPr lang="en-US" dirty="0"/>
              <a:t>Traffic and Road Safety (Driver Instructors) Regulations 2010</a:t>
            </a:r>
            <a:endParaRPr lang="en-GB" dirty="0"/>
          </a:p>
          <a:p>
            <a:pPr eaLnBrk="1" fontAlgn="auto" hangingPunct="1">
              <a:defRPr/>
            </a:pPr>
            <a:endParaRPr lang="en-GB" dirty="0"/>
          </a:p>
        </p:txBody>
      </p:sp>
      <p:sp>
        <p:nvSpPr>
          <p:cNvPr id="4" name="Date Placeholder 3"/>
          <p:cNvSpPr>
            <a:spLocks noGrp="1"/>
          </p:cNvSpPr>
          <p:nvPr>
            <p:ph type="dt" sz="quarter" idx="14"/>
          </p:nvPr>
        </p:nvSpPr>
        <p:spPr/>
        <p:txBody>
          <a:bodyPr/>
          <a:lstStyle/>
          <a:p>
            <a:pPr>
              <a:defRPr/>
            </a:pPr>
            <a:fld id="{3875BF72-FDE9-4030-B1D0-1B20400A3B2C}"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18438"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76655D-A98A-4109-BB30-4C822D134AF7}" type="slidenum">
              <a:rPr lang="en-GB" smtClean="0"/>
              <a:pPr fontAlgn="base">
                <a:spcBef>
                  <a:spcPct val="0"/>
                </a:spcBef>
                <a:spcAft>
                  <a:spcPct val="0"/>
                </a:spcAft>
                <a:defRPr/>
              </a:pPr>
              <a:t>12</a:t>
            </a:fld>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77875"/>
          </a:xfrm>
        </p:spPr>
        <p:txBody>
          <a:bodyPr>
            <a:normAutofit fontScale="90000"/>
          </a:bodyPr>
          <a:lstStyle/>
          <a:p>
            <a:pPr algn="ctr" eaLnBrk="1" fontAlgn="auto" hangingPunct="1">
              <a:spcAft>
                <a:spcPts val="0"/>
              </a:spcAft>
              <a:defRPr/>
            </a:pPr>
            <a:r>
              <a:rPr lang="en-US" b="1" u="sng" dirty="0"/>
              <a:t>UGANDA’S PARTICIPATION IN REGIONAL AND INTERNATIONAL ROAD SAFETY ACTIVITIES</a:t>
            </a:r>
            <a:endParaRPr lang="en-GB" b="1" u="sng" dirty="0"/>
          </a:p>
        </p:txBody>
      </p:sp>
      <p:sp>
        <p:nvSpPr>
          <p:cNvPr id="3" name="Content Placeholder 2"/>
          <p:cNvSpPr>
            <a:spLocks noGrp="1"/>
          </p:cNvSpPr>
          <p:nvPr>
            <p:ph sz="quarter" idx="13"/>
          </p:nvPr>
        </p:nvSpPr>
        <p:spPr>
          <a:xfrm>
            <a:off x="609600" y="1341438"/>
            <a:ext cx="7924800" cy="4373562"/>
          </a:xfrm>
        </p:spPr>
        <p:txBody>
          <a:bodyPr>
            <a:normAutofit lnSpcReduction="10000"/>
          </a:bodyPr>
          <a:lstStyle/>
          <a:p>
            <a:pPr lvl="2" indent="-342900" eaLnBrk="1" fontAlgn="auto" hangingPunct="1">
              <a:defRPr/>
            </a:pPr>
            <a:r>
              <a:rPr lang="en-US" sz="2400" dirty="0"/>
              <a:t>The International </a:t>
            </a:r>
            <a:r>
              <a:rPr lang="en-US" sz="2400" dirty="0" smtClean="0"/>
              <a:t>Committee of the Red Cross</a:t>
            </a:r>
          </a:p>
          <a:p>
            <a:pPr lvl="2" indent="-342900" eaLnBrk="1" fontAlgn="auto" hangingPunct="1">
              <a:defRPr/>
            </a:pPr>
            <a:r>
              <a:rPr lang="en-US" sz="2400" dirty="0"/>
              <a:t>The World Health Organization (WHO</a:t>
            </a:r>
            <a:r>
              <a:rPr lang="en-US" sz="2400" dirty="0" smtClean="0"/>
              <a:t>)</a:t>
            </a:r>
          </a:p>
          <a:p>
            <a:pPr lvl="2" indent="-342900" eaLnBrk="1" fontAlgn="auto" hangingPunct="1">
              <a:defRPr/>
            </a:pPr>
            <a:r>
              <a:rPr lang="en-US" sz="2400" dirty="0"/>
              <a:t>International Road Assessment Program (IRAP)</a:t>
            </a:r>
            <a:endParaRPr lang="en-GB" sz="2400" dirty="0"/>
          </a:p>
          <a:p>
            <a:pPr lvl="2" indent="-342900" eaLnBrk="1" fontAlgn="auto" hangingPunct="1">
              <a:defRPr/>
            </a:pPr>
            <a:r>
              <a:rPr lang="en-US" sz="2400" dirty="0"/>
              <a:t>African Union/Accra </a:t>
            </a:r>
            <a:r>
              <a:rPr lang="en-US" sz="2400" dirty="0" smtClean="0"/>
              <a:t>Declaration 2007</a:t>
            </a:r>
          </a:p>
          <a:p>
            <a:pPr lvl="2" indent="-342900" eaLnBrk="1" fontAlgn="auto" hangingPunct="1">
              <a:defRPr/>
            </a:pPr>
            <a:r>
              <a:rPr lang="en-US" sz="2400" dirty="0"/>
              <a:t>Commission for Global Road </a:t>
            </a:r>
            <a:r>
              <a:rPr lang="en-US" sz="2400" dirty="0" smtClean="0"/>
              <a:t>Safety</a:t>
            </a:r>
          </a:p>
          <a:p>
            <a:pPr lvl="2" indent="-342900" eaLnBrk="1" fontAlgn="auto" hangingPunct="1">
              <a:defRPr/>
            </a:pPr>
            <a:r>
              <a:rPr lang="en-US" sz="2400" dirty="0"/>
              <a:t>The United Nations Global Ministerial Conference on Road </a:t>
            </a:r>
            <a:r>
              <a:rPr lang="en-US" sz="2400" dirty="0" smtClean="0"/>
              <a:t>Safety/MOSCOW Declaration 2009</a:t>
            </a:r>
          </a:p>
          <a:p>
            <a:pPr lvl="2" indent="-342900" eaLnBrk="1" fontAlgn="auto" hangingPunct="1">
              <a:defRPr/>
            </a:pPr>
            <a:r>
              <a:rPr lang="en-US" sz="2400" dirty="0"/>
              <a:t>Asia Injury Prevention Foundation (AIP)</a:t>
            </a:r>
            <a:r>
              <a:rPr lang="en-US" sz="2400" dirty="0" smtClean="0"/>
              <a:t> </a:t>
            </a:r>
          </a:p>
          <a:p>
            <a:pPr lvl="2" indent="-342900" eaLnBrk="1" fontAlgn="auto" hangingPunct="1">
              <a:defRPr/>
            </a:pPr>
            <a:r>
              <a:rPr lang="en-US" sz="2400" dirty="0" smtClean="0"/>
              <a:t>Regional </a:t>
            </a:r>
            <a:r>
              <a:rPr lang="en-US" sz="2400" dirty="0" err="1" smtClean="0"/>
              <a:t>Organisations</a:t>
            </a:r>
            <a:endParaRPr lang="en-GB" sz="2400" dirty="0"/>
          </a:p>
        </p:txBody>
      </p:sp>
      <p:sp>
        <p:nvSpPr>
          <p:cNvPr id="4" name="Date Placeholder 3"/>
          <p:cNvSpPr>
            <a:spLocks noGrp="1"/>
          </p:cNvSpPr>
          <p:nvPr>
            <p:ph type="dt" sz="quarter" idx="14"/>
          </p:nvPr>
        </p:nvSpPr>
        <p:spPr/>
        <p:txBody>
          <a:bodyPr/>
          <a:lstStyle/>
          <a:p>
            <a:pPr>
              <a:defRPr/>
            </a:pPr>
            <a:fld id="{D7B6DF89-56B5-4480-9CC4-B70D4E3F1D0B}"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19462"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611CC4-602C-4C5D-A155-DE178D9B357E}" type="slidenum">
              <a:rPr lang="en-GB" smtClean="0"/>
              <a:pPr fontAlgn="base">
                <a:spcBef>
                  <a:spcPct val="0"/>
                </a:spcBef>
                <a:spcAft>
                  <a:spcPct val="0"/>
                </a:spcAft>
                <a:defRPr/>
              </a:pPr>
              <a:t>13</a:t>
            </a:fld>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850900"/>
          </a:xfrm>
        </p:spPr>
        <p:txBody>
          <a:bodyPr/>
          <a:lstStyle/>
          <a:p>
            <a:pPr algn="ctr" eaLnBrk="1" fontAlgn="auto" hangingPunct="1">
              <a:spcAft>
                <a:spcPts val="0"/>
              </a:spcAft>
              <a:defRPr/>
            </a:pPr>
            <a:r>
              <a:rPr lang="en-US" b="1" u="sng" dirty="0"/>
              <a:t>CONSTRAINTS AND CHALLENGES</a:t>
            </a:r>
            <a:endParaRPr lang="en-GB" u="sng" dirty="0"/>
          </a:p>
        </p:txBody>
      </p:sp>
      <p:sp>
        <p:nvSpPr>
          <p:cNvPr id="3" name="Content Placeholder 2"/>
          <p:cNvSpPr>
            <a:spLocks noGrp="1"/>
          </p:cNvSpPr>
          <p:nvPr>
            <p:ph sz="quarter" idx="13"/>
          </p:nvPr>
        </p:nvSpPr>
        <p:spPr/>
        <p:txBody>
          <a:bodyPr>
            <a:normAutofit lnSpcReduction="10000"/>
          </a:bodyPr>
          <a:lstStyle/>
          <a:p>
            <a:pPr eaLnBrk="1" fontAlgn="auto" hangingPunct="1">
              <a:spcAft>
                <a:spcPts val="1200"/>
              </a:spcAft>
              <a:defRPr/>
            </a:pPr>
            <a:r>
              <a:rPr lang="en-US" dirty="0"/>
              <a:t>A road safety policy and strategy are not yet in place</a:t>
            </a:r>
            <a:endParaRPr lang="en-GB" dirty="0"/>
          </a:p>
          <a:p>
            <a:pPr eaLnBrk="1" fontAlgn="auto" hangingPunct="1">
              <a:spcAft>
                <a:spcPts val="1200"/>
              </a:spcAft>
              <a:defRPr/>
            </a:pPr>
            <a:r>
              <a:rPr lang="en-US" dirty="0" smtClean="0"/>
              <a:t>Inadequate </a:t>
            </a:r>
            <a:r>
              <a:rPr lang="en-US" dirty="0"/>
              <a:t>funding/manpower for road safety activities</a:t>
            </a:r>
            <a:endParaRPr lang="en-GB" dirty="0"/>
          </a:p>
          <a:p>
            <a:pPr eaLnBrk="1" fontAlgn="auto" hangingPunct="1">
              <a:spcAft>
                <a:spcPts val="1200"/>
              </a:spcAft>
              <a:defRPr/>
            </a:pPr>
            <a:r>
              <a:rPr lang="en-US" dirty="0" smtClean="0"/>
              <a:t>The </a:t>
            </a:r>
            <a:r>
              <a:rPr lang="en-US" dirty="0"/>
              <a:t>current lead agencies namely;  National Road Safety Council and Transport Licensing Board are weak in terms of human resources and other logistics</a:t>
            </a:r>
            <a:endParaRPr lang="en-GB" dirty="0"/>
          </a:p>
          <a:p>
            <a:pPr eaLnBrk="1" fontAlgn="auto" hangingPunct="1">
              <a:spcAft>
                <a:spcPts val="1200"/>
              </a:spcAft>
              <a:defRPr/>
            </a:pPr>
            <a:r>
              <a:rPr lang="en-US" dirty="0"/>
              <a:t>Weak enforcement of existing laws and regulations</a:t>
            </a:r>
            <a:endParaRPr lang="en-GB" dirty="0"/>
          </a:p>
          <a:p>
            <a:pPr eaLnBrk="1" fontAlgn="auto" hangingPunct="1">
              <a:spcAft>
                <a:spcPts val="1200"/>
              </a:spcAft>
              <a:defRPr/>
            </a:pPr>
            <a:r>
              <a:rPr lang="en-US" dirty="0" smtClean="0"/>
              <a:t>Resistance </a:t>
            </a:r>
            <a:r>
              <a:rPr lang="en-US" dirty="0"/>
              <a:t>to enforcement of the laws and regulations mainly from pressure groups e.g. transport operators</a:t>
            </a:r>
            <a:endParaRPr lang="en-GB" dirty="0"/>
          </a:p>
          <a:p>
            <a:pPr eaLnBrk="1" fontAlgn="auto" hangingPunct="1">
              <a:spcAft>
                <a:spcPts val="1200"/>
              </a:spcAft>
              <a:defRPr/>
            </a:pPr>
            <a:r>
              <a:rPr lang="en-US" dirty="0"/>
              <a:t>Insufficient data on road accidents </a:t>
            </a:r>
            <a:endParaRPr lang="en-GB" dirty="0"/>
          </a:p>
          <a:p>
            <a:pPr eaLnBrk="1" fontAlgn="auto" hangingPunct="1">
              <a:spcAft>
                <a:spcPts val="1200"/>
              </a:spcAft>
              <a:defRPr/>
            </a:pPr>
            <a:r>
              <a:rPr lang="en-US" dirty="0" smtClean="0"/>
              <a:t>Limited </a:t>
            </a:r>
            <a:r>
              <a:rPr lang="en-US" dirty="0"/>
              <a:t>safety education as it has to be continuous and cover the entire country</a:t>
            </a:r>
            <a:endParaRPr lang="en-GB" dirty="0"/>
          </a:p>
          <a:p>
            <a:pPr eaLnBrk="1" fontAlgn="auto" hangingPunct="1">
              <a:spcAft>
                <a:spcPts val="1200"/>
              </a:spcAft>
              <a:defRPr/>
            </a:pPr>
            <a:r>
              <a:rPr lang="en-US" dirty="0"/>
              <a:t>Inadequate rescue services/victim care facilities</a:t>
            </a:r>
            <a:endParaRPr lang="en-GB" dirty="0"/>
          </a:p>
          <a:p>
            <a:pPr eaLnBrk="1" fontAlgn="auto" hangingPunct="1">
              <a:defRPr/>
            </a:pPr>
            <a:endParaRPr lang="en-GB" dirty="0"/>
          </a:p>
        </p:txBody>
      </p:sp>
      <p:sp>
        <p:nvSpPr>
          <p:cNvPr id="4" name="Date Placeholder 3"/>
          <p:cNvSpPr>
            <a:spLocks noGrp="1"/>
          </p:cNvSpPr>
          <p:nvPr>
            <p:ph type="dt" sz="quarter" idx="14"/>
          </p:nvPr>
        </p:nvSpPr>
        <p:spPr/>
        <p:txBody>
          <a:bodyPr/>
          <a:lstStyle/>
          <a:p>
            <a:pPr>
              <a:defRPr/>
            </a:pPr>
            <a:fld id="{42E19A45-25EF-4838-8C0C-265D8A8E6A5B}"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20486"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B2A0EA-DB95-450F-AFB1-44E88B35CF01}" type="slidenum">
              <a:rPr lang="en-GB" smtClean="0"/>
              <a:pPr fontAlgn="base">
                <a:spcBef>
                  <a:spcPct val="0"/>
                </a:spcBef>
                <a:spcAft>
                  <a:spcPct val="0"/>
                </a:spcAft>
                <a:defRPr/>
              </a:pPr>
              <a:t>14</a:t>
            </a:fld>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22337"/>
          </a:xfrm>
        </p:spPr>
        <p:txBody>
          <a:bodyPr>
            <a:normAutofit/>
          </a:bodyPr>
          <a:lstStyle/>
          <a:p>
            <a:pPr algn="ctr" eaLnBrk="1" fontAlgn="auto" hangingPunct="1">
              <a:spcAft>
                <a:spcPts val="0"/>
              </a:spcAft>
              <a:defRPr/>
            </a:pPr>
            <a:r>
              <a:rPr lang="en-US" sz="2400" b="1" u="sng" dirty="0"/>
              <a:t>Future Plans for Road Safety in Uganda </a:t>
            </a:r>
            <a:endParaRPr lang="en-GB" sz="2400" u="sng" dirty="0">
              <a:solidFill>
                <a:srgbClr val="FFFF00"/>
              </a:solidFill>
            </a:endParaRPr>
          </a:p>
        </p:txBody>
      </p:sp>
      <p:sp>
        <p:nvSpPr>
          <p:cNvPr id="3" name="Content Placeholder 2"/>
          <p:cNvSpPr>
            <a:spLocks noGrp="1"/>
          </p:cNvSpPr>
          <p:nvPr>
            <p:ph sz="quarter" idx="13"/>
          </p:nvPr>
        </p:nvSpPr>
        <p:spPr>
          <a:xfrm>
            <a:off x="609600" y="1268413"/>
            <a:ext cx="7924800" cy="4537075"/>
          </a:xfrm>
        </p:spPr>
        <p:txBody>
          <a:bodyPr/>
          <a:lstStyle/>
          <a:p>
            <a:pPr eaLnBrk="1" fontAlgn="auto" hangingPunct="1">
              <a:spcAft>
                <a:spcPts val="1200"/>
              </a:spcAft>
              <a:defRPr/>
            </a:pPr>
            <a:r>
              <a:rPr lang="en-US" dirty="0"/>
              <a:t>Continue to collaborate with regional and international organizations in activities geared at improving road </a:t>
            </a:r>
            <a:r>
              <a:rPr lang="en-US" dirty="0" smtClean="0"/>
              <a:t>safety</a:t>
            </a:r>
          </a:p>
          <a:p>
            <a:pPr eaLnBrk="1" fontAlgn="auto" hangingPunct="1">
              <a:spcAft>
                <a:spcPts val="1200"/>
              </a:spcAft>
              <a:defRPr/>
            </a:pPr>
            <a:r>
              <a:rPr lang="en-US" dirty="0"/>
              <a:t>Institute more regulations intended to improve road safety </a:t>
            </a:r>
            <a:endParaRPr lang="en-US" dirty="0" smtClean="0"/>
          </a:p>
          <a:p>
            <a:pPr eaLnBrk="1" fontAlgn="auto" hangingPunct="1">
              <a:spcAft>
                <a:spcPts val="1200"/>
              </a:spcAft>
              <a:defRPr/>
            </a:pPr>
            <a:r>
              <a:rPr lang="en-US" dirty="0"/>
              <a:t>Creation of a National Road Safety Authority to Enhance Road </a:t>
            </a:r>
            <a:r>
              <a:rPr lang="en-US" dirty="0" smtClean="0"/>
              <a:t>Safety</a:t>
            </a:r>
          </a:p>
          <a:p>
            <a:pPr eaLnBrk="1" fontAlgn="auto" hangingPunct="1">
              <a:spcAft>
                <a:spcPts val="1200"/>
              </a:spcAft>
              <a:defRPr/>
            </a:pPr>
            <a:r>
              <a:rPr lang="en-US" dirty="0"/>
              <a:t>Safety Education and Publicity</a:t>
            </a:r>
            <a:endParaRPr lang="en-GB" dirty="0"/>
          </a:p>
          <a:p>
            <a:pPr eaLnBrk="1" fontAlgn="auto" hangingPunct="1">
              <a:spcAft>
                <a:spcPts val="1200"/>
              </a:spcAft>
              <a:defRPr/>
            </a:pPr>
            <a:r>
              <a:rPr lang="en-US" dirty="0"/>
              <a:t>Creation of road safety data base</a:t>
            </a:r>
            <a:endParaRPr lang="en-GB" dirty="0"/>
          </a:p>
          <a:p>
            <a:pPr eaLnBrk="1" fontAlgn="auto" hangingPunct="1">
              <a:spcAft>
                <a:spcPts val="1200"/>
              </a:spcAft>
              <a:defRPr/>
            </a:pPr>
            <a:r>
              <a:rPr lang="en-US" dirty="0"/>
              <a:t>Pre - registration inspection of Motor Vehicles </a:t>
            </a:r>
            <a:endParaRPr lang="en-US" dirty="0" smtClean="0"/>
          </a:p>
          <a:p>
            <a:pPr eaLnBrk="1" fontAlgn="auto" hangingPunct="1">
              <a:spcAft>
                <a:spcPts val="1200"/>
              </a:spcAft>
              <a:defRPr/>
            </a:pPr>
            <a:r>
              <a:rPr lang="en-US" dirty="0"/>
              <a:t>National Road Safety Policy and Strategy </a:t>
            </a:r>
            <a:endParaRPr lang="en-US" dirty="0" smtClean="0"/>
          </a:p>
          <a:p>
            <a:pPr eaLnBrk="1" fontAlgn="auto" hangingPunct="1">
              <a:spcAft>
                <a:spcPts val="1200"/>
              </a:spcAft>
              <a:defRPr/>
            </a:pPr>
            <a:r>
              <a:rPr lang="en-US" dirty="0"/>
              <a:t>Improvement of Road Infrastructure Safety</a:t>
            </a:r>
            <a:endParaRPr lang="en-GB" dirty="0"/>
          </a:p>
          <a:p>
            <a:pPr eaLnBrk="1" fontAlgn="auto" hangingPunct="1">
              <a:spcAft>
                <a:spcPts val="1200"/>
              </a:spcAft>
              <a:defRPr/>
            </a:pPr>
            <a:r>
              <a:rPr lang="en-US" dirty="0"/>
              <a:t> </a:t>
            </a:r>
            <a:r>
              <a:rPr lang="en-US" dirty="0" smtClean="0"/>
              <a:t>Promote </a:t>
            </a:r>
            <a:r>
              <a:rPr lang="en-US" dirty="0"/>
              <a:t>Private Sector road safety initiatives</a:t>
            </a:r>
            <a:endParaRPr lang="en-GB" dirty="0"/>
          </a:p>
          <a:p>
            <a:pPr eaLnBrk="1" fontAlgn="auto" hangingPunct="1">
              <a:defRPr/>
            </a:pPr>
            <a:endParaRPr lang="en-GB" dirty="0"/>
          </a:p>
          <a:p>
            <a:pPr eaLnBrk="1" fontAlgn="auto" hangingPunct="1">
              <a:defRPr/>
            </a:pPr>
            <a:endParaRPr lang="en-GB" dirty="0"/>
          </a:p>
        </p:txBody>
      </p:sp>
      <p:sp>
        <p:nvSpPr>
          <p:cNvPr id="4" name="Date Placeholder 3"/>
          <p:cNvSpPr>
            <a:spLocks noGrp="1"/>
          </p:cNvSpPr>
          <p:nvPr>
            <p:ph type="dt" sz="quarter" idx="14"/>
          </p:nvPr>
        </p:nvSpPr>
        <p:spPr/>
        <p:txBody>
          <a:bodyPr/>
          <a:lstStyle/>
          <a:p>
            <a:pPr>
              <a:defRPr/>
            </a:pPr>
            <a:fld id="{C3132F09-26AE-4B87-A713-E2F1179BF53D}"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21510"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4FE59A-9BCC-4057-8AD4-D5A214DBF339}" type="slidenum">
              <a:rPr lang="en-GB" smtClean="0"/>
              <a:pPr fontAlgn="base">
                <a:spcBef>
                  <a:spcPct val="0"/>
                </a:spcBef>
                <a:spcAft>
                  <a:spcPct val="0"/>
                </a:spcAft>
                <a:defRPr/>
              </a:pPr>
              <a:t>15</a:t>
            </a:fld>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765175"/>
            <a:ext cx="7924800" cy="4949825"/>
          </a:xfrm>
        </p:spPr>
        <p:txBody>
          <a:bodyPr/>
          <a:lstStyle/>
          <a:p>
            <a:pPr marL="0" indent="0" algn="ctr" eaLnBrk="1" fontAlgn="auto" hangingPunct="1">
              <a:buFont typeface="Arial" pitchFamily="34" charset="0"/>
              <a:buNone/>
              <a:defRPr/>
            </a:pPr>
            <a:endParaRPr lang="en-GB" sz="4400" dirty="0" smtClean="0"/>
          </a:p>
          <a:p>
            <a:pPr marL="0" indent="0" algn="ctr" eaLnBrk="1" fontAlgn="auto" hangingPunct="1">
              <a:buFont typeface="Arial" pitchFamily="34" charset="0"/>
              <a:buNone/>
              <a:defRPr/>
            </a:pPr>
            <a:r>
              <a:rPr lang="en-GB" sz="6500" dirty="0" smtClean="0">
                <a:solidFill>
                  <a:srgbClr val="FFFF00"/>
                </a:solidFill>
              </a:rPr>
              <a:t>END</a:t>
            </a:r>
          </a:p>
          <a:p>
            <a:pPr marL="0" indent="0" algn="ctr" eaLnBrk="1" fontAlgn="auto" hangingPunct="1">
              <a:buFont typeface="Arial" pitchFamily="34" charset="0"/>
              <a:buNone/>
              <a:defRPr/>
            </a:pPr>
            <a:endParaRPr lang="en-GB" sz="4400" dirty="0" smtClean="0"/>
          </a:p>
          <a:p>
            <a:pPr marL="0" indent="0" algn="ctr" eaLnBrk="1" fontAlgn="auto" hangingPunct="1">
              <a:buFont typeface="Arial" pitchFamily="34" charset="0"/>
              <a:buNone/>
              <a:defRPr/>
            </a:pPr>
            <a:r>
              <a:rPr lang="en-GB" sz="4400" dirty="0"/>
              <a:t>T</a:t>
            </a:r>
            <a:r>
              <a:rPr lang="en-GB" sz="4400" dirty="0" smtClean="0"/>
              <a:t>HANK YOU</a:t>
            </a:r>
          </a:p>
          <a:p>
            <a:pPr marL="0" indent="0" algn="ctr" eaLnBrk="1" fontAlgn="auto" hangingPunct="1">
              <a:buFont typeface="Arial" pitchFamily="34" charset="0"/>
              <a:buNone/>
              <a:defRPr/>
            </a:pPr>
            <a:r>
              <a:rPr lang="en-GB" sz="4400" dirty="0" smtClean="0">
                <a:solidFill>
                  <a:srgbClr val="92D050"/>
                </a:solidFill>
              </a:rPr>
              <a:t>COMMENTS ARE WELCOME</a:t>
            </a:r>
            <a:endParaRPr lang="en-GB" sz="4400" dirty="0">
              <a:solidFill>
                <a:srgbClr val="92D050"/>
              </a:solidFill>
            </a:endParaRPr>
          </a:p>
        </p:txBody>
      </p:sp>
      <p:sp>
        <p:nvSpPr>
          <p:cNvPr id="2" name="Date Placeholder 1"/>
          <p:cNvSpPr>
            <a:spLocks noGrp="1"/>
          </p:cNvSpPr>
          <p:nvPr>
            <p:ph type="dt" sz="quarter" idx="14"/>
          </p:nvPr>
        </p:nvSpPr>
        <p:spPr/>
        <p:txBody>
          <a:bodyPr/>
          <a:lstStyle/>
          <a:p>
            <a:pPr>
              <a:defRPr/>
            </a:pPr>
            <a:fld id="{08566806-63C5-4C76-BB5E-650957BF0AFA}" type="datetime1">
              <a:rPr lang="en-GB"/>
              <a:pPr>
                <a:defRPr/>
              </a:pPr>
              <a:t>01/07/2014</a:t>
            </a:fld>
            <a:endParaRPr lang="en-GB" dirty="0"/>
          </a:p>
        </p:txBody>
      </p:sp>
      <p:sp>
        <p:nvSpPr>
          <p:cNvPr id="4" name="Footer Placeholder 3"/>
          <p:cNvSpPr>
            <a:spLocks noGrp="1"/>
          </p:cNvSpPr>
          <p:nvPr>
            <p:ph type="ftr" sz="quarter" idx="15"/>
          </p:nvPr>
        </p:nvSpPr>
        <p:spPr/>
        <p:txBody>
          <a:bodyPr/>
          <a:lstStyle/>
          <a:p>
            <a:pPr>
              <a:defRPr/>
            </a:pPr>
            <a:r>
              <a:rPr lang="en-US"/>
              <a:t>ROAD SAFETY IN UGANDA</a:t>
            </a:r>
            <a:endParaRPr lang="en-GB" b="0" dirty="0"/>
          </a:p>
        </p:txBody>
      </p:sp>
      <p:sp>
        <p:nvSpPr>
          <p:cNvPr id="22533" name="Slide Number Placeholder 4"/>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8CE45A-BDD6-4994-AB16-8CEA1DB8C8E5}" type="slidenum">
              <a:rPr lang="en-GB" smtClean="0"/>
              <a:pPr fontAlgn="base">
                <a:spcBef>
                  <a:spcPct val="0"/>
                </a:spcBef>
                <a:spcAft>
                  <a:spcPct val="0"/>
                </a:spcAft>
                <a:defRPr/>
              </a:pPr>
              <a:t>16</a:t>
            </a:fld>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GB" sz="3200" b="1" dirty="0" smtClean="0"/>
              <a:t>CONTENTS</a:t>
            </a:r>
            <a:endParaRPr lang="en-GB" sz="3200" b="1" dirty="0"/>
          </a:p>
        </p:txBody>
      </p:sp>
      <p:sp>
        <p:nvSpPr>
          <p:cNvPr id="3" name="Content Placeholder 2"/>
          <p:cNvSpPr>
            <a:spLocks noGrp="1"/>
          </p:cNvSpPr>
          <p:nvPr>
            <p:ph sz="quarter" idx="13"/>
          </p:nvPr>
        </p:nvSpPr>
        <p:spPr/>
        <p:txBody>
          <a:bodyPr>
            <a:normAutofit fontScale="92500" lnSpcReduction="20000"/>
          </a:bodyPr>
          <a:lstStyle/>
          <a:p>
            <a:pPr marL="457200" indent="-457200" eaLnBrk="1" fontAlgn="auto" hangingPunct="1">
              <a:spcAft>
                <a:spcPts val="1200"/>
              </a:spcAft>
              <a:buFont typeface="+mj-lt"/>
              <a:buAutoNum type="arabicPeriod"/>
              <a:defRPr/>
            </a:pPr>
            <a:r>
              <a:rPr lang="en-US" sz="2400" dirty="0" smtClean="0"/>
              <a:t>INTRODUCTION</a:t>
            </a:r>
          </a:p>
          <a:p>
            <a:pPr marL="457200" indent="-457200" eaLnBrk="1" fontAlgn="auto" hangingPunct="1">
              <a:spcAft>
                <a:spcPts val="1200"/>
              </a:spcAft>
              <a:buFont typeface="+mj-lt"/>
              <a:buAutoNum type="arabicPeriod"/>
              <a:defRPr/>
            </a:pPr>
            <a:r>
              <a:rPr lang="en-US" sz="2400" dirty="0" smtClean="0"/>
              <a:t>SITUATION </a:t>
            </a:r>
            <a:r>
              <a:rPr lang="en-US" sz="2400" dirty="0"/>
              <a:t>OF ROAD SAFETY IN UGANDA	</a:t>
            </a:r>
            <a:endParaRPr lang="en-GB" sz="2400" dirty="0"/>
          </a:p>
          <a:p>
            <a:pPr marL="457200" indent="-457200" eaLnBrk="1" fontAlgn="auto" hangingPunct="1">
              <a:spcAft>
                <a:spcPts val="1200"/>
              </a:spcAft>
              <a:buFont typeface="+mj-lt"/>
              <a:buAutoNum type="arabicPeriod"/>
              <a:defRPr/>
            </a:pPr>
            <a:r>
              <a:rPr lang="en-US" sz="2400" dirty="0" smtClean="0"/>
              <a:t>CAUSES </a:t>
            </a:r>
            <a:r>
              <a:rPr lang="en-US" sz="2400" dirty="0"/>
              <a:t>OF ACCIDENTS	</a:t>
            </a:r>
            <a:endParaRPr lang="en-GB" sz="2400" dirty="0"/>
          </a:p>
          <a:p>
            <a:pPr marL="457200" indent="-457200" eaLnBrk="1" fontAlgn="auto" hangingPunct="1">
              <a:spcAft>
                <a:spcPts val="1200"/>
              </a:spcAft>
              <a:buFont typeface="+mj-lt"/>
              <a:buAutoNum type="arabicPeriod"/>
              <a:defRPr/>
            </a:pPr>
            <a:r>
              <a:rPr lang="en-US" sz="2400" dirty="0" smtClean="0"/>
              <a:t>INITIATIVES </a:t>
            </a:r>
            <a:r>
              <a:rPr lang="en-US" sz="2400" dirty="0"/>
              <a:t>TAKEN IN UGANDA TO REDUCE ROAD ACCIDENTS	</a:t>
            </a:r>
            <a:endParaRPr lang="en-GB" sz="2400" dirty="0"/>
          </a:p>
          <a:p>
            <a:pPr marL="457200" indent="-457200" eaLnBrk="1" fontAlgn="auto" hangingPunct="1">
              <a:spcAft>
                <a:spcPts val="1200"/>
              </a:spcAft>
              <a:buFont typeface="+mj-lt"/>
              <a:buAutoNum type="arabicPeriod"/>
              <a:defRPr/>
            </a:pPr>
            <a:r>
              <a:rPr lang="en-US" sz="2400" dirty="0" smtClean="0"/>
              <a:t>UGANDA’S </a:t>
            </a:r>
            <a:r>
              <a:rPr lang="en-US" sz="2400" dirty="0"/>
              <a:t>PARTICIPATION IN REGIONAL AND INTERNATIONAL ROAD SAFETY </a:t>
            </a:r>
            <a:r>
              <a:rPr lang="en-US" sz="2400" dirty="0" smtClean="0"/>
              <a:t>ACTIVITIES</a:t>
            </a:r>
          </a:p>
          <a:p>
            <a:pPr marL="457200" indent="-457200" eaLnBrk="1" fontAlgn="auto" hangingPunct="1">
              <a:spcAft>
                <a:spcPts val="1200"/>
              </a:spcAft>
              <a:buFont typeface="+mj-lt"/>
              <a:buAutoNum type="arabicPeriod"/>
              <a:defRPr/>
            </a:pPr>
            <a:r>
              <a:rPr lang="en-US" sz="2400" dirty="0" smtClean="0"/>
              <a:t>CONSTRAINTS AND CHALLENGES</a:t>
            </a:r>
          </a:p>
          <a:p>
            <a:pPr marL="457200" indent="-457200" eaLnBrk="1" fontAlgn="auto" hangingPunct="1">
              <a:spcAft>
                <a:spcPts val="1200"/>
              </a:spcAft>
              <a:buFont typeface="+mj-lt"/>
              <a:buAutoNum type="arabicPeriod"/>
              <a:defRPr/>
            </a:pPr>
            <a:r>
              <a:rPr lang="en-US" sz="2400" dirty="0" smtClean="0"/>
              <a:t>FUTURE PLANS FOR ROAD SAFETY IN UGANDA</a:t>
            </a:r>
            <a:r>
              <a:rPr lang="en-US" dirty="0"/>
              <a:t>	</a:t>
            </a:r>
            <a:endParaRPr lang="en-GB" dirty="0"/>
          </a:p>
        </p:txBody>
      </p:sp>
      <p:sp>
        <p:nvSpPr>
          <p:cNvPr id="4" name="Date Placeholder 3"/>
          <p:cNvSpPr>
            <a:spLocks noGrp="1"/>
          </p:cNvSpPr>
          <p:nvPr>
            <p:ph type="dt" sz="quarter" idx="14"/>
          </p:nvPr>
        </p:nvSpPr>
        <p:spPr/>
        <p:txBody>
          <a:bodyPr/>
          <a:lstStyle/>
          <a:p>
            <a:pPr>
              <a:defRPr/>
            </a:pPr>
            <a:fld id="{648B992C-954E-4A04-B68D-511BDB3964EF}"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8198"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CEA01F-0473-4708-9D0C-6C1CE9874323}" type="slidenum">
              <a:rPr lang="en-GB" smtClean="0"/>
              <a:pPr fontAlgn="base">
                <a:spcBef>
                  <a:spcPct val="0"/>
                </a:spcBef>
                <a:spcAft>
                  <a:spcPct val="0"/>
                </a:spcAft>
                <a:defRPr/>
              </a:pPr>
              <a:t>2</a:t>
            </a:fld>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GB" b="1" dirty="0" smtClean="0"/>
              <a:t> </a:t>
            </a:r>
            <a:r>
              <a:rPr lang="en-GB" b="1" dirty="0" smtClean="0">
                <a:solidFill>
                  <a:srgbClr val="FFFF00"/>
                </a:solidFill>
              </a:rPr>
              <a:t>INTRODUCTION</a:t>
            </a:r>
            <a:endParaRPr lang="en-GB" b="1" dirty="0">
              <a:solidFill>
                <a:srgbClr val="FFFF00"/>
              </a:solidFill>
            </a:endParaRPr>
          </a:p>
        </p:txBody>
      </p:sp>
      <p:sp>
        <p:nvSpPr>
          <p:cNvPr id="3" name="Content Placeholder 2"/>
          <p:cNvSpPr>
            <a:spLocks noGrp="1"/>
          </p:cNvSpPr>
          <p:nvPr>
            <p:ph sz="quarter" idx="13"/>
          </p:nvPr>
        </p:nvSpPr>
        <p:spPr/>
        <p:txBody>
          <a:bodyPr/>
          <a:lstStyle/>
          <a:p>
            <a:pPr eaLnBrk="1" fontAlgn="auto" hangingPunct="1">
              <a:defRPr/>
            </a:pPr>
            <a:r>
              <a:rPr lang="en-US" sz="2000" dirty="0"/>
              <a:t>Road transport is the dominant mode of transport in Uganda, as is the case in most </a:t>
            </a:r>
            <a:r>
              <a:rPr lang="en-US" sz="2000" dirty="0" smtClean="0"/>
              <a:t>landlocked </a:t>
            </a:r>
            <a:r>
              <a:rPr lang="en-US" sz="2000" dirty="0"/>
              <a:t>countries </a:t>
            </a:r>
            <a:endParaRPr lang="en-US" sz="2000" dirty="0" smtClean="0"/>
          </a:p>
          <a:p>
            <a:pPr eaLnBrk="1" fontAlgn="auto" hangingPunct="1">
              <a:defRPr/>
            </a:pPr>
            <a:r>
              <a:rPr lang="en-US" sz="2000" dirty="0"/>
              <a:t>In Uganda, road transport carries about 95% of the country’s goods traffic and about 99% of passenger traffic</a:t>
            </a:r>
            <a:r>
              <a:rPr lang="en-US" sz="2000" dirty="0" smtClean="0"/>
              <a:t>.</a:t>
            </a:r>
          </a:p>
          <a:p>
            <a:pPr eaLnBrk="1" fontAlgn="auto" hangingPunct="1">
              <a:defRPr/>
            </a:pPr>
            <a:r>
              <a:rPr lang="en-US" sz="2000" dirty="0" smtClean="0"/>
              <a:t>The </a:t>
            </a:r>
            <a:r>
              <a:rPr lang="en-US" sz="2000" dirty="0"/>
              <a:t>mode offers the great advantages of flexibility, the ability to move many small groups of passengers and goods consignments between many different origins and destinations, and the availability of door-to-door collection and delivery over a widely spread </a:t>
            </a:r>
            <a:r>
              <a:rPr lang="en-US" sz="2000" dirty="0" smtClean="0"/>
              <a:t>network.</a:t>
            </a:r>
          </a:p>
          <a:p>
            <a:pPr eaLnBrk="1" fontAlgn="auto" hangingPunct="1">
              <a:defRPr/>
            </a:pPr>
            <a:endParaRPr lang="en-US" sz="2000" dirty="0" smtClean="0"/>
          </a:p>
          <a:p>
            <a:pPr eaLnBrk="1" fontAlgn="auto" hangingPunct="1">
              <a:defRPr/>
            </a:pPr>
            <a:endParaRPr lang="en-GB" dirty="0"/>
          </a:p>
        </p:txBody>
      </p:sp>
      <p:sp>
        <p:nvSpPr>
          <p:cNvPr id="4" name="Date Placeholder 3"/>
          <p:cNvSpPr>
            <a:spLocks noGrp="1"/>
          </p:cNvSpPr>
          <p:nvPr>
            <p:ph type="dt" sz="quarter" idx="14"/>
          </p:nvPr>
        </p:nvSpPr>
        <p:spPr/>
        <p:txBody>
          <a:bodyPr/>
          <a:lstStyle/>
          <a:p>
            <a:pPr>
              <a:defRPr/>
            </a:pPr>
            <a:fld id="{B438D598-97DC-4F37-8514-16A12C88C426}"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9222"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AA71C2-45FE-41E0-A0F5-CAF8555CD9C2}" type="slidenum">
              <a:rPr lang="en-GB" smtClean="0"/>
              <a:pPr fontAlgn="base">
                <a:spcBef>
                  <a:spcPct val="0"/>
                </a:spcBef>
                <a:spcAft>
                  <a:spcPct val="0"/>
                </a:spcAft>
                <a:defRPr/>
              </a:pPr>
              <a:t>3</a:t>
            </a:fld>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7924800" cy="941388"/>
          </a:xfrm>
        </p:spPr>
        <p:txBody>
          <a:bodyPr>
            <a:normAutofit fontScale="90000"/>
          </a:bodyPr>
          <a:lstStyle/>
          <a:p>
            <a:pPr algn="ctr" eaLnBrk="1" fontAlgn="auto" hangingPunct="1">
              <a:spcAft>
                <a:spcPts val="0"/>
              </a:spcAft>
              <a:defRPr/>
            </a:pPr>
            <a:r>
              <a:rPr lang="en-US" b="1" dirty="0" smtClean="0"/>
              <a:t>SITUATION OF ROAD SAFETY IN UGANDA</a:t>
            </a:r>
            <a:r>
              <a:rPr lang="en-GB" dirty="0" smtClean="0">
                <a:solidFill>
                  <a:srgbClr val="FFFF00"/>
                </a:solidFill>
              </a:rPr>
              <a:t/>
            </a:r>
            <a:br>
              <a:rPr lang="en-GB" dirty="0" smtClean="0">
                <a:solidFill>
                  <a:srgbClr val="FFFF00"/>
                </a:solidFill>
              </a:rPr>
            </a:br>
            <a:endParaRPr lang="en-GB" dirty="0">
              <a:solidFill>
                <a:srgbClr val="FFFF00"/>
              </a:solidFill>
            </a:endParaRPr>
          </a:p>
        </p:txBody>
      </p:sp>
      <p:sp>
        <p:nvSpPr>
          <p:cNvPr id="3" name="Content Placeholder 2"/>
          <p:cNvSpPr>
            <a:spLocks noGrp="1"/>
          </p:cNvSpPr>
          <p:nvPr>
            <p:ph sz="quarter" idx="13"/>
          </p:nvPr>
        </p:nvSpPr>
        <p:spPr>
          <a:xfrm>
            <a:off x="609600" y="1412875"/>
            <a:ext cx="7924800" cy="4302125"/>
          </a:xfrm>
        </p:spPr>
        <p:txBody>
          <a:bodyPr>
            <a:normAutofit fontScale="92500" lnSpcReduction="20000"/>
          </a:bodyPr>
          <a:lstStyle/>
          <a:p>
            <a:pPr eaLnBrk="1" fontAlgn="auto" hangingPunct="1">
              <a:defRPr/>
            </a:pPr>
            <a:r>
              <a:rPr lang="en-US" dirty="0" smtClean="0"/>
              <a:t>Table: Road </a:t>
            </a:r>
            <a:r>
              <a:rPr lang="en-US" dirty="0"/>
              <a:t>Accidents/Crashes in Uganda 2000 -</a:t>
            </a:r>
            <a:r>
              <a:rPr lang="en-US" dirty="0" smtClean="0"/>
              <a:t>2009</a:t>
            </a:r>
          </a:p>
          <a:p>
            <a:pPr eaLnBrk="1" fontAlgn="auto" hangingPunct="1">
              <a:defRPr/>
            </a:pPr>
            <a:endParaRPr lang="en-US" dirty="0" smtClean="0"/>
          </a:p>
          <a:p>
            <a:pPr marL="0" indent="0" eaLnBrk="1" fontAlgn="auto" hangingPunct="1">
              <a:buFont typeface="Arial" pitchFamily="34" charset="0"/>
              <a:buNone/>
              <a:defRPr/>
            </a:pPr>
            <a:endParaRPr lang="en-GB" dirty="0" smtClean="0"/>
          </a:p>
          <a:p>
            <a:pPr marL="0" indent="0" eaLnBrk="1" fontAlgn="auto" hangingPunct="1">
              <a:buFont typeface="Arial" pitchFamily="34" charset="0"/>
              <a:buNone/>
              <a:defRPr/>
            </a:pPr>
            <a:endParaRPr lang="en-GB" dirty="0" smtClean="0"/>
          </a:p>
          <a:p>
            <a:pPr eaLnBrk="1" fontAlgn="auto" hangingPunct="1">
              <a:defRPr/>
            </a:pPr>
            <a:endParaRPr lang="en-GB" dirty="0"/>
          </a:p>
          <a:p>
            <a:pPr eaLnBrk="1" fontAlgn="auto" hangingPunct="1">
              <a:defRPr/>
            </a:pPr>
            <a:endParaRPr lang="en-GB" dirty="0" smtClean="0"/>
          </a:p>
          <a:p>
            <a:pPr eaLnBrk="1" fontAlgn="auto" hangingPunct="1">
              <a:defRPr/>
            </a:pPr>
            <a:endParaRPr lang="en-GB" dirty="0"/>
          </a:p>
          <a:p>
            <a:pPr eaLnBrk="1" fontAlgn="auto" hangingPunct="1">
              <a:defRPr/>
            </a:pPr>
            <a:endParaRPr lang="en-US" i="1" dirty="0" smtClean="0"/>
          </a:p>
          <a:p>
            <a:pPr eaLnBrk="1" fontAlgn="auto" hangingPunct="1">
              <a:defRPr/>
            </a:pPr>
            <a:endParaRPr lang="en-US" i="1" dirty="0"/>
          </a:p>
          <a:p>
            <a:pPr eaLnBrk="1" fontAlgn="auto" hangingPunct="1">
              <a:defRPr/>
            </a:pPr>
            <a:endParaRPr lang="en-US" i="1" dirty="0" smtClean="0"/>
          </a:p>
          <a:p>
            <a:pPr eaLnBrk="1" fontAlgn="auto" hangingPunct="1">
              <a:defRPr/>
            </a:pPr>
            <a:endParaRPr lang="en-US" i="1" dirty="0"/>
          </a:p>
          <a:p>
            <a:pPr eaLnBrk="1" fontAlgn="auto" hangingPunct="1">
              <a:defRPr/>
            </a:pPr>
            <a:endParaRPr lang="en-US" i="1" dirty="0" smtClean="0"/>
          </a:p>
          <a:p>
            <a:pPr marL="457200" lvl="1" indent="0" eaLnBrk="1" fontAlgn="auto" hangingPunct="1">
              <a:buFont typeface="Arial" pitchFamily="34" charset="0"/>
              <a:buNone/>
              <a:defRPr/>
            </a:pPr>
            <a:r>
              <a:rPr lang="en-US" sz="1300" i="1" dirty="0" smtClean="0"/>
              <a:t>Source</a:t>
            </a:r>
            <a:r>
              <a:rPr lang="en-US" sz="1300" i="1" dirty="0"/>
              <a:t>: Annual Traffic and Road Safety Reports, Uganda Police/Ministry of Works and Transport</a:t>
            </a:r>
            <a:endParaRPr lang="en-GB" sz="1300" dirty="0"/>
          </a:p>
          <a:p>
            <a:pPr eaLnBrk="1" fontAlgn="auto" hangingPunct="1">
              <a:defRPr/>
            </a:pPr>
            <a:endParaRPr lang="en-GB" dirty="0"/>
          </a:p>
        </p:txBody>
      </p:sp>
      <p:sp>
        <p:nvSpPr>
          <p:cNvPr id="4" name="Date Placeholder 3"/>
          <p:cNvSpPr>
            <a:spLocks noGrp="1"/>
          </p:cNvSpPr>
          <p:nvPr>
            <p:ph type="dt" sz="quarter" idx="14"/>
          </p:nvPr>
        </p:nvSpPr>
        <p:spPr/>
        <p:txBody>
          <a:bodyPr/>
          <a:lstStyle/>
          <a:p>
            <a:pPr>
              <a:defRPr/>
            </a:pPr>
            <a:fld id="{A23207F5-E12A-4EA4-9575-E5D57F958978}"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10246"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30981D-411D-45BA-828A-DF7D880336C0}" type="slidenum">
              <a:rPr lang="en-GB" smtClean="0"/>
              <a:pPr fontAlgn="base">
                <a:spcBef>
                  <a:spcPct val="0"/>
                </a:spcBef>
                <a:spcAft>
                  <a:spcPct val="0"/>
                </a:spcAft>
                <a:defRPr/>
              </a:pPr>
              <a:t>4</a:t>
            </a:fld>
            <a:endParaRPr lang="en-GB" smtClean="0"/>
          </a:p>
        </p:txBody>
      </p:sp>
      <p:graphicFrame>
        <p:nvGraphicFramePr>
          <p:cNvPr id="7" name="Table 6"/>
          <p:cNvGraphicFramePr>
            <a:graphicFrameLocks noGrp="1"/>
          </p:cNvGraphicFramePr>
          <p:nvPr/>
        </p:nvGraphicFramePr>
        <p:xfrm>
          <a:off x="1258888" y="1989138"/>
          <a:ext cx="5975349" cy="2963859"/>
        </p:xfrm>
        <a:graphic>
          <a:graphicData uri="http://schemas.openxmlformats.org/drawingml/2006/table">
            <a:tbl>
              <a:tblPr firstRow="1" firstCol="1" lastRow="1" lastCol="1" bandRow="1" bandCol="1"/>
              <a:tblGrid>
                <a:gridCol w="676038"/>
                <a:gridCol w="1773086"/>
                <a:gridCol w="1282264"/>
                <a:gridCol w="1025811"/>
                <a:gridCol w="1218150"/>
              </a:tblGrid>
              <a:tr h="455980">
                <a:tc>
                  <a:txBody>
                    <a:bodyPr/>
                    <a:lstStyle/>
                    <a:p>
                      <a:pPr algn="ctr">
                        <a:spcAft>
                          <a:spcPts val="0"/>
                        </a:spcAft>
                      </a:pPr>
                      <a:r>
                        <a:rPr lang="en-US" sz="1100" b="1">
                          <a:effectLst/>
                          <a:latin typeface="Tahoma"/>
                          <a:ea typeface="Times New Roman"/>
                        </a:rPr>
                        <a:t>Year</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ahoma"/>
                          <a:ea typeface="Times New Roman"/>
                        </a:rPr>
                        <a:t>No. of Registered Motor Vehicles</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ahoma"/>
                          <a:ea typeface="Times New Roman"/>
                        </a:rPr>
                        <a:t>Total No. of Accidents</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100" b="1">
                          <a:effectLst/>
                          <a:latin typeface="Tahoma"/>
                          <a:ea typeface="Times New Roman"/>
                        </a:rPr>
                        <a:t>Persons</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227989">
                <a:tc>
                  <a:txBody>
                    <a:bodyPr/>
                    <a:lstStyle/>
                    <a:p>
                      <a:pPr>
                        <a:spcAft>
                          <a:spcPts val="0"/>
                        </a:spcAft>
                      </a:pPr>
                      <a:r>
                        <a:rPr lang="en-US" sz="1100" b="1">
                          <a:effectLst/>
                          <a:latin typeface="Tahoma"/>
                          <a:ea typeface="Times New Roman"/>
                        </a:rPr>
                        <a:t> </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effectLst/>
                          <a:latin typeface="Tahoma"/>
                          <a:ea typeface="Times New Roman"/>
                        </a:rPr>
                        <a:t> </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ahoma"/>
                          <a:ea typeface="Times New Roman"/>
                        </a:rPr>
                        <a:t> </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ahoma"/>
                          <a:ea typeface="Times New Roman"/>
                        </a:rPr>
                        <a:t>Killed</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ahoma"/>
                          <a:ea typeface="Times New Roman"/>
                        </a:rPr>
                        <a:t>Injured</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2000</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189,105</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14,384</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1,678</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10,213</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2001</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201,522</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14,843</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1,819</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11,274</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2002</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209,279</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15,677</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2,017</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11,239</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2003</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226,191</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17,422</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1,996</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11,867</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2004</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247,045</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18,128</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2,032</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11,900</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2005</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278,595</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19,528</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2,034</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12,269</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2006</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315,903</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18,092</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2,171</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12,158</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2007</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363,658</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17,428</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2,838</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12,056</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2008</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470,489</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20,522</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2,488</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13,753</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989">
                <a:tc>
                  <a:txBody>
                    <a:bodyPr/>
                    <a:lstStyle/>
                    <a:p>
                      <a:pPr algn="r">
                        <a:spcAft>
                          <a:spcPts val="0"/>
                        </a:spcAft>
                      </a:pPr>
                      <a:r>
                        <a:rPr lang="en-US" sz="1100">
                          <a:effectLst/>
                          <a:latin typeface="Tahoma"/>
                          <a:ea typeface="Times New Roman"/>
                        </a:rPr>
                        <a:t>2009</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522,654</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22,699</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Tahoma"/>
                          <a:ea typeface="Times New Roman"/>
                        </a:rPr>
                        <a:t>2,734</a:t>
                      </a:r>
                      <a:endParaRPr lang="en-GB" sz="120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Tahoma"/>
                          <a:ea typeface="Times New Roman"/>
                        </a:rPr>
                        <a:t>13,392</a:t>
                      </a:r>
                      <a:endParaRPr lang="en-GB" sz="1200" dirty="0">
                        <a:effectLst/>
                        <a:latin typeface="Times New Roman"/>
                        <a:ea typeface="Times New Roman"/>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22337"/>
          </a:xfrm>
        </p:spPr>
        <p:txBody>
          <a:bodyPr/>
          <a:lstStyle/>
          <a:p>
            <a:pPr algn="ctr" eaLnBrk="1" fontAlgn="auto" hangingPunct="1">
              <a:spcAft>
                <a:spcPts val="0"/>
              </a:spcAft>
              <a:defRPr/>
            </a:pPr>
            <a:r>
              <a:rPr lang="en-US" b="1" dirty="0"/>
              <a:t>SITUATION OF ROAD SAFETY IN </a:t>
            </a:r>
            <a:r>
              <a:rPr lang="en-US" b="1" dirty="0" smtClean="0"/>
              <a:t>UGANDA </a:t>
            </a:r>
            <a:r>
              <a:rPr lang="en-US" sz="1600" b="1" dirty="0" smtClean="0"/>
              <a:t>(Contd.)</a:t>
            </a:r>
            <a:br>
              <a:rPr lang="en-US" sz="1600" b="1" dirty="0" smtClean="0"/>
            </a:br>
            <a:r>
              <a:rPr lang="en-US" sz="1600" b="1" cap="none" dirty="0" smtClean="0"/>
              <a:t>Table:</a:t>
            </a:r>
            <a:r>
              <a:rPr lang="en-US" sz="1600" b="1" cap="small" dirty="0" smtClean="0"/>
              <a:t> V</a:t>
            </a:r>
            <a:r>
              <a:rPr lang="en-US" sz="1600" b="1" cap="none" dirty="0" smtClean="0"/>
              <a:t>ehicle and Traffic Deaths in East Africa</a:t>
            </a:r>
            <a:endParaRPr lang="en-GB" sz="1600" b="1" cap="none" dirty="0">
              <a:solidFill>
                <a:srgbClr val="FFFF00"/>
              </a:solidFill>
            </a:endParaRPr>
          </a:p>
        </p:txBody>
      </p:sp>
      <p:graphicFrame>
        <p:nvGraphicFramePr>
          <p:cNvPr id="4" name="Content Placeholder 3"/>
          <p:cNvGraphicFramePr>
            <a:graphicFrameLocks noGrp="1"/>
          </p:cNvGraphicFramePr>
          <p:nvPr>
            <p:ph sz="quarter" idx="13"/>
          </p:nvPr>
        </p:nvGraphicFramePr>
        <p:xfrm>
          <a:off x="1085850" y="2020888"/>
          <a:ext cx="7056438" cy="3863976"/>
        </p:xfrm>
        <a:graphic>
          <a:graphicData uri="http://schemas.openxmlformats.org/drawingml/2006/table">
            <a:tbl>
              <a:tblPr firstRow="1" firstCol="1" lastRow="1" lastCol="1" bandRow="1" bandCol="1">
                <a:tableStyleId>{5940675A-B579-460E-94D1-54222C63F5DA}</a:tableStyleId>
              </a:tblPr>
              <a:tblGrid>
                <a:gridCol w="1851901"/>
                <a:gridCol w="1433042"/>
                <a:gridCol w="1251338"/>
                <a:gridCol w="830186"/>
                <a:gridCol w="1689971"/>
              </a:tblGrid>
              <a:tr h="1291402">
                <a:tc>
                  <a:txBody>
                    <a:bodyPr/>
                    <a:lstStyle/>
                    <a:p>
                      <a:pPr>
                        <a:spcAft>
                          <a:spcPts val="0"/>
                        </a:spcAft>
                      </a:pPr>
                      <a:r>
                        <a:rPr lang="en-US" sz="1600" b="1" dirty="0">
                          <a:effectLst/>
                        </a:rPr>
                        <a:t>Country</a:t>
                      </a:r>
                      <a:endParaRPr lang="en-GB" sz="1600" b="1" dirty="0">
                        <a:effectLst/>
                        <a:latin typeface="Times New Roman"/>
                        <a:ea typeface="Times New Roman"/>
                      </a:endParaRPr>
                    </a:p>
                  </a:txBody>
                  <a:tcPr marL="68577" marR="68577" marT="0" marB="0"/>
                </a:tc>
                <a:tc>
                  <a:txBody>
                    <a:bodyPr/>
                    <a:lstStyle/>
                    <a:p>
                      <a:pPr>
                        <a:spcAft>
                          <a:spcPts val="0"/>
                        </a:spcAft>
                      </a:pPr>
                      <a:r>
                        <a:rPr lang="en-US" sz="1600" b="1" dirty="0" smtClean="0">
                          <a:effectLst/>
                        </a:rPr>
                        <a:t>Population for 2007</a:t>
                      </a:r>
                      <a:endParaRPr lang="en-GB" sz="1600" b="1" dirty="0">
                        <a:effectLst/>
                        <a:latin typeface="Times New Roman"/>
                        <a:ea typeface="Times New Roman"/>
                      </a:endParaRPr>
                    </a:p>
                  </a:txBody>
                  <a:tcPr marL="68577" marR="68577" marT="0" marB="0"/>
                </a:tc>
                <a:tc>
                  <a:txBody>
                    <a:bodyPr/>
                    <a:lstStyle/>
                    <a:p>
                      <a:pPr>
                        <a:spcAft>
                          <a:spcPts val="0"/>
                        </a:spcAft>
                      </a:pPr>
                      <a:r>
                        <a:rPr lang="en-US" sz="1600" b="1" dirty="0" smtClean="0">
                          <a:effectLst/>
                        </a:rPr>
                        <a:t>No of Registered Vehicles</a:t>
                      </a:r>
                      <a:endParaRPr lang="en-GB" sz="1600" b="1" dirty="0">
                        <a:effectLst/>
                        <a:latin typeface="Times New Roman"/>
                        <a:ea typeface="Times New Roman"/>
                      </a:endParaRPr>
                    </a:p>
                  </a:txBody>
                  <a:tcPr marL="68577" marR="68577" marT="0" marB="0"/>
                </a:tc>
                <a:tc>
                  <a:txBody>
                    <a:bodyPr/>
                    <a:lstStyle/>
                    <a:p>
                      <a:pPr>
                        <a:spcAft>
                          <a:spcPts val="0"/>
                        </a:spcAft>
                      </a:pPr>
                      <a:r>
                        <a:rPr lang="en-GB" sz="1600" b="1" dirty="0" smtClean="0">
                          <a:effectLst/>
                          <a:latin typeface="Times New Roman"/>
                          <a:ea typeface="Times New Roman"/>
                        </a:rPr>
                        <a:t>Reported No of</a:t>
                      </a:r>
                      <a:r>
                        <a:rPr lang="en-GB" sz="1600" b="1" baseline="0" dirty="0" smtClean="0">
                          <a:effectLst/>
                          <a:latin typeface="Times New Roman"/>
                          <a:ea typeface="Times New Roman"/>
                        </a:rPr>
                        <a:t> Traffic Deaths</a:t>
                      </a:r>
                      <a:endParaRPr lang="en-GB" sz="1600" b="1" dirty="0">
                        <a:effectLst/>
                        <a:latin typeface="Times New Roman"/>
                        <a:ea typeface="Times New Roman"/>
                      </a:endParaRPr>
                    </a:p>
                  </a:txBody>
                  <a:tcPr marL="68577" marR="68577" marT="0" marB="0"/>
                </a:tc>
                <a:tc>
                  <a:txBody>
                    <a:bodyPr/>
                    <a:lstStyle/>
                    <a:p>
                      <a:pPr>
                        <a:spcAft>
                          <a:spcPts val="0"/>
                        </a:spcAft>
                      </a:pPr>
                      <a:r>
                        <a:rPr lang="en-US" sz="1600" b="1" dirty="0" smtClean="0">
                          <a:effectLst/>
                        </a:rPr>
                        <a:t>Estimated Traffic Deaths/100,000 Population</a:t>
                      </a:r>
                      <a:endParaRPr lang="en-GB" sz="1600" b="1" dirty="0">
                        <a:effectLst/>
                        <a:latin typeface="Times New Roman"/>
                        <a:ea typeface="Times New Roman"/>
                      </a:endParaRPr>
                    </a:p>
                  </a:txBody>
                  <a:tcPr marL="68577" marR="68577" marT="0" marB="0"/>
                </a:tc>
              </a:tr>
              <a:tr h="514003">
                <a:tc>
                  <a:txBody>
                    <a:bodyPr/>
                    <a:lstStyle/>
                    <a:p>
                      <a:pPr>
                        <a:spcAft>
                          <a:spcPts val="0"/>
                        </a:spcAft>
                      </a:pPr>
                      <a:r>
                        <a:rPr lang="en-US" sz="1600" dirty="0" smtClean="0">
                          <a:effectLst/>
                        </a:rPr>
                        <a:t>Burundi</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8,508,232</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59,486</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63</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23.4</a:t>
                      </a:r>
                      <a:endParaRPr lang="en-GB" sz="1600" dirty="0">
                        <a:effectLst/>
                        <a:latin typeface="Times New Roman"/>
                        <a:ea typeface="Times New Roman"/>
                      </a:endParaRPr>
                    </a:p>
                  </a:txBody>
                  <a:tcPr marL="68577" marR="68577" marT="0" marB="0"/>
                </a:tc>
              </a:tr>
              <a:tr h="514003">
                <a:tc>
                  <a:txBody>
                    <a:bodyPr/>
                    <a:lstStyle/>
                    <a:p>
                      <a:pPr>
                        <a:spcAft>
                          <a:spcPts val="0"/>
                        </a:spcAft>
                      </a:pPr>
                      <a:r>
                        <a:rPr lang="en-US" sz="1600" dirty="0">
                          <a:effectLst/>
                        </a:rPr>
                        <a:t>Kenya</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37,537,716</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1,004,243</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3,760</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34.4</a:t>
                      </a:r>
                      <a:endParaRPr lang="en-GB" sz="1600" dirty="0">
                        <a:effectLst/>
                        <a:latin typeface="Times New Roman"/>
                        <a:ea typeface="Times New Roman"/>
                      </a:endParaRPr>
                    </a:p>
                  </a:txBody>
                  <a:tcPr marL="68577" marR="68577" marT="0" marB="0"/>
                </a:tc>
              </a:tr>
              <a:tr h="514003">
                <a:tc>
                  <a:txBody>
                    <a:bodyPr/>
                    <a:lstStyle/>
                    <a:p>
                      <a:pPr>
                        <a:spcAft>
                          <a:spcPts val="0"/>
                        </a:spcAft>
                      </a:pPr>
                      <a:r>
                        <a:rPr lang="en-US" sz="1600" dirty="0" smtClean="0">
                          <a:effectLst/>
                        </a:rPr>
                        <a:t>Rwanda</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9,724,577</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61,000</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308</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31.6</a:t>
                      </a:r>
                      <a:endParaRPr lang="en-GB" sz="1600" dirty="0">
                        <a:effectLst/>
                        <a:latin typeface="Times New Roman"/>
                        <a:ea typeface="Times New Roman"/>
                      </a:endParaRPr>
                    </a:p>
                  </a:txBody>
                  <a:tcPr marL="68577" marR="68577" marT="0" marB="0"/>
                </a:tc>
              </a:tr>
              <a:tr h="514003">
                <a:tc>
                  <a:txBody>
                    <a:bodyPr/>
                    <a:lstStyle/>
                    <a:p>
                      <a:pPr>
                        <a:spcAft>
                          <a:spcPts val="0"/>
                        </a:spcAft>
                      </a:pPr>
                      <a:r>
                        <a:rPr lang="en-GB" sz="1600" dirty="0" smtClean="0">
                          <a:effectLst/>
                          <a:latin typeface="Times New Roman"/>
                          <a:ea typeface="Times New Roman"/>
                        </a:rPr>
                        <a:t>Uganda</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30,883,805</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363,658</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2,838</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24.7</a:t>
                      </a:r>
                      <a:endParaRPr lang="en-GB" sz="1600" dirty="0">
                        <a:effectLst/>
                        <a:latin typeface="Times New Roman"/>
                        <a:ea typeface="Times New Roman"/>
                      </a:endParaRPr>
                    </a:p>
                  </a:txBody>
                  <a:tcPr marL="68577" marR="68577" marT="0" marB="0"/>
                </a:tc>
              </a:tr>
              <a:tr h="516562">
                <a:tc>
                  <a:txBody>
                    <a:bodyPr/>
                    <a:lstStyle/>
                    <a:p>
                      <a:pPr>
                        <a:spcAft>
                          <a:spcPts val="0"/>
                        </a:spcAft>
                      </a:pPr>
                      <a:r>
                        <a:rPr lang="en-GB" sz="1600" dirty="0" smtClean="0">
                          <a:effectLst/>
                          <a:latin typeface="Times New Roman"/>
                          <a:ea typeface="Times New Roman"/>
                        </a:rPr>
                        <a:t>United Republic of Tanzania</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40,453,513</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577,949</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2,595</a:t>
                      </a:r>
                      <a:endParaRPr lang="en-GB" sz="1600" dirty="0">
                        <a:effectLst/>
                        <a:latin typeface="Times New Roman"/>
                        <a:ea typeface="Times New Roman"/>
                      </a:endParaRPr>
                    </a:p>
                  </a:txBody>
                  <a:tcPr marL="68577" marR="68577" marT="0" marB="0"/>
                </a:tc>
                <a:tc>
                  <a:txBody>
                    <a:bodyPr/>
                    <a:lstStyle/>
                    <a:p>
                      <a:pPr algn="ctr">
                        <a:spcAft>
                          <a:spcPts val="0"/>
                        </a:spcAft>
                      </a:pPr>
                      <a:r>
                        <a:rPr lang="en-GB" sz="1600" dirty="0" smtClean="0">
                          <a:effectLst/>
                          <a:latin typeface="Times New Roman"/>
                          <a:ea typeface="Times New Roman"/>
                        </a:rPr>
                        <a:t>34.3</a:t>
                      </a:r>
                      <a:endParaRPr lang="en-GB" sz="1600" dirty="0">
                        <a:effectLst/>
                        <a:latin typeface="Times New Roman"/>
                        <a:ea typeface="Times New Roman"/>
                      </a:endParaRPr>
                    </a:p>
                  </a:txBody>
                  <a:tcPr marL="68577" marR="68577" marT="0" marB="0"/>
                </a:tc>
              </a:tr>
            </a:tbl>
          </a:graphicData>
        </a:graphic>
      </p:graphicFrame>
      <p:sp>
        <p:nvSpPr>
          <p:cNvPr id="5" name="Rectangle 1"/>
          <p:cNvSpPr>
            <a:spLocks noChangeArrowheads="1"/>
          </p:cNvSpPr>
          <p:nvPr/>
        </p:nvSpPr>
        <p:spPr bwMode="auto">
          <a:xfrm>
            <a:off x="990600" y="5997575"/>
            <a:ext cx="4846638" cy="276225"/>
          </a:xfrm>
          <a:prstGeom prst="rect">
            <a:avLst/>
          </a:prstGeom>
          <a:noFill/>
          <a:ln>
            <a:noFill/>
          </a:ln>
          <a:effectLst/>
          <a:extLst/>
        </p:spPr>
        <p:txBody>
          <a:bodyPr anchor="ctr">
            <a:spAutoFit/>
          </a:bodyPr>
          <a:lstStyle/>
          <a:p>
            <a:pPr algn="just">
              <a:defRPr/>
            </a:pPr>
            <a:r>
              <a:rPr lang="en-US" sz="1200" b="1" dirty="0">
                <a:latin typeface="Tahoma" pitchFamily="34" charset="0"/>
                <a:ea typeface="Times New Roman" pitchFamily="18" charset="0"/>
                <a:cs typeface="Tahoma" pitchFamily="34" charset="0"/>
              </a:rPr>
              <a:t> </a:t>
            </a:r>
            <a:r>
              <a:rPr lang="en-US" sz="1200" i="1" dirty="0">
                <a:latin typeface="+mn-lt"/>
                <a:cs typeface="+mn-cs"/>
              </a:rPr>
              <a:t>Source: WHO Global Status Report on Road Safety, 2009</a:t>
            </a:r>
            <a:endParaRPr lang="en-US" dirty="0">
              <a:latin typeface="Arial" pitchFamily="34" charset="0"/>
            </a:endParaRPr>
          </a:p>
        </p:txBody>
      </p:sp>
      <p:sp>
        <p:nvSpPr>
          <p:cNvPr id="6" name="Date Placeholder 5"/>
          <p:cNvSpPr>
            <a:spLocks noGrp="1"/>
          </p:cNvSpPr>
          <p:nvPr>
            <p:ph type="dt" sz="quarter" idx="14"/>
          </p:nvPr>
        </p:nvSpPr>
        <p:spPr/>
        <p:txBody>
          <a:bodyPr/>
          <a:lstStyle/>
          <a:p>
            <a:pPr>
              <a:defRPr/>
            </a:pPr>
            <a:fld id="{F44BD0ED-089C-4C85-96F0-45DB95EE5446}" type="datetime1">
              <a:rPr lang="en-GB"/>
              <a:pPr>
                <a:defRPr/>
              </a:pPr>
              <a:t>01/07/2014</a:t>
            </a:fld>
            <a:endParaRPr lang="en-GB" dirty="0"/>
          </a:p>
        </p:txBody>
      </p:sp>
      <p:sp>
        <p:nvSpPr>
          <p:cNvPr id="7" name="Footer Placeholder 6"/>
          <p:cNvSpPr>
            <a:spLocks noGrp="1"/>
          </p:cNvSpPr>
          <p:nvPr>
            <p:ph type="ftr" sz="quarter" idx="15"/>
          </p:nvPr>
        </p:nvSpPr>
        <p:spPr/>
        <p:txBody>
          <a:bodyPr/>
          <a:lstStyle/>
          <a:p>
            <a:pPr>
              <a:defRPr/>
            </a:pPr>
            <a:r>
              <a:rPr lang="en-US"/>
              <a:t>ROAD SAFETY IN UGANDA</a:t>
            </a:r>
            <a:endParaRPr lang="en-GB" b="0" dirty="0"/>
          </a:p>
        </p:txBody>
      </p:sp>
      <p:sp>
        <p:nvSpPr>
          <p:cNvPr id="11314" name="Slide Number Placeholder 7"/>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99ACFE-3F85-4623-8E10-CF05A1C2D57A}" type="slidenum">
              <a:rPr lang="en-GB" smtClean="0"/>
              <a:pPr fontAlgn="base">
                <a:spcBef>
                  <a:spcPct val="0"/>
                </a:spcBef>
                <a:spcAft>
                  <a:spcPct val="0"/>
                </a:spcAft>
                <a:defRPr/>
              </a:pPr>
              <a:t>5</a:t>
            </a:fld>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b="1" dirty="0"/>
              <a:t>SITUATION OF ROAD SAFETY IN UGANDA</a:t>
            </a:r>
            <a:endParaRPr lang="en-GB" dirty="0"/>
          </a:p>
        </p:txBody>
      </p:sp>
      <p:graphicFrame>
        <p:nvGraphicFramePr>
          <p:cNvPr id="4" name="Content Placeholder 3"/>
          <p:cNvGraphicFramePr>
            <a:graphicFrameLocks noGrp="1"/>
          </p:cNvGraphicFramePr>
          <p:nvPr>
            <p:ph sz="quarter" idx="13"/>
          </p:nvPr>
        </p:nvGraphicFramePr>
        <p:xfrm>
          <a:off x="684213" y="2349500"/>
          <a:ext cx="7416799" cy="2879726"/>
        </p:xfrm>
        <a:graphic>
          <a:graphicData uri="http://schemas.openxmlformats.org/drawingml/2006/table">
            <a:tbl>
              <a:tblPr firstRow="1" firstCol="1" lastRow="1" lastCol="1" bandRow="1" bandCol="1">
                <a:tableStyleId>{5940675A-B579-460E-94D1-54222C63F5DA}</a:tableStyleId>
              </a:tblPr>
              <a:tblGrid>
                <a:gridCol w="2160233"/>
                <a:gridCol w="1140255"/>
                <a:gridCol w="1488721"/>
                <a:gridCol w="783111"/>
                <a:gridCol w="1844479"/>
              </a:tblGrid>
              <a:tr h="1063535">
                <a:tc>
                  <a:txBody>
                    <a:bodyPr/>
                    <a:lstStyle/>
                    <a:p>
                      <a:pPr>
                        <a:spcAft>
                          <a:spcPts val="0"/>
                        </a:spcAft>
                      </a:pPr>
                      <a:r>
                        <a:rPr lang="en-US" sz="1800" b="1" dirty="0">
                          <a:effectLst/>
                        </a:rPr>
                        <a:t>Country</a:t>
                      </a:r>
                      <a:endParaRPr lang="en-GB" sz="1800" b="1" dirty="0">
                        <a:effectLst/>
                        <a:latin typeface="Times New Roman"/>
                        <a:ea typeface="Times New Roman"/>
                      </a:endParaRPr>
                    </a:p>
                  </a:txBody>
                  <a:tcPr marL="68580" marR="68580" marT="0" marB="0"/>
                </a:tc>
                <a:tc>
                  <a:txBody>
                    <a:bodyPr/>
                    <a:lstStyle/>
                    <a:p>
                      <a:pPr>
                        <a:spcAft>
                          <a:spcPts val="0"/>
                        </a:spcAft>
                      </a:pPr>
                      <a:r>
                        <a:rPr lang="en-US" sz="1800" b="1" dirty="0">
                          <a:effectLst/>
                        </a:rPr>
                        <a:t>Year</a:t>
                      </a:r>
                      <a:endParaRPr lang="en-GB" sz="1800" b="1" dirty="0">
                        <a:effectLst/>
                        <a:latin typeface="Times New Roman"/>
                        <a:ea typeface="Times New Roman"/>
                      </a:endParaRPr>
                    </a:p>
                  </a:txBody>
                  <a:tcPr marL="68580" marR="68580" marT="0" marB="0"/>
                </a:tc>
                <a:tc>
                  <a:txBody>
                    <a:bodyPr/>
                    <a:lstStyle/>
                    <a:p>
                      <a:pPr>
                        <a:spcAft>
                          <a:spcPts val="0"/>
                        </a:spcAft>
                      </a:pPr>
                      <a:r>
                        <a:rPr lang="en-US" sz="1800" b="1" dirty="0">
                          <a:effectLst/>
                        </a:rPr>
                        <a:t>Registered M/Vehicles</a:t>
                      </a:r>
                      <a:endParaRPr lang="en-GB" sz="1800" b="1" dirty="0">
                        <a:effectLst/>
                        <a:latin typeface="Times New Roman"/>
                        <a:ea typeface="Times New Roman"/>
                      </a:endParaRPr>
                    </a:p>
                  </a:txBody>
                  <a:tcPr marL="68580" marR="68580" marT="0" marB="0"/>
                </a:tc>
                <a:tc>
                  <a:txBody>
                    <a:bodyPr/>
                    <a:lstStyle/>
                    <a:p>
                      <a:pPr>
                        <a:spcAft>
                          <a:spcPts val="0"/>
                        </a:spcAft>
                      </a:pPr>
                      <a:r>
                        <a:rPr lang="en-US" sz="1800" b="1" dirty="0">
                          <a:effectLst/>
                        </a:rPr>
                        <a:t>Deaths</a:t>
                      </a:r>
                      <a:endParaRPr lang="en-GB" sz="1800" b="1" dirty="0">
                        <a:effectLst/>
                        <a:latin typeface="Times New Roman"/>
                        <a:ea typeface="Times New Roman"/>
                      </a:endParaRPr>
                    </a:p>
                  </a:txBody>
                  <a:tcPr marL="68580" marR="68580" marT="0" marB="0"/>
                </a:tc>
                <a:tc>
                  <a:txBody>
                    <a:bodyPr/>
                    <a:lstStyle/>
                    <a:p>
                      <a:pPr>
                        <a:spcAft>
                          <a:spcPts val="0"/>
                        </a:spcAft>
                      </a:pPr>
                      <a:r>
                        <a:rPr lang="en-US" sz="1800" b="1" dirty="0">
                          <a:effectLst/>
                        </a:rPr>
                        <a:t>Fatality Rate Death/10,000 vehicles</a:t>
                      </a:r>
                      <a:endParaRPr lang="en-GB" sz="1800" b="1" dirty="0">
                        <a:effectLst/>
                        <a:latin typeface="Times New Roman"/>
                        <a:ea typeface="Times New Roman"/>
                      </a:endParaRPr>
                    </a:p>
                  </a:txBody>
                  <a:tcPr marL="68580" marR="68580" marT="0" marB="0"/>
                </a:tc>
              </a:tr>
              <a:tr h="605397">
                <a:tc>
                  <a:txBody>
                    <a:bodyPr/>
                    <a:lstStyle/>
                    <a:p>
                      <a:pPr>
                        <a:spcAft>
                          <a:spcPts val="0"/>
                        </a:spcAft>
                      </a:pPr>
                      <a:r>
                        <a:rPr lang="en-US" sz="1800" b="1" dirty="0">
                          <a:effectLst/>
                        </a:rPr>
                        <a:t>Uganda</a:t>
                      </a:r>
                      <a:endParaRPr lang="en-GB" sz="1800" b="1" dirty="0">
                        <a:effectLst/>
                        <a:latin typeface="Times New Roman"/>
                        <a:ea typeface="Times New Roman"/>
                      </a:endParaRPr>
                    </a:p>
                  </a:txBody>
                  <a:tcPr marL="68580" marR="68580" marT="0" marB="0"/>
                </a:tc>
                <a:tc>
                  <a:txBody>
                    <a:bodyPr/>
                    <a:lstStyle/>
                    <a:p>
                      <a:pPr algn="ctr">
                        <a:spcAft>
                          <a:spcPts val="0"/>
                        </a:spcAft>
                      </a:pPr>
                      <a:r>
                        <a:rPr lang="en-US" sz="1800" dirty="0">
                          <a:effectLst/>
                        </a:rPr>
                        <a:t>2007</a:t>
                      </a:r>
                      <a:endParaRPr lang="en-GB" sz="1800" dirty="0">
                        <a:effectLst/>
                        <a:latin typeface="Times New Roman"/>
                        <a:ea typeface="Times New Roman"/>
                      </a:endParaRPr>
                    </a:p>
                  </a:txBody>
                  <a:tcPr marL="68580" marR="68580" marT="0" marB="0"/>
                </a:tc>
                <a:tc>
                  <a:txBody>
                    <a:bodyPr/>
                    <a:lstStyle/>
                    <a:p>
                      <a:pPr algn="ctr">
                        <a:spcAft>
                          <a:spcPts val="0"/>
                        </a:spcAft>
                      </a:pPr>
                      <a:r>
                        <a:rPr lang="en-US" sz="1800" dirty="0">
                          <a:effectLst/>
                        </a:rPr>
                        <a:t>363,658</a:t>
                      </a:r>
                      <a:endParaRPr lang="en-GB" sz="1800" dirty="0">
                        <a:effectLst/>
                        <a:latin typeface="Times New Roman"/>
                        <a:ea typeface="Times New Roman"/>
                      </a:endParaRPr>
                    </a:p>
                  </a:txBody>
                  <a:tcPr marL="68580" marR="68580" marT="0" marB="0"/>
                </a:tc>
                <a:tc>
                  <a:txBody>
                    <a:bodyPr/>
                    <a:lstStyle/>
                    <a:p>
                      <a:pPr algn="ctr">
                        <a:spcAft>
                          <a:spcPts val="0"/>
                        </a:spcAft>
                      </a:pPr>
                      <a:r>
                        <a:rPr lang="en-US" sz="1800" dirty="0">
                          <a:effectLst/>
                        </a:rPr>
                        <a:t>2,838</a:t>
                      </a:r>
                      <a:endParaRPr lang="en-GB" sz="1800" dirty="0">
                        <a:effectLst/>
                        <a:latin typeface="Times New Roman"/>
                        <a:ea typeface="Times New Roman"/>
                      </a:endParaRPr>
                    </a:p>
                  </a:txBody>
                  <a:tcPr marL="68580" marR="68580" marT="0" marB="0"/>
                </a:tc>
                <a:tc>
                  <a:txBody>
                    <a:bodyPr/>
                    <a:lstStyle/>
                    <a:p>
                      <a:pPr algn="ctr">
                        <a:spcAft>
                          <a:spcPts val="0"/>
                        </a:spcAft>
                      </a:pPr>
                      <a:r>
                        <a:rPr lang="en-US" sz="1800" dirty="0">
                          <a:effectLst/>
                        </a:rPr>
                        <a:t>78</a:t>
                      </a:r>
                      <a:endParaRPr lang="en-GB" sz="1800" dirty="0">
                        <a:effectLst/>
                        <a:latin typeface="Times New Roman"/>
                        <a:ea typeface="Times New Roman"/>
                      </a:endParaRPr>
                    </a:p>
                  </a:txBody>
                  <a:tcPr marL="68580" marR="68580" marT="0" marB="0"/>
                </a:tc>
              </a:tr>
              <a:tr h="605397">
                <a:tc>
                  <a:txBody>
                    <a:bodyPr/>
                    <a:lstStyle/>
                    <a:p>
                      <a:pPr>
                        <a:spcAft>
                          <a:spcPts val="0"/>
                        </a:spcAft>
                      </a:pPr>
                      <a:r>
                        <a:rPr lang="en-US" sz="1800" b="1" dirty="0">
                          <a:effectLst/>
                        </a:rPr>
                        <a:t>Kenya</a:t>
                      </a:r>
                      <a:endParaRPr lang="en-GB" sz="1800" b="1" dirty="0">
                        <a:effectLst/>
                        <a:latin typeface="Times New Roman"/>
                        <a:ea typeface="Times New Roman"/>
                      </a:endParaRPr>
                    </a:p>
                  </a:txBody>
                  <a:tcPr marL="68580" marR="68580" marT="0" marB="0"/>
                </a:tc>
                <a:tc>
                  <a:txBody>
                    <a:bodyPr/>
                    <a:lstStyle/>
                    <a:p>
                      <a:pPr algn="ctr">
                        <a:spcAft>
                          <a:spcPts val="0"/>
                        </a:spcAft>
                      </a:pPr>
                      <a:r>
                        <a:rPr lang="en-US" sz="1800">
                          <a:effectLst/>
                        </a:rPr>
                        <a:t>2007</a:t>
                      </a:r>
                      <a:endParaRPr lang="en-GB" sz="1800">
                        <a:effectLst/>
                        <a:latin typeface="Times New Roman"/>
                        <a:ea typeface="Times New Roman"/>
                      </a:endParaRPr>
                    </a:p>
                  </a:txBody>
                  <a:tcPr marL="68580" marR="68580" marT="0" marB="0"/>
                </a:tc>
                <a:tc>
                  <a:txBody>
                    <a:bodyPr/>
                    <a:lstStyle/>
                    <a:p>
                      <a:pPr algn="ctr">
                        <a:spcAft>
                          <a:spcPts val="0"/>
                        </a:spcAft>
                      </a:pPr>
                      <a:r>
                        <a:rPr lang="en-US" sz="1800" dirty="0">
                          <a:effectLst/>
                        </a:rPr>
                        <a:t>1,004,243</a:t>
                      </a:r>
                      <a:endParaRPr lang="en-GB" sz="1800" dirty="0">
                        <a:effectLst/>
                        <a:latin typeface="Times New Roman"/>
                        <a:ea typeface="Times New Roman"/>
                      </a:endParaRPr>
                    </a:p>
                  </a:txBody>
                  <a:tcPr marL="68580" marR="68580" marT="0" marB="0"/>
                </a:tc>
                <a:tc>
                  <a:txBody>
                    <a:bodyPr/>
                    <a:lstStyle/>
                    <a:p>
                      <a:pPr algn="ctr">
                        <a:spcAft>
                          <a:spcPts val="0"/>
                        </a:spcAft>
                      </a:pPr>
                      <a:r>
                        <a:rPr lang="en-US" sz="1800" dirty="0">
                          <a:effectLst/>
                        </a:rPr>
                        <a:t>3,760</a:t>
                      </a:r>
                      <a:endParaRPr lang="en-GB" sz="1800" dirty="0">
                        <a:effectLst/>
                        <a:latin typeface="Times New Roman"/>
                        <a:ea typeface="Times New Roman"/>
                      </a:endParaRPr>
                    </a:p>
                  </a:txBody>
                  <a:tcPr marL="68580" marR="68580" marT="0" marB="0"/>
                </a:tc>
                <a:tc>
                  <a:txBody>
                    <a:bodyPr/>
                    <a:lstStyle/>
                    <a:p>
                      <a:pPr algn="ctr">
                        <a:spcAft>
                          <a:spcPts val="0"/>
                        </a:spcAft>
                      </a:pPr>
                      <a:r>
                        <a:rPr lang="en-US" sz="1800" dirty="0">
                          <a:effectLst/>
                        </a:rPr>
                        <a:t>37</a:t>
                      </a:r>
                      <a:endParaRPr lang="en-GB" sz="1800" dirty="0">
                        <a:effectLst/>
                        <a:latin typeface="Times New Roman"/>
                        <a:ea typeface="Times New Roman"/>
                      </a:endParaRPr>
                    </a:p>
                  </a:txBody>
                  <a:tcPr marL="68580" marR="68580" marT="0" marB="0"/>
                </a:tc>
              </a:tr>
              <a:tr h="605397">
                <a:tc>
                  <a:txBody>
                    <a:bodyPr/>
                    <a:lstStyle/>
                    <a:p>
                      <a:pPr>
                        <a:spcAft>
                          <a:spcPts val="0"/>
                        </a:spcAft>
                      </a:pPr>
                      <a:r>
                        <a:rPr lang="en-US" sz="1800" b="1" dirty="0">
                          <a:effectLst/>
                        </a:rPr>
                        <a:t>Tanzania (Mainland)</a:t>
                      </a:r>
                      <a:endParaRPr lang="en-GB" sz="1800" b="1" dirty="0">
                        <a:effectLst/>
                        <a:latin typeface="Times New Roman"/>
                        <a:ea typeface="Times New Roman"/>
                      </a:endParaRPr>
                    </a:p>
                  </a:txBody>
                  <a:tcPr marL="68580" marR="68580" marT="0" marB="0"/>
                </a:tc>
                <a:tc>
                  <a:txBody>
                    <a:bodyPr/>
                    <a:lstStyle/>
                    <a:p>
                      <a:pPr algn="ctr">
                        <a:spcAft>
                          <a:spcPts val="0"/>
                        </a:spcAft>
                      </a:pPr>
                      <a:r>
                        <a:rPr lang="en-US" sz="1800">
                          <a:effectLst/>
                        </a:rPr>
                        <a:t>2007</a:t>
                      </a:r>
                      <a:endParaRPr lang="en-GB" sz="1800">
                        <a:effectLst/>
                        <a:latin typeface="Times New Roman"/>
                        <a:ea typeface="Times New Roman"/>
                      </a:endParaRPr>
                    </a:p>
                  </a:txBody>
                  <a:tcPr marL="68580" marR="68580" marT="0" marB="0"/>
                </a:tc>
                <a:tc>
                  <a:txBody>
                    <a:bodyPr/>
                    <a:lstStyle/>
                    <a:p>
                      <a:pPr algn="ctr">
                        <a:spcAft>
                          <a:spcPts val="0"/>
                        </a:spcAft>
                      </a:pPr>
                      <a:r>
                        <a:rPr lang="en-US" sz="1800">
                          <a:effectLst/>
                        </a:rPr>
                        <a:t>577,949</a:t>
                      </a:r>
                      <a:endParaRPr lang="en-GB" sz="1800">
                        <a:effectLst/>
                        <a:latin typeface="Times New Roman"/>
                        <a:ea typeface="Times New Roman"/>
                      </a:endParaRPr>
                    </a:p>
                  </a:txBody>
                  <a:tcPr marL="68580" marR="68580" marT="0" marB="0"/>
                </a:tc>
                <a:tc>
                  <a:txBody>
                    <a:bodyPr/>
                    <a:lstStyle/>
                    <a:p>
                      <a:pPr algn="ctr">
                        <a:spcAft>
                          <a:spcPts val="0"/>
                        </a:spcAft>
                      </a:pPr>
                      <a:r>
                        <a:rPr lang="en-US" sz="1800">
                          <a:effectLst/>
                        </a:rPr>
                        <a:t>2,595</a:t>
                      </a:r>
                      <a:endParaRPr lang="en-GB" sz="1800">
                        <a:effectLst/>
                        <a:latin typeface="Times New Roman"/>
                        <a:ea typeface="Times New Roman"/>
                      </a:endParaRPr>
                    </a:p>
                  </a:txBody>
                  <a:tcPr marL="68580" marR="68580" marT="0" marB="0"/>
                </a:tc>
                <a:tc>
                  <a:txBody>
                    <a:bodyPr/>
                    <a:lstStyle/>
                    <a:p>
                      <a:pPr algn="ctr">
                        <a:spcAft>
                          <a:spcPts val="0"/>
                        </a:spcAft>
                      </a:pPr>
                      <a:r>
                        <a:rPr lang="en-US" sz="1800" dirty="0">
                          <a:effectLst/>
                        </a:rPr>
                        <a:t>45</a:t>
                      </a:r>
                      <a:endParaRPr lang="en-GB" sz="1800" dirty="0">
                        <a:effectLst/>
                        <a:latin typeface="Times New Roman"/>
                        <a:ea typeface="Times New Roman"/>
                      </a:endParaRPr>
                    </a:p>
                  </a:txBody>
                  <a:tcPr marL="68580" marR="68580" marT="0" marB="0"/>
                </a:tc>
              </a:tr>
            </a:tbl>
          </a:graphicData>
        </a:graphic>
      </p:graphicFrame>
      <p:sp>
        <p:nvSpPr>
          <p:cNvPr id="12323" name="Rectangle 1"/>
          <p:cNvSpPr>
            <a:spLocks noChangeArrowheads="1"/>
          </p:cNvSpPr>
          <p:nvPr/>
        </p:nvSpPr>
        <p:spPr bwMode="auto">
          <a:xfrm>
            <a:off x="755650" y="1911350"/>
            <a:ext cx="40338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spcAft>
                <a:spcPts val="600"/>
              </a:spcAft>
              <a:buClr>
                <a:schemeClr val="tx2"/>
              </a:buClr>
              <a:buFont typeface="Arial" pitchFamily="34" charset="0"/>
              <a:buChar char="•"/>
              <a:defRPr sz="1700">
                <a:solidFill>
                  <a:schemeClr val="tx1"/>
                </a:solidFill>
                <a:latin typeface="Arial Narrow" pitchFamily="34" charset="0"/>
              </a:defRPr>
            </a:lvl1pPr>
            <a:lvl2pPr marL="742950" indent="-285750" eaLnBrk="0" hangingPunct="0">
              <a:spcBef>
                <a:spcPct val="20000"/>
              </a:spcBef>
              <a:spcAft>
                <a:spcPts val="600"/>
              </a:spcAft>
              <a:buClr>
                <a:schemeClr val="tx2"/>
              </a:buClr>
              <a:buFont typeface="Arial" pitchFamily="34" charset="0"/>
              <a:buChar char="•"/>
              <a:defRPr sz="1700">
                <a:solidFill>
                  <a:schemeClr val="tx1"/>
                </a:solidFill>
                <a:latin typeface="Arial Narrow" pitchFamily="34" charset="0"/>
              </a:defRPr>
            </a:lvl2pPr>
            <a:lvl3pPr marL="1143000" indent="-228600" eaLnBrk="0" hangingPunct="0">
              <a:spcBef>
                <a:spcPct val="20000"/>
              </a:spcBef>
              <a:spcAft>
                <a:spcPts val="600"/>
              </a:spcAft>
              <a:buClr>
                <a:schemeClr val="tx2"/>
              </a:buClr>
              <a:buFont typeface="Arial" pitchFamily="34" charset="0"/>
              <a:buChar char="•"/>
              <a:defRPr sz="1700">
                <a:solidFill>
                  <a:schemeClr val="tx1"/>
                </a:solidFill>
                <a:latin typeface="Arial Narrow" pitchFamily="34" charset="0"/>
              </a:defRPr>
            </a:lvl3pPr>
            <a:lvl4pPr marL="1600200" indent="-228600" eaLnBrk="0" hangingPunct="0">
              <a:spcBef>
                <a:spcPct val="20000"/>
              </a:spcBef>
              <a:spcAft>
                <a:spcPts val="600"/>
              </a:spcAft>
              <a:buClr>
                <a:schemeClr val="tx2"/>
              </a:buClr>
              <a:buFont typeface="Arial" pitchFamily="34" charset="0"/>
              <a:buChar char="•"/>
              <a:defRPr sz="1700">
                <a:solidFill>
                  <a:schemeClr val="tx1"/>
                </a:solidFill>
                <a:latin typeface="Arial Narrow" pitchFamily="34" charset="0"/>
              </a:defRPr>
            </a:lvl4pPr>
            <a:lvl5pPr marL="2057400" indent="-228600" eaLnBrk="0" hangingPunct="0">
              <a:spcBef>
                <a:spcPct val="20000"/>
              </a:spcBef>
              <a:spcAft>
                <a:spcPts val="600"/>
              </a:spcAft>
              <a:buClr>
                <a:schemeClr val="tx2"/>
              </a:buClr>
              <a:buFont typeface="Arial" pitchFamily="34" charset="0"/>
              <a:buChar char="•"/>
              <a:defRPr sz="1700">
                <a:solidFill>
                  <a:schemeClr val="tx1"/>
                </a:solidFill>
                <a:latin typeface="Arial Narrow" pitchFamily="34" charset="0"/>
              </a:defRPr>
            </a:lvl5pPr>
            <a:lvl6pPr marL="2514600" indent="-228600" eaLnBrk="0" fontAlgn="base" hangingPunct="0">
              <a:spcBef>
                <a:spcPct val="20000"/>
              </a:spcBef>
              <a:spcAft>
                <a:spcPts val="600"/>
              </a:spcAft>
              <a:buClr>
                <a:schemeClr val="tx2"/>
              </a:buClr>
              <a:buFont typeface="Arial" pitchFamily="34" charset="0"/>
              <a:buChar char="•"/>
              <a:defRPr sz="1700">
                <a:solidFill>
                  <a:schemeClr val="tx1"/>
                </a:solidFill>
                <a:latin typeface="Arial Narrow" pitchFamily="34" charset="0"/>
              </a:defRPr>
            </a:lvl6pPr>
            <a:lvl7pPr marL="2971800" indent="-228600" eaLnBrk="0" fontAlgn="base" hangingPunct="0">
              <a:spcBef>
                <a:spcPct val="20000"/>
              </a:spcBef>
              <a:spcAft>
                <a:spcPts val="600"/>
              </a:spcAft>
              <a:buClr>
                <a:schemeClr val="tx2"/>
              </a:buClr>
              <a:buFont typeface="Arial" pitchFamily="34" charset="0"/>
              <a:buChar char="•"/>
              <a:defRPr sz="1700">
                <a:solidFill>
                  <a:schemeClr val="tx1"/>
                </a:solidFill>
                <a:latin typeface="Arial Narrow" pitchFamily="34" charset="0"/>
              </a:defRPr>
            </a:lvl7pPr>
            <a:lvl8pPr marL="3429000" indent="-228600" eaLnBrk="0" fontAlgn="base" hangingPunct="0">
              <a:spcBef>
                <a:spcPct val="20000"/>
              </a:spcBef>
              <a:spcAft>
                <a:spcPts val="600"/>
              </a:spcAft>
              <a:buClr>
                <a:schemeClr val="tx2"/>
              </a:buClr>
              <a:buFont typeface="Arial" pitchFamily="34" charset="0"/>
              <a:buChar char="•"/>
              <a:defRPr sz="1700">
                <a:solidFill>
                  <a:schemeClr val="tx1"/>
                </a:solidFill>
                <a:latin typeface="Arial Narrow" pitchFamily="34" charset="0"/>
              </a:defRPr>
            </a:lvl8pPr>
            <a:lvl9pPr marL="3886200" indent="-228600" eaLnBrk="0" fontAlgn="base" hangingPunct="0">
              <a:spcBef>
                <a:spcPct val="20000"/>
              </a:spcBef>
              <a:spcAft>
                <a:spcPts val="600"/>
              </a:spcAft>
              <a:buClr>
                <a:schemeClr val="tx2"/>
              </a:buClr>
              <a:buFont typeface="Arial" pitchFamily="34" charset="0"/>
              <a:buChar char="•"/>
              <a:defRPr sz="1700">
                <a:solidFill>
                  <a:schemeClr val="tx1"/>
                </a:solidFill>
                <a:latin typeface="Arial Narrow" pitchFamily="34" charset="0"/>
              </a:defRPr>
            </a:lvl9pPr>
          </a:lstStyle>
          <a:p>
            <a:pPr algn="just" eaLnBrk="1" hangingPunct="1">
              <a:spcBef>
                <a:spcPct val="0"/>
              </a:spcBef>
              <a:spcAft>
                <a:spcPct val="0"/>
              </a:spcAft>
              <a:buClrTx/>
              <a:buFontTx/>
              <a:buNone/>
            </a:pPr>
            <a:r>
              <a:rPr lang="en-US" altLang="en-US" sz="1200" b="1">
                <a:latin typeface="Tahoma" pitchFamily="34" charset="0"/>
                <a:ea typeface="Times New Roman" pitchFamily="18" charset="0"/>
                <a:cs typeface="Tahoma" pitchFamily="34" charset="0"/>
              </a:rPr>
              <a:t>Table : Fatality Rate Per 10,000 Vehicles</a:t>
            </a:r>
            <a:endParaRPr lang="en-US" altLang="en-US" sz="1800">
              <a:latin typeface="Arial" pitchFamily="34" charset="0"/>
              <a:ea typeface="Times New Roman" pitchFamily="18" charset="0"/>
            </a:endParaRPr>
          </a:p>
        </p:txBody>
      </p:sp>
      <p:sp>
        <p:nvSpPr>
          <p:cNvPr id="5" name="Date Placeholder 4"/>
          <p:cNvSpPr>
            <a:spLocks noGrp="1"/>
          </p:cNvSpPr>
          <p:nvPr>
            <p:ph type="dt" sz="quarter" idx="14"/>
          </p:nvPr>
        </p:nvSpPr>
        <p:spPr/>
        <p:txBody>
          <a:bodyPr/>
          <a:lstStyle/>
          <a:p>
            <a:pPr>
              <a:defRPr/>
            </a:pPr>
            <a:fld id="{F72E2892-315C-4DD7-A1F6-AD4D226D0C22}" type="datetime1">
              <a:rPr lang="en-GB"/>
              <a:pPr>
                <a:defRPr/>
              </a:pPr>
              <a:t>01/07/2014</a:t>
            </a:fld>
            <a:endParaRPr lang="en-GB" dirty="0"/>
          </a:p>
        </p:txBody>
      </p:sp>
      <p:sp>
        <p:nvSpPr>
          <p:cNvPr id="6" name="Footer Placeholder 5"/>
          <p:cNvSpPr>
            <a:spLocks noGrp="1"/>
          </p:cNvSpPr>
          <p:nvPr>
            <p:ph type="ftr" sz="quarter" idx="15"/>
          </p:nvPr>
        </p:nvSpPr>
        <p:spPr/>
        <p:txBody>
          <a:bodyPr/>
          <a:lstStyle/>
          <a:p>
            <a:pPr>
              <a:defRPr/>
            </a:pPr>
            <a:r>
              <a:rPr lang="en-US"/>
              <a:t>ROAD SAFETY IN UGANDA</a:t>
            </a:r>
            <a:endParaRPr lang="en-GB" b="0" dirty="0"/>
          </a:p>
        </p:txBody>
      </p:sp>
      <p:sp>
        <p:nvSpPr>
          <p:cNvPr id="12326" name="Slide Number Placeholder 6"/>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8D4E95-F230-4C6B-8FF8-10EC6207FAF0}" type="slidenum">
              <a:rPr lang="en-GB" smtClean="0"/>
              <a:pPr fontAlgn="base">
                <a:spcBef>
                  <a:spcPct val="0"/>
                </a:spcBef>
                <a:spcAft>
                  <a:spcPct val="0"/>
                </a:spcAft>
                <a:defRPr/>
              </a:pPr>
              <a:t>6</a:t>
            </a:fld>
            <a:endParaRPr lang="en-GB"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77875"/>
          </a:xfrm>
        </p:spPr>
        <p:txBody>
          <a:bodyPr/>
          <a:lstStyle/>
          <a:p>
            <a:pPr algn="ctr" eaLnBrk="1" fontAlgn="auto" hangingPunct="1">
              <a:spcAft>
                <a:spcPts val="0"/>
              </a:spcAft>
              <a:defRPr/>
            </a:pPr>
            <a:r>
              <a:rPr lang="en-US" b="1" dirty="0"/>
              <a:t>	CAUSES OF ACCIDENTS</a:t>
            </a:r>
            <a:endParaRPr lang="en-GB" b="1" dirty="0"/>
          </a:p>
        </p:txBody>
      </p:sp>
      <p:sp>
        <p:nvSpPr>
          <p:cNvPr id="3" name="Content Placeholder 2"/>
          <p:cNvSpPr>
            <a:spLocks noGrp="1"/>
          </p:cNvSpPr>
          <p:nvPr>
            <p:ph sz="quarter" idx="13"/>
          </p:nvPr>
        </p:nvSpPr>
        <p:spPr>
          <a:xfrm>
            <a:off x="609600" y="1412875"/>
            <a:ext cx="7924800" cy="4537075"/>
          </a:xfrm>
        </p:spPr>
        <p:txBody>
          <a:bodyPr/>
          <a:lstStyle/>
          <a:p>
            <a:pPr eaLnBrk="1" fontAlgn="auto" hangingPunct="1">
              <a:defRPr/>
            </a:pPr>
            <a:r>
              <a:rPr lang="en-US" sz="2800" dirty="0"/>
              <a:t>Human error which accounts for about 80% of the road traffic crashes. </a:t>
            </a:r>
            <a:endParaRPr lang="en-US" sz="2800" dirty="0" smtClean="0"/>
          </a:p>
          <a:p>
            <a:pPr eaLnBrk="1" fontAlgn="auto" hangingPunct="1">
              <a:spcAft>
                <a:spcPts val="1200"/>
              </a:spcAft>
              <a:defRPr/>
            </a:pPr>
            <a:r>
              <a:rPr lang="en-US" sz="2800" dirty="0" smtClean="0"/>
              <a:t>Defective </a:t>
            </a:r>
            <a:r>
              <a:rPr lang="en-US" sz="2800" dirty="0"/>
              <a:t>vehicle condition which accounts for about 10</a:t>
            </a:r>
            <a:r>
              <a:rPr lang="en-US" sz="2800" dirty="0" smtClean="0"/>
              <a:t>%</a:t>
            </a:r>
          </a:p>
          <a:p>
            <a:pPr eaLnBrk="1" fontAlgn="auto" hangingPunct="1">
              <a:spcAft>
                <a:spcPts val="1800"/>
              </a:spcAft>
              <a:defRPr/>
            </a:pPr>
            <a:r>
              <a:rPr lang="en-US" sz="2800" dirty="0" smtClean="0"/>
              <a:t>Road  </a:t>
            </a:r>
            <a:r>
              <a:rPr lang="en-US" sz="2800" dirty="0"/>
              <a:t>condition which also accounts for about 5</a:t>
            </a:r>
            <a:r>
              <a:rPr lang="en-US" sz="2800" dirty="0" smtClean="0"/>
              <a:t>%</a:t>
            </a:r>
          </a:p>
          <a:p>
            <a:pPr eaLnBrk="1" fontAlgn="auto" hangingPunct="1">
              <a:defRPr/>
            </a:pPr>
            <a:r>
              <a:rPr lang="en-US" sz="2800" dirty="0" smtClean="0"/>
              <a:t>Environment </a:t>
            </a:r>
            <a:r>
              <a:rPr lang="en-US" sz="2800" dirty="0"/>
              <a:t>factors which account for about 5% </a:t>
            </a:r>
            <a:endParaRPr lang="en-GB" sz="2800" dirty="0"/>
          </a:p>
        </p:txBody>
      </p:sp>
      <p:sp>
        <p:nvSpPr>
          <p:cNvPr id="4" name="Date Placeholder 3"/>
          <p:cNvSpPr>
            <a:spLocks noGrp="1"/>
          </p:cNvSpPr>
          <p:nvPr>
            <p:ph type="dt" sz="quarter" idx="14"/>
          </p:nvPr>
        </p:nvSpPr>
        <p:spPr/>
        <p:txBody>
          <a:bodyPr/>
          <a:lstStyle/>
          <a:p>
            <a:pPr>
              <a:defRPr/>
            </a:pPr>
            <a:fld id="{C446E620-A8F7-466F-9A85-760E6699D89F}"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13318"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ACED62-39D5-4CDA-A42D-35E0BB6E2204}" type="slidenum">
              <a:rPr lang="en-GB" smtClean="0"/>
              <a:pPr fontAlgn="base">
                <a:spcBef>
                  <a:spcPct val="0"/>
                </a:spcBef>
                <a:spcAft>
                  <a:spcPct val="0"/>
                </a:spcAft>
                <a:defRPr/>
              </a:pPr>
              <a:t>7</a:t>
            </a:fld>
            <a:endParaRPr lang="en-GB"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sz="2400" b="1" u="sng" dirty="0"/>
              <a:t>INITIATIVES TAKEN IN UGANDA TO REDUCE ROAD ACCIDENTS</a:t>
            </a:r>
            <a:endParaRPr lang="en-GB" sz="2400" u="sng" dirty="0"/>
          </a:p>
        </p:txBody>
      </p:sp>
      <p:sp>
        <p:nvSpPr>
          <p:cNvPr id="3" name="Content Placeholder 2"/>
          <p:cNvSpPr>
            <a:spLocks noGrp="1"/>
          </p:cNvSpPr>
          <p:nvPr>
            <p:ph sz="quarter" idx="13"/>
          </p:nvPr>
        </p:nvSpPr>
        <p:spPr/>
        <p:txBody>
          <a:bodyPr/>
          <a:lstStyle/>
          <a:p>
            <a:pPr eaLnBrk="1" fontAlgn="auto" hangingPunct="1">
              <a:defRPr/>
            </a:pPr>
            <a:endParaRPr lang="en-GB" sz="2400" dirty="0" smtClean="0"/>
          </a:p>
          <a:p>
            <a:pPr eaLnBrk="1" fontAlgn="auto" hangingPunct="1">
              <a:defRPr/>
            </a:pPr>
            <a:r>
              <a:rPr lang="en-GB" sz="2400" dirty="0" smtClean="0"/>
              <a:t>INTERVENTIONS HAVE BEEN IN THE FOLLOWING AREAS:</a:t>
            </a:r>
          </a:p>
          <a:p>
            <a:pPr lvl="1" eaLnBrk="1" fontAlgn="auto" hangingPunct="1">
              <a:defRPr/>
            </a:pPr>
            <a:r>
              <a:rPr lang="en-GB" sz="2400" dirty="0" smtClean="0"/>
              <a:t>Education</a:t>
            </a:r>
            <a:r>
              <a:rPr lang="en-GB" sz="2400" cap="small" dirty="0" smtClean="0"/>
              <a:t> </a:t>
            </a:r>
          </a:p>
          <a:p>
            <a:pPr lvl="1" eaLnBrk="1" fontAlgn="auto" hangingPunct="1">
              <a:defRPr/>
            </a:pPr>
            <a:r>
              <a:rPr lang="en-GB" sz="2400" dirty="0" smtClean="0"/>
              <a:t>Engineering</a:t>
            </a:r>
            <a:endParaRPr lang="en-GB" sz="2400" dirty="0"/>
          </a:p>
          <a:p>
            <a:pPr lvl="1" eaLnBrk="1" fontAlgn="auto" hangingPunct="1">
              <a:defRPr/>
            </a:pPr>
            <a:r>
              <a:rPr lang="en-GB" sz="2400" dirty="0" smtClean="0"/>
              <a:t>Legislation and enforcement</a:t>
            </a:r>
          </a:p>
          <a:p>
            <a:pPr lvl="1" eaLnBrk="1" fontAlgn="auto" hangingPunct="1">
              <a:buFont typeface="Arial" pitchFamily="34" charset="0"/>
              <a:buNone/>
              <a:defRPr/>
            </a:pPr>
            <a:endParaRPr lang="en-GB" dirty="0" smtClean="0"/>
          </a:p>
          <a:p>
            <a:pPr eaLnBrk="1" fontAlgn="auto" hangingPunct="1">
              <a:defRPr/>
            </a:pPr>
            <a:endParaRPr lang="en-GB" dirty="0"/>
          </a:p>
        </p:txBody>
      </p:sp>
      <p:sp>
        <p:nvSpPr>
          <p:cNvPr id="4" name="Date Placeholder 3"/>
          <p:cNvSpPr>
            <a:spLocks noGrp="1"/>
          </p:cNvSpPr>
          <p:nvPr>
            <p:ph type="dt" sz="quarter" idx="14"/>
          </p:nvPr>
        </p:nvSpPr>
        <p:spPr/>
        <p:txBody>
          <a:bodyPr/>
          <a:lstStyle/>
          <a:p>
            <a:pPr>
              <a:defRPr/>
            </a:pPr>
            <a:fld id="{D5130BDE-5804-4027-9B56-F2E320F4DCC1}"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14342"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915F9C-C9FC-4FBF-934D-A79E4C503F28}" type="slidenum">
              <a:rPr lang="en-GB" smtClean="0"/>
              <a:pPr fontAlgn="base">
                <a:spcBef>
                  <a:spcPct val="0"/>
                </a:spcBef>
                <a:spcAft>
                  <a:spcPct val="0"/>
                </a:spcAft>
                <a:defRPr/>
              </a:pPr>
              <a:t>8</a:t>
            </a:fld>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93775"/>
          </a:xfrm>
        </p:spPr>
        <p:txBody>
          <a:bodyPr/>
          <a:lstStyle/>
          <a:p>
            <a:pPr algn="ctr" eaLnBrk="1" fontAlgn="auto" hangingPunct="1">
              <a:spcAft>
                <a:spcPts val="0"/>
              </a:spcAft>
              <a:defRPr/>
            </a:pPr>
            <a:r>
              <a:rPr lang="en-US" sz="2400" b="1" u="sng" dirty="0"/>
              <a:t>INITIATIVES TAKEN IN UGANDA TO REDUCE ROAD </a:t>
            </a:r>
            <a:r>
              <a:rPr lang="en-US" sz="2400" b="1" u="sng" dirty="0" smtClean="0"/>
              <a:t>ACCIDENTS (Contd.)</a:t>
            </a:r>
            <a:endParaRPr lang="en-GB" sz="2400" b="1" u="sng" dirty="0"/>
          </a:p>
        </p:txBody>
      </p:sp>
      <p:sp>
        <p:nvSpPr>
          <p:cNvPr id="3" name="Content Placeholder 2"/>
          <p:cNvSpPr>
            <a:spLocks noGrp="1"/>
          </p:cNvSpPr>
          <p:nvPr>
            <p:ph sz="quarter" idx="13"/>
          </p:nvPr>
        </p:nvSpPr>
        <p:spPr/>
        <p:txBody>
          <a:bodyPr>
            <a:normAutofit lnSpcReduction="10000"/>
          </a:bodyPr>
          <a:lstStyle/>
          <a:p>
            <a:pPr eaLnBrk="1" fontAlgn="auto" hangingPunct="1">
              <a:defRPr/>
            </a:pPr>
            <a:r>
              <a:rPr lang="en-GB" dirty="0" smtClean="0"/>
              <a:t>EDUCATION </a:t>
            </a:r>
          </a:p>
          <a:p>
            <a:pPr lvl="2" eaLnBrk="1" fontAlgn="auto" hangingPunct="1">
              <a:spcAft>
                <a:spcPts val="1200"/>
              </a:spcAft>
              <a:defRPr/>
            </a:pPr>
            <a:r>
              <a:rPr lang="en-US" sz="2400" dirty="0"/>
              <a:t>A new Highway Code was introduced in April </a:t>
            </a:r>
            <a:r>
              <a:rPr lang="en-US" sz="2400" dirty="0" smtClean="0"/>
              <a:t>2004</a:t>
            </a:r>
          </a:p>
          <a:p>
            <a:pPr lvl="2" eaLnBrk="1" fontAlgn="auto" hangingPunct="1">
              <a:spcAft>
                <a:spcPts val="1200"/>
              </a:spcAft>
              <a:defRPr/>
            </a:pPr>
            <a:r>
              <a:rPr lang="en-US" sz="2400" dirty="0" smtClean="0"/>
              <a:t>The </a:t>
            </a:r>
            <a:r>
              <a:rPr lang="en-US" sz="2400" dirty="0"/>
              <a:t>Ministry of Works and Transport together with the Ministry of Education in 2008 introduced Road Safety Education in the Primary School Curriculum</a:t>
            </a:r>
            <a:r>
              <a:rPr lang="en-US" sz="2400" dirty="0" smtClean="0"/>
              <a:t>.</a:t>
            </a:r>
          </a:p>
          <a:p>
            <a:pPr lvl="2" eaLnBrk="1" fontAlgn="auto" hangingPunct="1">
              <a:spcAft>
                <a:spcPts val="1200"/>
              </a:spcAft>
              <a:defRPr/>
            </a:pPr>
            <a:r>
              <a:rPr lang="en-US" sz="2400" dirty="0"/>
              <a:t>The syllabus for drivers/instructors and testing has been completed in order to produce competent drivers and to regulate the operations of the driving </a:t>
            </a:r>
            <a:r>
              <a:rPr lang="en-US" sz="2400" dirty="0" smtClean="0"/>
              <a:t>schools</a:t>
            </a:r>
          </a:p>
          <a:p>
            <a:pPr lvl="2" eaLnBrk="1" fontAlgn="auto" hangingPunct="1">
              <a:spcAft>
                <a:spcPts val="1200"/>
              </a:spcAft>
              <a:defRPr/>
            </a:pPr>
            <a:r>
              <a:rPr lang="en-US" sz="2400" dirty="0" smtClean="0"/>
              <a:t>Sensitization being undertaken by the TLB and NRSC</a:t>
            </a:r>
            <a:endParaRPr lang="en-GB" sz="2400" dirty="0"/>
          </a:p>
          <a:p>
            <a:pPr eaLnBrk="1" fontAlgn="auto" hangingPunct="1">
              <a:defRPr/>
            </a:pPr>
            <a:endParaRPr lang="en-GB" sz="2200" dirty="0" smtClean="0"/>
          </a:p>
          <a:p>
            <a:pPr marL="0" indent="0" eaLnBrk="1" fontAlgn="auto" hangingPunct="1">
              <a:buFont typeface="Arial" pitchFamily="34" charset="0"/>
              <a:buNone/>
              <a:defRPr/>
            </a:pPr>
            <a:endParaRPr lang="en-GB" sz="2200" dirty="0"/>
          </a:p>
          <a:p>
            <a:pPr eaLnBrk="1" fontAlgn="auto" hangingPunct="1">
              <a:defRPr/>
            </a:pPr>
            <a:endParaRPr lang="en-GB" dirty="0"/>
          </a:p>
        </p:txBody>
      </p:sp>
      <p:sp>
        <p:nvSpPr>
          <p:cNvPr id="4" name="Date Placeholder 3"/>
          <p:cNvSpPr>
            <a:spLocks noGrp="1"/>
          </p:cNvSpPr>
          <p:nvPr>
            <p:ph type="dt" sz="quarter" idx="14"/>
          </p:nvPr>
        </p:nvSpPr>
        <p:spPr/>
        <p:txBody>
          <a:bodyPr/>
          <a:lstStyle/>
          <a:p>
            <a:pPr>
              <a:defRPr/>
            </a:pPr>
            <a:fld id="{43556381-940D-4632-86A9-E3ECA8C5442A}" type="datetime1">
              <a:rPr lang="en-GB"/>
              <a:pPr>
                <a:defRPr/>
              </a:pPr>
              <a:t>01/07/2014</a:t>
            </a:fld>
            <a:endParaRPr lang="en-GB" dirty="0"/>
          </a:p>
        </p:txBody>
      </p:sp>
      <p:sp>
        <p:nvSpPr>
          <p:cNvPr id="5" name="Footer Placeholder 4"/>
          <p:cNvSpPr>
            <a:spLocks noGrp="1"/>
          </p:cNvSpPr>
          <p:nvPr>
            <p:ph type="ftr" sz="quarter" idx="15"/>
          </p:nvPr>
        </p:nvSpPr>
        <p:spPr/>
        <p:txBody>
          <a:bodyPr/>
          <a:lstStyle/>
          <a:p>
            <a:pPr>
              <a:defRPr/>
            </a:pPr>
            <a:r>
              <a:rPr lang="en-US"/>
              <a:t>ROAD SAFETY IN UGANDA</a:t>
            </a:r>
            <a:endParaRPr lang="en-GB" b="0" dirty="0"/>
          </a:p>
        </p:txBody>
      </p:sp>
      <p:sp>
        <p:nvSpPr>
          <p:cNvPr id="15366" name="Slide Number Placeholder 5"/>
          <p:cNvSpPr>
            <a:spLocks noGrp="1"/>
          </p:cNvSpPr>
          <p:nvPr>
            <p:ph type="sldNum" sz="quarter" idx="16"/>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8B447A-6C92-42FC-9327-C5F3ACE68577}" type="slidenum">
              <a:rPr lang="en-GB" smtClean="0"/>
              <a:pPr fontAlgn="base">
                <a:spcBef>
                  <a:spcPct val="0"/>
                </a:spcBef>
                <a:spcAft>
                  <a:spcPct val="0"/>
                </a:spcAft>
                <a:defRPr/>
              </a:pPr>
              <a:t>9</a:t>
            </a:fld>
            <a:endParaRPr lang="en-GB"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A7FBBE45A02FF43B2DB012F633F9BF5" ma:contentTypeVersion="0" ma:contentTypeDescription="Create a new document." ma:contentTypeScope="" ma:versionID="1cd96de4538a9ea783765af400c69665">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E0EC0E3-2761-4FBB-B31A-1B3427AF5EE1}">
  <ds:schemaRefs>
    <ds:schemaRef ds:uri="http://schemas.microsoft.com/sharepoint/v3/contenttype/forms"/>
  </ds:schemaRefs>
</ds:datastoreItem>
</file>

<file path=customXml/itemProps2.xml><?xml version="1.0" encoding="utf-8"?>
<ds:datastoreItem xmlns:ds="http://schemas.openxmlformats.org/officeDocument/2006/customXml" ds:itemID="{11B287F2-A243-4E00-8D58-89AC44556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E56BC99-4DD2-4066-A830-DE67C94B3A26}">
  <ds:schemaRefs>
    <ds:schemaRef ds:uri="http://purl.org/dc/dcmitype/"/>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purl.org/dc/terms/"/>
    <ds:schemaRef ds:uri="http://www.w3.org/XML/1998/namespa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Trek</Template>
  <TotalTime>1084</TotalTime>
  <Words>1198</Words>
  <Application>Microsoft Office PowerPoint</Application>
  <PresentationFormat>On-screen Show (4:3)</PresentationFormat>
  <Paragraphs>292</Paragraphs>
  <Slides>16</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 Narrow</vt:lpstr>
      <vt:lpstr>Arial</vt:lpstr>
      <vt:lpstr>Calibri</vt:lpstr>
      <vt:lpstr>+mj-lt</vt:lpstr>
      <vt:lpstr>Tahoma</vt:lpstr>
      <vt:lpstr>Times New Roman</vt:lpstr>
      <vt:lpstr>Horizon</vt:lpstr>
      <vt:lpstr>Custom Design</vt:lpstr>
      <vt:lpstr>ROAD SAFETY IN UGANDA  </vt:lpstr>
      <vt:lpstr>CONTENTS</vt:lpstr>
      <vt:lpstr> INTRODUCTION</vt:lpstr>
      <vt:lpstr>SITUATION OF ROAD SAFETY IN UGANDA </vt:lpstr>
      <vt:lpstr>SITUATION OF ROAD SAFETY IN UGANDA (Contd.) Table: Vehicle and Traffic Deaths in East Africa</vt:lpstr>
      <vt:lpstr>SITUATION OF ROAD SAFETY IN UGANDA</vt:lpstr>
      <vt:lpstr> CAUSES OF ACCIDENTS</vt:lpstr>
      <vt:lpstr>INITIATIVES TAKEN IN UGANDA TO REDUCE ROAD ACCIDENTS</vt:lpstr>
      <vt:lpstr>INITIATIVES TAKEN IN UGANDA TO REDUCE ROAD ACCIDENTS (Contd.)</vt:lpstr>
      <vt:lpstr>INITIATIVES TAKEN IN UGANDA TO REDUCE ROAD ACCIDENTS (Contd.)</vt:lpstr>
      <vt:lpstr>INITIATIVES TAKEN IN UGANDA TO REDUCE ROAD ACCIDENTS (Contd.)</vt:lpstr>
      <vt:lpstr>INITIATIVES TAKEN IN UGANDA TO REDUCE ROAD ACCIDENTS (Contd.)</vt:lpstr>
      <vt:lpstr>UGANDA’S PARTICIPATION IN REGIONAL AND INTERNATIONAL ROAD SAFETY ACTIVITIES</vt:lpstr>
      <vt:lpstr>CONSTRAINTS AND CHALLENGES</vt:lpstr>
      <vt:lpstr>Future Plans for Road Safety in Uganda </vt:lpstr>
      <vt:lpstr>PowerPoint Presentation</vt:lpstr>
    </vt:vector>
  </TitlesOfParts>
  <Company>MoWT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FOR DRAFTING OF THE NATIONAL ROAD SAFETY AUTHORITY BILL.</dc:title>
  <dc:creator>EDWARD</dc:creator>
  <cp:keywords>RST001</cp:keywords>
  <cp:lastModifiedBy>owner</cp:lastModifiedBy>
  <cp:revision>19</cp:revision>
  <cp:lastPrinted>2010-09-28T13:48:16Z</cp:lastPrinted>
  <dcterms:created xsi:type="dcterms:W3CDTF">2010-04-16T11:13:49Z</dcterms:created>
  <dcterms:modified xsi:type="dcterms:W3CDTF">2014-07-01T08:27:55Z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0x010100DA7FBBE45A02FF43B2DB012F633F9BF5</vt:lpwstr>
  </property>
</Properties>
</file>